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91" r:id="rId6"/>
    <p:sldId id="383" r:id="rId7"/>
    <p:sldId id="408" r:id="rId8"/>
    <p:sldId id="413" r:id="rId9"/>
    <p:sldId id="412" r:id="rId10"/>
    <p:sldId id="414" r:id="rId11"/>
    <p:sldId id="415" r:id="rId12"/>
    <p:sldId id="416" r:id="rId13"/>
    <p:sldId id="420" r:id="rId14"/>
    <p:sldId id="418" r:id="rId15"/>
    <p:sldId id="419" r:id="rId16"/>
    <p:sldId id="417" r:id="rId17"/>
    <p:sldId id="422" r:id="rId18"/>
    <p:sldId id="421" r:id="rId19"/>
    <p:sldId id="425" r:id="rId20"/>
    <p:sldId id="423" r:id="rId21"/>
    <p:sldId id="398" r:id="rId22"/>
    <p:sldId id="424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04.12.2024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04.12.2024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473B4-F947-E006-4E32-DE0968CF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F8CF3B-4264-96E4-A681-25BF1B9F7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0A4A714-2AC4-B9E7-CF44-FEB10FDBA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606E09-5BDC-549D-0950-6BB517FB6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20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82932-8BFC-3A8A-A191-90D2B84D7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E1B0C9-94A8-8C83-3746-9C054FA70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65DE2A-99D2-A945-3C49-F3CD5E6BC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F28D4-94B4-FAA0-F5E1-E739D34F0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052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DA485-75A9-C9DA-2B9E-A64785DD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097D423-8B6D-26FD-7A14-106EAD5F9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E2231EC-637D-C9E7-2DE6-FE64D9002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C864D8-1C4E-AB45-93A9-F264843B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93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85A0-A567-A037-9060-10D5FFE2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289579-2C65-5558-9318-ADFA40576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9FEF72B-8E42-2905-2986-F1C379FFA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2911E0-64B9-F267-58B4-01A0CC5E1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913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2A80-314F-E810-7A26-8BFD99C8C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6558F39-7555-4EB6-EBBC-F48692C5D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0BB720-C70A-ACCD-CC8D-028BF9DE6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47375C-91DE-86A9-3226-F5CACF13F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7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D27B8-A3A1-698D-D355-0387987B4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92CE774-802D-BAE2-6D3D-165445D99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762BDB6-579D-6FEC-6F4F-5F2A91B13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F797C4-B5E7-CC73-65C9-6D87E8CFE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401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F74BB-3F8E-3608-F282-D862770C7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3CF56B6-5B6D-5C5B-707A-74117D913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C8528B-0218-2C09-D251-680C92415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11A236-D793-5564-4FD6-AED1F464A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368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ACFCC-9D3A-C704-D5FC-5B0D24744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60088F-0FA9-2149-029F-B68DAE7CDB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45F184-E143-8606-BD0D-F0464CABA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C86FF8-DFD0-A1ED-23A8-1432E1106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211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745E-C2F8-2F84-67F2-5778D8013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17B20C9-CC88-C00F-A440-753120A39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8B7F497-E0A0-A2C0-EC2F-6E8059F7F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4823F-8D46-8528-D004-D798D2B84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6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0F962-BFC3-1678-F4CD-7AD63AB92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B699252-CF6F-AA49-C693-CF6AB00B3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13AB1C-6D6E-3164-FFAF-7374FEE43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593103-BB6B-45FD-7D57-1AEEAC9CA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14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46832-325E-B9C8-35CC-C4CF179B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0CBAFDF-F64B-292D-7614-D5E9A2380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629D82-D307-76A5-1868-B1BDAB9A6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AF8B6A-2C49-9E77-800C-FC6858C13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43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5DC43-568D-29AE-29A1-616B2B59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097A455-EF34-CF8C-B4E3-F2E30E0C0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8A00C5-3445-2940-CA14-B717EA8A3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836DD-6540-A477-3BDC-4378B88FD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155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A099-7E23-10E7-EE25-696117CE0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067C09C-D436-B63B-73CA-34F6FA98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6B3351-747E-3148-AFD1-2AEDCA6C6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96876B-FF48-734F-6E90-1E84E8750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51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B6427-3FAC-588A-72C1-A204B190F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8E145B8-29CA-8AAC-ACFD-BD4186BDB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C36406-2D0D-6318-6C25-6AD93A63B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B58EE5-C8F3-3412-C976-1CA47C6D3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84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ptiondecoded.com/posts/java-nosuchmethodexceptio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formatik-aktuell.de/entwicklung/programmiersprachen/exceptions-in-java-to-check-or-not-to-check.html" TargetMode="External"/><Relationship Id="rId5" Type="http://schemas.openxmlformats.org/officeDocument/2006/relationships/hyperlink" Target="https://docs.oracle.com/en/java/javase/14/docs/api/java.base/java/lang/NoSuchMethodException.html" TargetMode="External"/><Relationship Id="rId4" Type="http://schemas.openxmlformats.org/officeDocument/2006/relationships/hyperlink" Target="https://codeinventions.blogspot.com/2014/10/NoSuchMethodException-vs-NoSuchMethodErr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5400" dirty="0" err="1"/>
              <a:t>NoSuchMethod-Exception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B1FBB-F1FC-680E-C619-6DC3CF39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5D50C-F334-1CEF-4D0B-35CB6411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Try-catch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3A301-03E1-CCE0-F78E-2E48BCEEA9F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59" y="2363638"/>
            <a:ext cx="9346345" cy="3910357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Verwendung des </a:t>
            </a:r>
            <a:r>
              <a:rPr lang="de-DE" dirty="0" err="1"/>
              <a:t>try</a:t>
            </a:r>
            <a:r>
              <a:rPr lang="de-DE" dirty="0"/>
              <a:t>-catch-Blocks zur Behandlung von </a:t>
            </a:r>
            <a:r>
              <a:rPr lang="de-DE" dirty="0" err="1"/>
              <a:t>NoSuchMethodException</a:t>
            </a:r>
            <a:r>
              <a:rPr lang="de-DE" dirty="0"/>
              <a:t>:</a:t>
            </a:r>
          </a:p>
          <a:p>
            <a:pPr rtl="0"/>
            <a:r>
              <a:rPr lang="de-DE" dirty="0" err="1"/>
              <a:t>try</a:t>
            </a:r>
            <a:r>
              <a:rPr lang="de-DE" dirty="0"/>
              <a:t>-Block: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Überprüfen des Vorhandenseins der Methode mit </a:t>
            </a:r>
            <a:r>
              <a:rPr lang="de-DE" dirty="0" err="1"/>
              <a:t>method.getClass</a:t>
            </a:r>
            <a:r>
              <a:rPr lang="de-DE" dirty="0"/>
              <a:t>() und </a:t>
            </a:r>
            <a:r>
              <a:rPr lang="de-DE" dirty="0" err="1"/>
              <a:t>getDeclaredMethod</a:t>
            </a:r>
            <a:r>
              <a:rPr lang="de-DE" dirty="0"/>
              <a:t>().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Importieren des </a:t>
            </a:r>
            <a:r>
              <a:rPr lang="de-DE" dirty="0" err="1"/>
              <a:t>java.lang.reflect.Method</a:t>
            </a:r>
            <a:r>
              <a:rPr lang="de-DE" dirty="0"/>
              <a:t>-Pakets.</a:t>
            </a:r>
          </a:p>
          <a:p>
            <a:pPr rtl="0"/>
            <a:r>
              <a:rPr lang="de-DE" dirty="0"/>
              <a:t>catch-Block: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Abfangen der </a:t>
            </a:r>
            <a:r>
              <a:rPr lang="de-DE" dirty="0" err="1"/>
              <a:t>NoSuchMethodException</a:t>
            </a:r>
            <a:r>
              <a:rPr lang="de-DE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Ausgabe der </a:t>
            </a:r>
            <a:r>
              <a:rPr lang="de-DE" dirty="0" err="1"/>
              <a:t>Exception</a:t>
            </a:r>
            <a:r>
              <a:rPr lang="de-DE" dirty="0"/>
              <a:t> mit </a:t>
            </a:r>
            <a:r>
              <a:rPr lang="de-DE" dirty="0" err="1"/>
              <a:t>e.printStackTrace</a:t>
            </a:r>
            <a:r>
              <a:rPr lang="de-DE" dirty="0"/>
              <a:t>() für Fehlersuche.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Anzeigen des </a:t>
            </a:r>
            <a:r>
              <a:rPr lang="de-DE" dirty="0" err="1"/>
              <a:t>StackTrace</a:t>
            </a:r>
            <a:r>
              <a:rPr lang="de-DE" dirty="0"/>
              <a:t> für detaillierte Informationen über die Methodenaufrufe.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3F9E5-E0F1-CF2D-05EF-110387B19FA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D1BF3C-541E-F4CB-686B-3982532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10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937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1DBD4-796E-0DCB-523F-78D05A2A7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387A6-6917-8DD1-1C2E-D3CE1A87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„</a:t>
            </a:r>
            <a:r>
              <a:rPr lang="de-DE" dirty="0" err="1"/>
              <a:t>Overloading</a:t>
            </a:r>
            <a:r>
              <a:rPr lang="de-DE" dirty="0"/>
              <a:t>“ der Methode</a:t>
            </a:r>
          </a:p>
        </p:txBody>
      </p:sp>
      <p:pic>
        <p:nvPicPr>
          <p:cNvPr id="6" name="Inhaltsplatzhalter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507CB701-6BC7-4C30-FC19-3D0F9FF6525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312691"/>
            <a:ext cx="5500450" cy="3579500"/>
          </a:xfrm>
        </p:spPr>
      </p:pic>
      <p:pic>
        <p:nvPicPr>
          <p:cNvPr id="9" name="Grafik 8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03F1E107-F6BC-3D5F-FD85-0E42E6856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10" y="2312692"/>
            <a:ext cx="6097190" cy="2278974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32228D-E7B3-CD11-E691-E5A09C5021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F99A10-6D4F-205F-C52F-A98FB869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11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35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99C2A-374F-3664-9ED2-C693D7AB5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19F5C-C714-4768-4B35-744C487C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 err="1"/>
              <a:t>Overloading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45275-F7EE-4528-BF8C-D7263633C0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9106"/>
            <a:ext cx="9346345" cy="3597470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Methodenüberladung:</a:t>
            </a:r>
          </a:p>
          <a:p>
            <a:pPr rtl="0"/>
            <a:r>
              <a:rPr lang="de-DE" dirty="0"/>
              <a:t>Kann zu Mehrdeutigkeiten führen, bei gleicher Namensgebung aber unterschiedlicher Parametrisierung der Methoden.</a:t>
            </a:r>
          </a:p>
          <a:p>
            <a:pPr rtl="0"/>
            <a:r>
              <a:rPr lang="de-DE" dirty="0" err="1"/>
              <a:t>NoSuchMethodException</a:t>
            </a:r>
            <a:r>
              <a:rPr lang="de-DE" dirty="0"/>
              <a:t>:</a:t>
            </a:r>
          </a:p>
          <a:p>
            <a:pPr rtl="0"/>
            <a:r>
              <a:rPr lang="de-DE" dirty="0"/>
              <a:t>Tritt auf, wenn der Compiler die richtige Methode aufgrund von Mehrdeutigkeit nicht eindeutig identifizieren kann.</a:t>
            </a:r>
          </a:p>
          <a:p>
            <a:pPr rtl="0"/>
            <a:r>
              <a:rPr lang="de-DE" dirty="0"/>
              <a:t>Empfehlung:</a:t>
            </a:r>
          </a:p>
          <a:p>
            <a:pPr rtl="0"/>
            <a:r>
              <a:rPr lang="de-DE" dirty="0"/>
              <a:t>Explizites Casting beim Methodenaufruf verwenden, gewünschte Methode eindeutig identifizieren und Mehrdeutigkeiten zu vermeiden.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8E0A77-7ECE-8A1D-08AB-42CECB5A2D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52B1F9-8274-3762-A79E-7ABDA69A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12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0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EE5E2-4B73-8B7A-5486-593000362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4EA7C-407C-3F2F-3F70-A426E943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Versionskompatibilität überprüfen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BBFF9A-56DF-36DB-250F-A075426C3B06}"/>
              </a:ext>
            </a:extLst>
          </p:cNvPr>
          <p:cNvSpPr txBox="1"/>
          <p:nvPr/>
        </p:nvSpPr>
        <p:spPr>
          <a:xfrm>
            <a:off x="923453" y="2888055"/>
            <a:ext cx="9533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Bei Verwendung von Bibliotheken oder Frameworks von Drittanbietern darauf achten, dass die richtige Java-Version genutzt wird.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Gründe für die </a:t>
            </a:r>
            <a:r>
              <a:rPr lang="de-DE" sz="2000" dirty="0" err="1">
                <a:solidFill>
                  <a:schemeClr val="bg1"/>
                </a:solidFill>
              </a:rPr>
              <a:t>Exception</a:t>
            </a:r>
            <a:r>
              <a:rPr lang="de-DE" sz="2000" dirty="0">
                <a:solidFill>
                  <a:schemeClr val="bg1"/>
                </a:solidFill>
              </a:rPr>
              <a:t> können sein: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Fehlende oder nicht funktionierende Methoden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Methoden, welche in anderen Versionen eingeführt wurden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70046E-CE3C-0557-1C8D-407F44965DC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22A1E0-8965-E0BE-A044-ECED299F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13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786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AE9FC-D179-F19B-20FB-69B54A981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448C0-4D87-2D41-C559-AF606BAF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632152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Unterschied </a:t>
            </a:r>
            <a:r>
              <a:rPr lang="de-DE" i="1" dirty="0" err="1"/>
              <a:t>NoSuchMethodException</a:t>
            </a:r>
            <a:r>
              <a:rPr lang="de-DE" dirty="0"/>
              <a:t> und </a:t>
            </a:r>
            <a:r>
              <a:rPr lang="de-DE" i="1" dirty="0" err="1"/>
              <a:t>NoSuchMethodError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6FD66-251C-DF4C-C0D8-18B68146065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CABAF2-FDEE-20D6-AB00-21292722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14</a:t>
            </a:fld>
            <a:endParaRPr lang="de-DE" dirty="0">
              <a:latin typeface="+mn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EA8511-B33D-C803-201D-0A6BD4DE65F4}"/>
              </a:ext>
            </a:extLst>
          </p:cNvPr>
          <p:cNvSpPr txBox="1"/>
          <p:nvPr/>
        </p:nvSpPr>
        <p:spPr>
          <a:xfrm>
            <a:off x="431322" y="2333685"/>
            <a:ext cx="99414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NoSuchMethodError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</a:rPr>
              <a:t>Definition:</a:t>
            </a:r>
          </a:p>
          <a:p>
            <a:r>
              <a:rPr lang="de-DE" dirty="0">
                <a:solidFill>
                  <a:schemeClr val="bg1"/>
                </a:solidFill>
              </a:rPr>
              <a:t>Tritt auf, wenn zur Laufzeit eine Methode in einer Klasse fehlt, welche beim Kompilieren vorhanden war.</a:t>
            </a:r>
          </a:p>
          <a:p>
            <a:r>
              <a:rPr lang="de-DE" dirty="0">
                <a:solidFill>
                  <a:schemeClr val="bg1"/>
                </a:solidFill>
              </a:rPr>
              <a:t>Ursache:</a:t>
            </a:r>
          </a:p>
          <a:p>
            <a:r>
              <a:rPr lang="de-DE" dirty="0">
                <a:solidFill>
                  <a:schemeClr val="bg1"/>
                </a:solidFill>
              </a:rPr>
              <a:t>Wenn zwei Klassen dieselben Methoden verwenden und eine Methode in einer Klasse verändert oder gelöscht wird, ohne die andere Klasse darüber zu informieren.</a:t>
            </a:r>
          </a:p>
          <a:p>
            <a:r>
              <a:rPr lang="de-DE" dirty="0">
                <a:solidFill>
                  <a:schemeClr val="bg1"/>
                </a:solidFill>
              </a:rPr>
              <a:t>Häufigkeit:</a:t>
            </a:r>
          </a:p>
          <a:p>
            <a:r>
              <a:rPr lang="de-DE" dirty="0">
                <a:solidFill>
                  <a:schemeClr val="bg1"/>
                </a:solidFill>
              </a:rPr>
              <a:t>Kommt häufig bei der Verwendung von Drittanbieter-Bibliotheken vor.</a:t>
            </a:r>
          </a:p>
          <a:p>
            <a:r>
              <a:rPr lang="de-DE" dirty="0">
                <a:solidFill>
                  <a:schemeClr val="bg1"/>
                </a:solidFill>
              </a:rPr>
              <a:t>Folgen:</a:t>
            </a:r>
          </a:p>
          <a:p>
            <a:r>
              <a:rPr lang="de-DE" dirty="0">
                <a:solidFill>
                  <a:schemeClr val="bg1"/>
                </a:solidFill>
              </a:rPr>
              <a:t>Der Fehler tritt erst zur Laufzeit auf und ist daher schwer zu finden.</a:t>
            </a:r>
          </a:p>
          <a:p>
            <a:r>
              <a:rPr lang="de-DE" dirty="0">
                <a:solidFill>
                  <a:schemeClr val="bg1"/>
                </a:solidFill>
              </a:rPr>
              <a:t>Vermeidung:</a:t>
            </a:r>
          </a:p>
          <a:p>
            <a:r>
              <a:rPr lang="de-DE" dirty="0">
                <a:solidFill>
                  <a:schemeClr val="bg1"/>
                </a:solidFill>
              </a:rPr>
              <a:t>Regelmäßige Überprüfung und Synchronisation der verwendeten Bibliotheken und deren Versionen</a:t>
            </a:r>
          </a:p>
        </p:txBody>
      </p:sp>
    </p:spTree>
    <p:extLst>
      <p:ext uri="{BB962C8B-B14F-4D97-AF65-F5344CB8AC3E}">
        <p14:creationId xmlns:p14="http://schemas.microsoft.com/office/powerpoint/2010/main" val="36302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8CB5-D027-0C12-1116-BD80A3B24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B7BC0-D9B0-A258-9432-D53B8B54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632152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Unterschied </a:t>
            </a:r>
            <a:r>
              <a:rPr lang="de-DE" i="1" dirty="0" err="1"/>
              <a:t>NoSuchMethodException</a:t>
            </a:r>
            <a:r>
              <a:rPr lang="de-DE" dirty="0"/>
              <a:t> und </a:t>
            </a:r>
            <a:r>
              <a:rPr lang="de-DE" i="1" dirty="0" err="1"/>
              <a:t>NoSuchMethodError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0810BF-D543-1091-501C-0D7F8BE35B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59" y="2676525"/>
            <a:ext cx="9346345" cy="359747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NoSuchMethodException</a:t>
            </a:r>
            <a:r>
              <a:rPr lang="de-DE" dirty="0"/>
              <a:t>:</a:t>
            </a:r>
          </a:p>
          <a:p>
            <a:pPr rtl="0"/>
            <a:r>
              <a:rPr lang="de-DE" b="1" u="sng" dirty="0"/>
              <a:t>Quizfrage</a:t>
            </a:r>
            <a:r>
              <a:rPr lang="de-DE" dirty="0"/>
              <a:t>: Wann tritt </a:t>
            </a:r>
            <a:r>
              <a:rPr lang="de-DE" dirty="0" err="1"/>
              <a:t>bzw</a:t>
            </a:r>
            <a:r>
              <a:rPr lang="de-DE" dirty="0"/>
              <a:t> warum tritt die </a:t>
            </a:r>
            <a:r>
              <a:rPr lang="de-DE" dirty="0" err="1"/>
              <a:t>NoSuchMethodException</a:t>
            </a:r>
            <a:r>
              <a:rPr lang="de-DE" dirty="0"/>
              <a:t> auf?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Tippfehler im Methodennamen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Komplett fehlende Methode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falsche Parameter, die nicht mit der Methode überstimmen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29D8-E6AF-9B13-DC65-248BD39508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B00B00-9D81-22E9-DDBD-F1DC0CA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15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50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FD74-8288-089F-E25E-EB92C9A01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348A0-F63C-9978-BAD2-05E9F196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632152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Quiz zu </a:t>
            </a:r>
            <a:r>
              <a:rPr lang="de-DE" i="1" dirty="0" err="1"/>
              <a:t>NoSuchMethodException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E7841-8DBD-F69B-995B-F36EF4C230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59" y="2676525"/>
            <a:ext cx="9346345" cy="359747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  <a:p>
            <a:pPr rtl="0"/>
            <a:r>
              <a:rPr lang="de-DE" dirty="0"/>
              <a:t>Quizfrage: Ist die </a:t>
            </a:r>
            <a:r>
              <a:rPr lang="de-DE" dirty="0" err="1"/>
              <a:t>NoSuchMethodException</a:t>
            </a:r>
            <a:r>
              <a:rPr lang="de-DE" dirty="0"/>
              <a:t> geprüft oder ungeprüft?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Da sie im Compiler geprüft wird, ist es eine geprüfte </a:t>
            </a:r>
            <a:r>
              <a:rPr lang="de-DE" dirty="0" err="1"/>
              <a:t>Exception</a:t>
            </a:r>
            <a:endParaRPr lang="de-DE" dirty="0"/>
          </a:p>
          <a:p>
            <a:pPr rtl="0"/>
            <a:r>
              <a:rPr lang="de-DE" dirty="0"/>
              <a:t>Quizfrage: Kann eine falsche Version schuld an einer </a:t>
            </a:r>
            <a:r>
              <a:rPr lang="de-DE" dirty="0" err="1"/>
              <a:t>NoSuchException</a:t>
            </a:r>
            <a:r>
              <a:rPr lang="de-DE" dirty="0"/>
              <a:t> sein?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Ja kann sie. Meist bei Bibliotheken und Frameworks von Dritt-Anbietern</a:t>
            </a:r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94D68-ADAB-63B7-33CC-081107733D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D485C8-A25A-45F0-9942-3555FF17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16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8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1549D-85F1-4CC4-9A50-AF174F165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A9B36-BB74-F4FF-4ABE-86ACCDF5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632152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4CE876-37E8-11BD-E008-92829A2365B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59" y="2676525"/>
            <a:ext cx="9346345" cy="359747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Die </a:t>
            </a:r>
            <a:r>
              <a:rPr lang="de-DE" dirty="0" err="1"/>
              <a:t>NoSuchMethodException</a:t>
            </a:r>
            <a:r>
              <a:rPr lang="de-DE" dirty="0"/>
              <a:t> tritt auf, wenn eine Methode nicht existiert.</a:t>
            </a:r>
          </a:p>
          <a:p>
            <a:pPr rtl="0"/>
            <a:r>
              <a:rPr lang="de-DE" dirty="0"/>
              <a:t>Lösung: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Code genau prüfen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Richtige Schreibweise überprüfen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Try-catch-Block verwenden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Regelmäßige Tests durchführen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DEE70-D648-50BD-F2EB-DA8BA66223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1FF3D2-9552-274B-3C81-4B81C954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17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96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Vielen Dank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Stefan Fawer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FEBDD-C182-C452-7B97-B1A0D48D7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F83B-82DB-EBE1-2648-87705307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632152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Quellenangaben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A745C-A795-834F-1083-DE6CEACDAC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59" y="2676525"/>
            <a:ext cx="9346345" cy="3597470"/>
          </a:xfrm>
        </p:spPr>
        <p:txBody>
          <a:bodyPr rtlCol="0">
            <a:normAutofit fontScale="70000" lnSpcReduction="20000"/>
          </a:bodyPr>
          <a:lstStyle>
            <a:defPPr>
              <a:defRPr lang="de-DE"/>
            </a:defPPr>
          </a:lstStyle>
          <a:p>
            <a:pPr rtl="0"/>
            <a:r>
              <a:rPr lang="de-DE" sz="1400" dirty="0">
                <a:hlinkClick r:id="rId3"/>
              </a:rPr>
              <a:t>https://exceptiondecoded.com/posts/java-nosuchmethodexception/</a:t>
            </a:r>
            <a:endParaRPr lang="de-DE" sz="1400" dirty="0"/>
          </a:p>
          <a:p>
            <a:pPr rtl="0"/>
            <a:r>
              <a:rPr lang="de-DE" sz="1400" dirty="0">
                <a:hlinkClick r:id="rId4"/>
              </a:rPr>
              <a:t>https://codeinventions.blogspot.com/2014/10/NoSuchMethodException-vs-NoSuchMethodError.html</a:t>
            </a:r>
            <a:endParaRPr lang="de-DE" sz="1400" dirty="0"/>
          </a:p>
          <a:p>
            <a:pPr rtl="0"/>
            <a:r>
              <a:rPr lang="de-DE" sz="1400" dirty="0"/>
              <a:t>https://www.geeksforgeeks.org/how-to-solve-java-lang-nosuchmethoderror-in-java/?ref=header_outind</a:t>
            </a:r>
          </a:p>
          <a:p>
            <a:pPr rtl="0"/>
            <a:r>
              <a:rPr lang="de-DE" sz="1400" dirty="0">
                <a:hlinkClick r:id="rId5"/>
              </a:rPr>
              <a:t>https://docs.oracle.com/en/java/javase/14/docs/api/java.base/java/lang/NoSuchMethodException.html</a:t>
            </a:r>
            <a:endParaRPr lang="de-DE" sz="1400" dirty="0"/>
          </a:p>
          <a:p>
            <a:pPr rtl="0"/>
            <a:r>
              <a:rPr lang="de-DE" sz="1400" dirty="0">
                <a:hlinkClick r:id="rId6"/>
              </a:rPr>
              <a:t>https://www.informatik-aktuell.de/entwicklung/programmiersprachen/exceptions-in-java-to-check-or-not-to-check.html</a:t>
            </a:r>
            <a:endParaRPr lang="de-DE" sz="1400" dirty="0"/>
          </a:p>
          <a:p>
            <a:pPr rtl="0"/>
            <a:r>
              <a:rPr lang="de-DE" sz="1400" dirty="0"/>
              <a:t>https://stackoverflow.com/search?q=nosuchmethodexception&amp;s=699f8e10-452a-4875-b6eb-8ea492bcc635</a:t>
            </a:r>
          </a:p>
          <a:p>
            <a:pPr rtl="0"/>
            <a:r>
              <a:rPr lang="de-DE" sz="1400" dirty="0"/>
              <a:t>Bücher:</a:t>
            </a:r>
          </a:p>
          <a:p>
            <a:pPr marL="342900" indent="-342900" rtl="0">
              <a:buFontTx/>
              <a:buChar char="-"/>
            </a:pPr>
            <a:r>
              <a:rPr lang="de-DE" sz="1400" dirty="0"/>
              <a:t>Java –Der Grundkurs, Michael Kofler, Rheinwerk Computing, ISBN: 9783836269582</a:t>
            </a:r>
          </a:p>
          <a:p>
            <a:pPr marL="342900" indent="-342900" rtl="0">
              <a:buFontTx/>
              <a:buChar char="-"/>
            </a:pPr>
            <a:r>
              <a:rPr lang="de-DE" sz="1400" dirty="0"/>
              <a:t>Java Programmieren lernen für Einsteiger, Michael </a:t>
            </a:r>
            <a:r>
              <a:rPr lang="de-DE" sz="1400" dirty="0" err="1"/>
              <a:t>Bonacina</a:t>
            </a:r>
            <a:r>
              <a:rPr lang="de-DE" sz="1400" dirty="0"/>
              <a:t>, BMU-Verlag, ISBN:9781983399404</a:t>
            </a:r>
          </a:p>
          <a:p>
            <a:pPr marL="342900" indent="-342900" rtl="0">
              <a:buFontTx/>
              <a:buChar char="-"/>
            </a:pPr>
            <a:r>
              <a:rPr lang="de-DE" sz="1400" dirty="0"/>
              <a:t>Java </a:t>
            </a:r>
            <a:r>
              <a:rPr lang="de-DE" sz="1400" dirty="0" err="1"/>
              <a:t>Foundation</a:t>
            </a:r>
            <a:r>
              <a:rPr lang="de-DE" sz="1400" dirty="0"/>
              <a:t> </a:t>
            </a:r>
            <a:r>
              <a:rPr lang="de-DE" sz="1400" dirty="0" err="1"/>
              <a:t>Exam</a:t>
            </a:r>
            <a:r>
              <a:rPr lang="de-DE" sz="1400" dirty="0"/>
              <a:t> 1Z0-811 </a:t>
            </a:r>
            <a:r>
              <a:rPr lang="de-DE" sz="1400" dirty="0" err="1"/>
              <a:t>Exam</a:t>
            </a:r>
            <a:r>
              <a:rPr lang="de-DE" sz="1400" dirty="0"/>
              <a:t> Study Guide, </a:t>
            </a:r>
            <a:r>
              <a:rPr lang="de-DE" sz="1400" dirty="0" err="1"/>
              <a:t>Hanumant</a:t>
            </a:r>
            <a:r>
              <a:rPr lang="de-DE" sz="1400" dirty="0"/>
              <a:t> </a:t>
            </a:r>
            <a:r>
              <a:rPr lang="de-DE" sz="1400" dirty="0" err="1"/>
              <a:t>Deshmukh</a:t>
            </a:r>
            <a:r>
              <a:rPr lang="de-DE" sz="1400" dirty="0"/>
              <a:t>, </a:t>
            </a:r>
            <a:r>
              <a:rPr lang="de-DE" sz="1400" dirty="0" err="1"/>
              <a:t>Enthuware</a:t>
            </a:r>
            <a:r>
              <a:rPr lang="de-DE" sz="1400" dirty="0"/>
              <a:t>, ISBN:9798559925424</a:t>
            </a:r>
          </a:p>
          <a:p>
            <a:pPr rtl="0"/>
            <a:r>
              <a:rPr lang="de-DE" sz="1400" dirty="0"/>
              <a:t>Übersetzung mit www.deepl.com</a:t>
            </a:r>
          </a:p>
          <a:p>
            <a:pPr marL="342900" indent="-342900" rtl="0">
              <a:buFontTx/>
              <a:buChar char="-"/>
            </a:pPr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07AB4-E301-2768-8E3D-5110F41123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DB0E94-47DD-362A-4B3B-383F1E88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19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27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Einleitung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dirty="0"/>
              <a:t>Eine der häufigeren Ausnahmen (</a:t>
            </a:r>
            <a:r>
              <a:rPr lang="de-DE" dirty="0" err="1"/>
              <a:t>Exceptions</a:t>
            </a:r>
            <a:r>
              <a:rPr lang="de-DE" dirty="0"/>
              <a:t>) in Java ist die </a:t>
            </a:r>
            <a:r>
              <a:rPr lang="de-DE" dirty="0" err="1"/>
              <a:t>NoSuchMehtod-Exception</a:t>
            </a:r>
            <a:r>
              <a:rPr lang="de-DE" dirty="0"/>
              <a:t>. </a:t>
            </a:r>
          </a:p>
          <a:p>
            <a:pPr marL="0" indent="0" rtl="0">
              <a:buNone/>
            </a:pPr>
            <a:r>
              <a:rPr lang="de-DE" dirty="0"/>
              <a:t>Was erwartet uns in der Präsentation?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FB6961-1719-E7B0-B810-F64356941E2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DD1E0-2ACD-34F9-D75C-07C80BE8AAB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2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Was ist die </a:t>
            </a:r>
            <a:r>
              <a:rPr lang="de-DE" dirty="0" err="1"/>
              <a:t>NoSuchMethodException</a:t>
            </a:r>
            <a:endParaRPr lang="de-DE" dirty="0"/>
          </a:p>
          <a:p>
            <a:pPr rtl="0"/>
            <a:r>
              <a:rPr lang="de-DE" dirty="0"/>
              <a:t>Ursachen</a:t>
            </a:r>
          </a:p>
          <a:p>
            <a:pPr rtl="0"/>
            <a:r>
              <a:rPr lang="de-DE" dirty="0"/>
              <a:t>Umgang</a:t>
            </a:r>
          </a:p>
          <a:p>
            <a:pPr rtl="0"/>
            <a:r>
              <a:rPr lang="de-DE" dirty="0"/>
              <a:t>Unterschied </a:t>
            </a:r>
            <a:r>
              <a:rPr lang="de-DE" dirty="0" err="1"/>
              <a:t>NoSuchMethodException</a:t>
            </a:r>
            <a:r>
              <a:rPr lang="de-DE" dirty="0"/>
              <a:t> und </a:t>
            </a:r>
            <a:r>
              <a:rPr lang="de-DE" dirty="0" err="1"/>
              <a:t>NoSuchMethodError</a:t>
            </a:r>
            <a:endParaRPr lang="de-DE" dirty="0"/>
          </a:p>
          <a:p>
            <a:pPr rtl="0"/>
            <a:r>
              <a:rPr lang="de-DE" dirty="0"/>
              <a:t>Zusammenfassung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4DA90-425C-2095-7538-054DDE2B51B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7A4B9F-830D-C371-5E4C-9A7332B19E8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3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Was ist die </a:t>
            </a:r>
            <a:r>
              <a:rPr lang="de-DE" dirty="0" err="1"/>
              <a:t>NoSuchMethodException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014802" cy="359747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Die </a:t>
            </a:r>
            <a:r>
              <a:rPr lang="de-DE" dirty="0" err="1"/>
              <a:t>NoSuchMethodException</a:t>
            </a:r>
            <a:r>
              <a:rPr lang="de-DE" dirty="0"/>
              <a:t> tritt auf: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Tippfehler im Methodennamen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Komplett fehlende Methode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Falsche Parameter, die nicht mit der Methode überstimmen.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07A60-8902-6BF4-A74F-8BB9A3A5C1C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7139C5-3E51-C999-4E68-321C240B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4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355BB-CA7E-4934-6F3B-DE37885D0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B2205-D6BA-E7E0-A5B9-F335983B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Tipp- bzw. Schreibfehler</a:t>
            </a:r>
          </a:p>
        </p:txBody>
      </p:sp>
      <p:pic>
        <p:nvPicPr>
          <p:cNvPr id="7" name="Inhaltsplatzhalter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C8D4968C-9841-A791-8441-F2DA77B6C65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33" y="2265515"/>
            <a:ext cx="8737090" cy="4314356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C31439-B56F-7D95-C650-F13A876065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9C4B95-53B4-9DA6-1E67-E80A784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5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051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9391-D4E2-096F-7FAE-3B542C80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0E717-50F6-3BF1-AB5C-C3071D2E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Verweis auf nicht existierende Methoden</a:t>
            </a:r>
          </a:p>
        </p:txBody>
      </p:sp>
      <p:pic>
        <p:nvPicPr>
          <p:cNvPr id="10" name="Inhaltsplatzhalter 9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DFB27972-70E2-750F-5E8B-83B95530EEC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77" y="2223469"/>
            <a:ext cx="7881046" cy="435640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FA3B2A-587E-A70E-C8CF-4C29F42A5B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2A7AA5-BB9F-534E-A7D4-EBAC069E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87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F016-8096-3736-B882-EFF7CFA40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8404C-2091-FA65-1AE4-19FCE021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Falsch definierte Parameter</a:t>
            </a:r>
          </a:p>
        </p:txBody>
      </p:sp>
      <p:pic>
        <p:nvPicPr>
          <p:cNvPr id="5" name="Inhaltsplatzhalter 4" descr="Ein Bild, das Text, Multimedia-Software, Software, Grafiksoftware enthält.">
            <a:extLst>
              <a:ext uri="{FF2B5EF4-FFF2-40B4-BE49-F238E27FC236}">
                <a16:creationId xmlns:a16="http://schemas.microsoft.com/office/drawing/2014/main" id="{7172E75C-8B6A-0BAC-678B-87FC1391906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76" y="2534782"/>
            <a:ext cx="10976447" cy="3060259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18D44-B1F4-06D3-C716-C01223CB2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2B9D9A-E88B-D333-ED8F-0710784A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7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921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C34B-5B44-F6BC-3C49-C8F560F8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5EF53-3920-D3D3-5651-65417925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Umgang mit der </a:t>
            </a:r>
            <a:r>
              <a:rPr lang="de-DE" dirty="0" err="1"/>
              <a:t>NoSuchMethodException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EDF19-8368-DAC6-534C-14C027F3E6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014802" cy="359747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Umgang mit dieser </a:t>
            </a:r>
            <a:r>
              <a:rPr lang="de-DE" dirty="0" err="1"/>
              <a:t>Exception</a:t>
            </a:r>
            <a:r>
              <a:rPr lang="de-DE" dirty="0"/>
              <a:t>:</a:t>
            </a:r>
          </a:p>
          <a:p>
            <a:pPr rtl="0"/>
            <a:r>
              <a:rPr lang="de-DE" dirty="0"/>
              <a:t>Hier drei Möglichkeiten: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Überprüfung, ob die Methode existiert (mit Try-catch) und auch keine Tipp- / Schreibfehler enthält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Überladung der Methode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Versionskompatibilität überprüfen (auf Updates überprüfen)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3941E-B131-28EB-40D2-24065D23000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93A7C-79D8-8F4D-A193-5729CAF5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8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29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BA34A-879C-E4C9-9E46-3779A09BC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8F8CD-9967-210E-E63E-B80D3A0C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dirty="0"/>
              <a:t>Try-catch-Anwendung</a:t>
            </a:r>
          </a:p>
        </p:txBody>
      </p:sp>
      <p:pic>
        <p:nvPicPr>
          <p:cNvPr id="8" name="Inhaltsplatzhalter 7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07F7F613-B5C5-471E-C2BF-E8369C4DDE0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5" y="2382846"/>
            <a:ext cx="9218869" cy="419702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DBEAD1-DC96-CD83-C08D-7B769C51A3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de-DE">
                <a:latin typeface="+mn-lt"/>
              </a:rPr>
              <a:t>03.12.2024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433AE-264A-A6FC-5C88-81AC72F0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pPr rtl="0"/>
              <a:t>9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405748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aae77f-62af-41c3-82a6-fd1e0c26816b" xsi:nil="true"/>
    <ReferenceId xmlns="b185f60f-d0a1-48c4-af80-954e2b28e9ea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AB31C-0963-4D78-9BCC-BBAD42C85C79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{F2464676-D891-4138-80DB-E407A0A78761}tf78853419_win32</Template>
  <TotalTime>0</TotalTime>
  <Words>678</Words>
  <Application>Microsoft Office PowerPoint</Application>
  <PresentationFormat>Breitbild</PresentationFormat>
  <Paragraphs>149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Benutzerdefiniert</vt:lpstr>
      <vt:lpstr>NoSuchMethod-Exception</vt:lpstr>
      <vt:lpstr>Einleitung</vt:lpstr>
      <vt:lpstr>Inhalt</vt:lpstr>
      <vt:lpstr>Was ist die NoSuchMethodException</vt:lpstr>
      <vt:lpstr>Tipp- bzw. Schreibfehler</vt:lpstr>
      <vt:lpstr>Verweis auf nicht existierende Methoden</vt:lpstr>
      <vt:lpstr>Falsch definierte Parameter</vt:lpstr>
      <vt:lpstr>Umgang mit der NoSuchMethodException</vt:lpstr>
      <vt:lpstr>Try-catch-Anwendung</vt:lpstr>
      <vt:lpstr>Try-catch  </vt:lpstr>
      <vt:lpstr>„Overloading“ der Methode</vt:lpstr>
      <vt:lpstr>Overloading </vt:lpstr>
      <vt:lpstr>Versionskompatibilität überprüfen</vt:lpstr>
      <vt:lpstr>Unterschied NoSuchMethodException und NoSuchMethodError </vt:lpstr>
      <vt:lpstr>Unterschied NoSuchMethodException und NoSuchMethodError </vt:lpstr>
      <vt:lpstr>Quiz zu NoSuchMethodException</vt:lpstr>
      <vt:lpstr>Zusammenfassung</vt:lpstr>
      <vt:lpstr>Vielen Dank</vt:lpstr>
      <vt:lpstr>Quellenangaben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Fawer</dc:creator>
  <cp:lastModifiedBy>Stefan Fawer</cp:lastModifiedBy>
  <cp:revision>4</cp:revision>
  <dcterms:created xsi:type="dcterms:W3CDTF">2024-12-03T10:15:11Z</dcterms:created>
  <dcterms:modified xsi:type="dcterms:W3CDTF">2024-12-05T07:58:43Z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</Properties>
</file>