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  <p:sldId id="260" r:id="rId4"/>
    <p:sldId id="261" r:id="rId5"/>
    <p:sldId id="262" r:id="rId6"/>
    <p:sldId id="267" r:id="rId7"/>
    <p:sldId id="263" r:id="rId8"/>
    <p:sldId id="265" r:id="rId9"/>
  </p:sldIdLst>
  <p:sldSz cx="12192000" cy="6858000"/>
  <p:notesSz cx="6858000" cy="9144000"/>
  <p:defaultTextStyle>
    <a:defPPr>
      <a:defRPr lang="ja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>
      <p:cViewPr varScale="1">
        <p:scale>
          <a:sx n="72" d="100"/>
          <a:sy n="72" d="100"/>
        </p:scale>
        <p:origin x="3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4E9F2-C522-8C58-0C5D-D892A7D7D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55F6B-D0A4-5599-2645-982CE15C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FAE479-5564-7BAF-7376-F26E3B45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47D1AE-B9A8-527D-B641-9C0FF887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5B22C-404C-487A-1A2A-14EC83E0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80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0E2E5-EE58-8F8F-7385-B6422E3A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6F87FE-4986-3FCA-9F19-F401D81E2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ECC2BE-C756-53BC-31CD-FEEB8DA0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C54562-953F-1267-E5F6-A8DDB76A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878F08-B922-B10E-0CC4-92E2630C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32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1CAD89-DA6C-53FA-5410-590A9C54E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164995-010F-DF2D-E99B-206347617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2F097-E83B-766D-AED7-FC178C7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2DB092-162D-D93A-92EC-BA6D265F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E89518-E694-6570-CAF2-559CB5C6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45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89B9AA-9476-3C7D-7BF9-D90021BF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A4736E-D6C3-A6E0-66A7-20D32C6C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B4B150-AAF7-A2FD-0097-27D53B5F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8BACF-978F-EDC8-FFFA-D3E80C5F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A4BD06-A54C-DADC-2E48-CE00CE05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8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9550E-AC16-27CB-48AA-A8AFF42E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083678-A4F9-D492-13DF-D8B73238D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79AF6-9AF5-A5D9-37C5-A39DD380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F38707-4309-8564-CB41-4A5E4CA4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6923A1-A6DD-4044-1283-D59DDDAA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4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53633-336D-CD24-7412-3D1946B0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D61B3-6F88-B6A9-041C-94FD85F9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BC86A-0366-7081-9746-1F310C97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2BA831-8FC0-AC19-7A36-CB9A5F3C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384176-B8D1-6A94-CF9C-6D754981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93E74E-63D3-D47C-38DA-13DED047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48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C9ED04-97AF-4894-0613-BE0435F99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44B46B-E4AE-ED7C-11E2-001E7951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B63474-C93B-05F6-54E6-4A72B7ED6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7B47E90-8AC6-BCFD-4C1B-4A759B7ED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893794-C01C-1076-7505-C7A403002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A8108C-5ECC-5644-04AC-615EFCF8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E10C2C-8A9F-B7E9-8EF2-C2F3E6FB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7051B4-9C90-B0CB-71FA-82B9B7A3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A0626-EFD5-A442-51AF-E6B72E85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D791B5B-1BC2-F802-9569-4A6CFC0F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1BA153E-FC04-2536-783F-56E7F18F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50E891-AB33-845D-29CF-A525FAC3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64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07747F-7E76-6131-8C9A-84F988FE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D2C243-C690-42CB-00F6-7CB208E3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F816C25-A3C2-B3A5-105E-8D81B41A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38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DF96D-F3E8-D9F6-CFCE-A0655AFB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287F70-1307-598C-5FAB-8803DDA9E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2792AAF-8C4D-D91D-0C05-2C49CE787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27991C-DA7F-55FF-9383-F728C1C4A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E09347-C249-6FE7-9093-8A153838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E99AFB-B133-FEC3-FEB5-C38758C0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85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75B1E1-F6EB-5089-5142-80713CC82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689E02C-EC3E-634D-43BE-7CCBB88A7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DC01FB3-98B3-0884-C840-5EC9A49AA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808E7E-F94A-9934-A693-9B984EB2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70F5D5-360D-1F3D-BA06-1BE35E94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A3B05C-5E80-0515-A30E-FD6AFA553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1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74BF28-1A8A-9C5D-D9DF-789CAE06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de-DE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2671E-136C-A1A5-2860-4C9B1F28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de-DE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51287B-9374-753B-15AA-BA437B8BA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80464-5A83-724C-87B5-3A9535801423}" type="datetimeFigureOut">
              <a:rPr lang="de-DE" smtClean="0"/>
              <a:t>06.12.2024</a:t>
            </a:fld>
            <a:endParaRPr lang="de-DE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EE5948-8791-67E6-81D2-2E6F3DDFA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F6A4C7-DCAF-53E1-EEBF-EF4137F9D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CE1B2-3EC7-D44A-B0AC-58F2F38054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3EA5B-6327-71E1-5F84-C7A226104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4976" y="2714274"/>
            <a:ext cx="6982047" cy="1429452"/>
          </a:xfrm>
        </p:spPr>
        <p:txBody>
          <a:bodyPr anchor="ctr"/>
          <a:lstStyle/>
          <a:p>
            <a:r>
              <a:rPr lang="de-DE" dirty="0" err="1">
                <a:solidFill>
                  <a:srgbClr val="404040"/>
                </a:solidFill>
              </a:rPr>
              <a:t>NullPointerException</a:t>
            </a:r>
            <a:endParaRPr lang="de-DE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49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1C4B8-6E35-C621-E20E-231945AF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606" y="942734"/>
            <a:ext cx="1798674" cy="1325563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C86203-5FC9-05FE-B3B7-76FD1576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667" y="2569904"/>
            <a:ext cx="2840665" cy="2682580"/>
          </a:xfrm>
        </p:spPr>
        <p:txBody>
          <a:bodyPr/>
          <a:lstStyle/>
          <a:p>
            <a:r>
              <a:rPr lang="de-DE" dirty="0">
                <a:solidFill>
                  <a:srgbClr val="404040"/>
                </a:solidFill>
              </a:rPr>
              <a:t>Definition</a:t>
            </a:r>
          </a:p>
          <a:p>
            <a:r>
              <a:rPr lang="de-DE" dirty="0">
                <a:solidFill>
                  <a:srgbClr val="404040"/>
                </a:solidFill>
              </a:rPr>
              <a:t>Beispiel</a:t>
            </a:r>
          </a:p>
          <a:p>
            <a:r>
              <a:rPr lang="de-DE" dirty="0">
                <a:solidFill>
                  <a:srgbClr val="404040"/>
                </a:solidFill>
              </a:rPr>
              <a:t>Quiz</a:t>
            </a:r>
          </a:p>
          <a:p>
            <a:r>
              <a:rPr lang="de-DE" dirty="0">
                <a:solidFill>
                  <a:srgbClr val="404040"/>
                </a:solidFill>
              </a:rPr>
              <a:t>Quelle</a:t>
            </a:r>
          </a:p>
        </p:txBody>
      </p:sp>
    </p:spTree>
    <p:extLst>
      <p:ext uri="{BB962C8B-B14F-4D97-AF65-F5344CB8AC3E}">
        <p14:creationId xmlns:p14="http://schemas.microsoft.com/office/powerpoint/2010/main" val="1964574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FAA351F-3F0D-8AE8-04F7-6AA50F86A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26" y="644630"/>
            <a:ext cx="6364274" cy="55687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B3D91F-1AA4-266A-AEF9-472E73E4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e-DE" sz="2000" dirty="0" err="1">
                <a:solidFill>
                  <a:srgbClr val="FFFFFF"/>
                </a:solidFill>
              </a:rPr>
              <a:t>NullPointerException</a:t>
            </a:r>
            <a:endParaRPr lang="de-DE" sz="2000" dirty="0">
              <a:solidFill>
                <a:srgbClr val="FFFFFF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7774AFA-EEC2-CB5F-914D-3508253862A9}"/>
              </a:ext>
            </a:extLst>
          </p:cNvPr>
          <p:cNvSpPr/>
          <p:nvPr/>
        </p:nvSpPr>
        <p:spPr>
          <a:xfrm>
            <a:off x="7485888" y="4029559"/>
            <a:ext cx="1146668" cy="237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F40BC2-0144-0B91-2749-B25E92783814}"/>
              </a:ext>
            </a:extLst>
          </p:cNvPr>
          <p:cNvSpPr/>
          <p:nvPr/>
        </p:nvSpPr>
        <p:spPr>
          <a:xfrm>
            <a:off x="8890144" y="1455198"/>
            <a:ext cx="1451835" cy="237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A2606E-14BF-64BA-4FD6-5E9764C5C737}"/>
              </a:ext>
            </a:extLst>
          </p:cNvPr>
          <p:cNvSpPr/>
          <p:nvPr/>
        </p:nvSpPr>
        <p:spPr>
          <a:xfrm>
            <a:off x="7361498" y="921798"/>
            <a:ext cx="1221129" cy="2376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0A89707-F63D-302B-E3E7-C5C2133FED76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972063" y="1159439"/>
            <a:ext cx="0" cy="1911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E4AD592-9C74-27F7-E661-E483D6DED7BB}"/>
              </a:ext>
            </a:extLst>
          </p:cNvPr>
          <p:cNvCxnSpPr/>
          <p:nvPr/>
        </p:nvCxnSpPr>
        <p:spPr>
          <a:xfrm>
            <a:off x="7973262" y="1350557"/>
            <a:ext cx="17216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B206A0C-3A6F-2FF2-FB34-32D0792F9A82}"/>
              </a:ext>
            </a:extLst>
          </p:cNvPr>
          <p:cNvCxnSpPr>
            <a:cxnSpLocks/>
          </p:cNvCxnSpPr>
          <p:nvPr/>
        </p:nvCxnSpPr>
        <p:spPr>
          <a:xfrm>
            <a:off x="9694936" y="1692839"/>
            <a:ext cx="0" cy="2167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430EDE0-8B08-79F5-7A89-0BA2C6057CCB}"/>
              </a:ext>
            </a:extLst>
          </p:cNvPr>
          <p:cNvCxnSpPr>
            <a:cxnSpLocks/>
          </p:cNvCxnSpPr>
          <p:nvPr/>
        </p:nvCxnSpPr>
        <p:spPr>
          <a:xfrm>
            <a:off x="9337123" y="4349198"/>
            <a:ext cx="0" cy="10822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B13A390-DE04-98FD-9852-791AC7DB24E3}"/>
              </a:ext>
            </a:extLst>
          </p:cNvPr>
          <p:cNvCxnSpPr>
            <a:cxnSpLocks/>
          </p:cNvCxnSpPr>
          <p:nvPr/>
        </p:nvCxnSpPr>
        <p:spPr>
          <a:xfrm>
            <a:off x="8010663" y="4358723"/>
            <a:ext cx="132963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8A1037F-3501-AE98-3B6A-E39B7A014232}"/>
              </a:ext>
            </a:extLst>
          </p:cNvPr>
          <p:cNvCxnSpPr>
            <a:cxnSpLocks/>
          </p:cNvCxnSpPr>
          <p:nvPr/>
        </p:nvCxnSpPr>
        <p:spPr>
          <a:xfrm>
            <a:off x="8004313" y="4257675"/>
            <a:ext cx="0" cy="114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4BF8FCC-CF2F-46CC-2E72-4CBAA8C6DCBC}"/>
              </a:ext>
            </a:extLst>
          </p:cNvPr>
          <p:cNvCxnSpPr>
            <a:cxnSpLocks/>
          </p:cNvCxnSpPr>
          <p:nvPr/>
        </p:nvCxnSpPr>
        <p:spPr>
          <a:xfrm>
            <a:off x="9337123" y="5431459"/>
            <a:ext cx="171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FCBCB79-01AA-DAC2-147A-4F779CDA8653}"/>
              </a:ext>
            </a:extLst>
          </p:cNvPr>
          <p:cNvSpPr txBox="1"/>
          <p:nvPr/>
        </p:nvSpPr>
        <p:spPr>
          <a:xfrm>
            <a:off x="9564016" y="5338166"/>
            <a:ext cx="1190023" cy="16927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00" b="1" dirty="0" err="1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de-DE" sz="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ホームベース 49">
            <a:extLst>
              <a:ext uri="{FF2B5EF4-FFF2-40B4-BE49-F238E27FC236}">
                <a16:creationId xmlns:a16="http://schemas.microsoft.com/office/drawing/2014/main" id="{EA156408-3D56-20FD-2177-8CE1910EA7E7}"/>
              </a:ext>
            </a:extLst>
          </p:cNvPr>
          <p:cNvSpPr/>
          <p:nvPr/>
        </p:nvSpPr>
        <p:spPr>
          <a:xfrm rot="8100000" flipV="1">
            <a:off x="11032048" y="4774003"/>
            <a:ext cx="538635" cy="385591"/>
          </a:xfrm>
          <a:prstGeom prst="homePlat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D203C998-1A07-3B50-677D-382AC0F92603}"/>
              </a:ext>
            </a:extLst>
          </p:cNvPr>
          <p:cNvCxnSpPr>
            <a:cxnSpLocks/>
          </p:cNvCxnSpPr>
          <p:nvPr/>
        </p:nvCxnSpPr>
        <p:spPr>
          <a:xfrm flipV="1">
            <a:off x="8058560" y="3860375"/>
            <a:ext cx="1636376" cy="44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C41B405-DCFB-8530-67D1-2CA7CE12C68B}"/>
              </a:ext>
            </a:extLst>
          </p:cNvPr>
          <p:cNvCxnSpPr>
            <a:cxnSpLocks/>
          </p:cNvCxnSpPr>
          <p:nvPr/>
        </p:nvCxnSpPr>
        <p:spPr>
          <a:xfrm>
            <a:off x="8063033" y="3860375"/>
            <a:ext cx="0" cy="936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31B2743-8462-E2F4-1C1C-7646B127AB06}"/>
              </a:ext>
            </a:extLst>
          </p:cNvPr>
          <p:cNvSpPr txBox="1"/>
          <p:nvPr/>
        </p:nvSpPr>
        <p:spPr>
          <a:xfrm>
            <a:off x="835093" y="5461678"/>
            <a:ext cx="3499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</a:t>
            </a:r>
            <a:r>
              <a:rPr lang="de-DE" sz="1000" dirty="0" err="1"/>
              <a:t>rollbar.com</a:t>
            </a:r>
            <a:r>
              <a:rPr lang="de-DE" sz="1000" dirty="0"/>
              <a:t>/</a:t>
            </a:r>
            <a:r>
              <a:rPr lang="de-DE" sz="1000" dirty="0" err="1"/>
              <a:t>blog</a:t>
            </a:r>
            <a:r>
              <a:rPr lang="de-DE" sz="1000" dirty="0"/>
              <a:t>/</a:t>
            </a:r>
            <a:r>
              <a:rPr lang="de-DE" sz="1000" dirty="0" err="1"/>
              <a:t>java-exceptions-hierarchy-explained</a:t>
            </a:r>
            <a:r>
              <a:rPr lang="de-DE" sz="1000" dirty="0"/>
              <a:t>/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625E8D-FA43-F426-0579-7B2EA339D768}"/>
              </a:ext>
            </a:extLst>
          </p:cNvPr>
          <p:cNvSpPr txBox="1"/>
          <p:nvPr/>
        </p:nvSpPr>
        <p:spPr>
          <a:xfrm>
            <a:off x="835092" y="460133"/>
            <a:ext cx="17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highlight>
                  <a:srgbClr val="404040"/>
                </a:highlight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53905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9D61B3-EE4A-2711-C71B-DFB76AD9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23" y="815974"/>
            <a:ext cx="10515600" cy="1043104"/>
          </a:xfrm>
        </p:spPr>
        <p:txBody>
          <a:bodyPr>
            <a:normAutofit/>
          </a:bodyPr>
          <a:lstStyle/>
          <a:p>
            <a:br>
              <a:rPr lang="de-DE" altLang="ja-DE" sz="2400" dirty="0"/>
            </a:br>
            <a:r>
              <a:rPr lang="de-DE" altLang="ja-DE" sz="2400" b="1" dirty="0" err="1">
                <a:solidFill>
                  <a:schemeClr val="bg1">
                    <a:lumMod val="95000"/>
                  </a:schemeClr>
                </a:solidFill>
                <a:highlight>
                  <a:srgbClr val="404040"/>
                </a:highlight>
              </a:rPr>
              <a:t>public</a:t>
            </a:r>
            <a:r>
              <a:rPr lang="de-DE" altLang="ja-DE" sz="2400" b="1" dirty="0">
                <a:solidFill>
                  <a:schemeClr val="bg1">
                    <a:lumMod val="95000"/>
                  </a:schemeClr>
                </a:solidFill>
                <a:highlight>
                  <a:srgbClr val="404040"/>
                </a:highlight>
              </a:rPr>
              <a:t> </a:t>
            </a:r>
            <a:r>
              <a:rPr lang="de-DE" altLang="ja-DE" sz="2400" b="1" dirty="0" err="1">
                <a:solidFill>
                  <a:schemeClr val="bg1">
                    <a:lumMod val="95000"/>
                  </a:schemeClr>
                </a:solidFill>
                <a:highlight>
                  <a:srgbClr val="404040"/>
                </a:highlight>
              </a:rPr>
              <a:t>class</a:t>
            </a:r>
            <a:r>
              <a:rPr lang="de-DE" altLang="ja-DE" sz="2400" b="1" dirty="0">
                <a:solidFill>
                  <a:schemeClr val="bg1">
                    <a:lumMod val="95000"/>
                  </a:schemeClr>
                </a:solidFill>
                <a:highlight>
                  <a:srgbClr val="404040"/>
                </a:highlight>
              </a:rPr>
              <a:t> </a:t>
            </a:r>
            <a:r>
              <a:rPr lang="de-DE" altLang="ja-DE" sz="2400" b="1" dirty="0" err="1">
                <a:solidFill>
                  <a:schemeClr val="bg1">
                    <a:lumMod val="95000"/>
                  </a:schemeClr>
                </a:solidFill>
                <a:effectLst/>
                <a:highlight>
                  <a:srgbClr val="404040"/>
                </a:highlight>
              </a:rPr>
              <a:t>NullPointerException</a:t>
            </a:r>
            <a:r>
              <a:rPr lang="de-DE" altLang="ja-DE" sz="2400" b="1" dirty="0">
                <a:solidFill>
                  <a:schemeClr val="bg1">
                    <a:lumMod val="95000"/>
                  </a:schemeClr>
                </a:solidFill>
                <a:highlight>
                  <a:srgbClr val="404040"/>
                </a:highlight>
              </a:rPr>
              <a:t> </a:t>
            </a:r>
            <a:r>
              <a:rPr lang="de-DE" altLang="ja-DE" sz="2400" b="1" dirty="0" err="1">
                <a:solidFill>
                  <a:schemeClr val="bg1">
                    <a:lumMod val="95000"/>
                  </a:schemeClr>
                </a:solidFill>
                <a:highlight>
                  <a:srgbClr val="404040"/>
                </a:highlight>
              </a:rPr>
              <a:t>extends</a:t>
            </a:r>
            <a:r>
              <a:rPr lang="de-DE" altLang="ja-DE" sz="2400" b="1" dirty="0">
                <a:solidFill>
                  <a:schemeClr val="bg1">
                    <a:lumMod val="95000"/>
                  </a:schemeClr>
                </a:solidFill>
                <a:highlight>
                  <a:srgbClr val="404040"/>
                </a:highlight>
              </a:rPr>
              <a:t> </a:t>
            </a:r>
            <a:r>
              <a:rPr lang="de-DE" altLang="ja-DE" sz="2400" b="1" u="none" strike="noStrike" dirty="0" err="1">
                <a:solidFill>
                  <a:schemeClr val="bg1">
                    <a:lumMod val="95000"/>
                  </a:schemeClr>
                </a:solidFill>
                <a:effectLst/>
                <a:highlight>
                  <a:srgbClr val="404040"/>
                </a:highlight>
              </a:rPr>
              <a:t>RuntimeException</a:t>
            </a:r>
            <a:r>
              <a:rPr lang="de-DE" altLang="ja-DE" sz="2400" b="1" u="none" strike="noStrike" dirty="0">
                <a:solidFill>
                  <a:schemeClr val="bg1">
                    <a:lumMod val="95000"/>
                  </a:schemeClr>
                </a:solidFill>
                <a:effectLst/>
                <a:highlight>
                  <a:srgbClr val="404040"/>
                </a:highlight>
              </a:rPr>
              <a:t>  </a:t>
            </a:r>
            <a:endParaRPr lang="de-DE" sz="2400" b="1" dirty="0">
              <a:solidFill>
                <a:schemeClr val="bg1">
                  <a:lumMod val="95000"/>
                </a:schemeClr>
              </a:solidFill>
              <a:highlight>
                <a:srgbClr val="404040"/>
              </a:highlight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EDB7C1-9A20-4785-A36C-EA1FBFF2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26633" y="2215916"/>
            <a:ext cx="10069553" cy="2345451"/>
          </a:xfrm>
        </p:spPr>
        <p:txBody>
          <a:bodyPr vert="horz">
            <a:noAutofit/>
          </a:bodyPr>
          <a:lstStyle/>
          <a:p>
            <a:pPr marL="0" indent="0" algn="l">
              <a:spcBef>
                <a:spcPts val="225"/>
              </a:spcBef>
              <a:spcAft>
                <a:spcPts val="150"/>
              </a:spcAft>
              <a:buNone/>
            </a:pPr>
            <a:r>
              <a:rPr lang="de-DE" altLang="ja-DE" sz="2000" b="0" i="0" dirty="0">
                <a:solidFill>
                  <a:srgbClr val="404040"/>
                </a:solidFill>
                <a:effectLst/>
                <a:latin typeface="DejaVu Serif"/>
              </a:rPr>
              <a:t>Wird ausgelöst, wenn eine Anwendung versucht, null in einem Fall zu verwenden, in dem ein Objekt erforderlich ist.</a:t>
            </a:r>
          </a:p>
          <a:p>
            <a:pPr algn="l">
              <a:spcBef>
                <a:spcPts val="225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de-DE" altLang="ja-DE" sz="2000" b="0" i="0" dirty="0">
              <a:solidFill>
                <a:srgbClr val="404040"/>
              </a:solidFill>
              <a:effectLst/>
              <a:latin typeface="DejaVu Serif"/>
            </a:endParaRPr>
          </a:p>
          <a:p>
            <a:pPr algn="l">
              <a:spcBef>
                <a:spcPts val="225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de-DE" altLang="ja-DE" sz="2000" b="0" i="0" dirty="0">
                <a:solidFill>
                  <a:srgbClr val="404040"/>
                </a:solidFill>
                <a:effectLst/>
                <a:latin typeface="DejaVu Serif"/>
              </a:rPr>
              <a:t>Zugriff auf das Feld eines null-Objekts oder dessen Änderung.</a:t>
            </a:r>
          </a:p>
          <a:p>
            <a:pPr algn="l">
              <a:spcBef>
                <a:spcPts val="225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de-DE" altLang="ja-DE" sz="2000" b="0" i="0" dirty="0">
                <a:solidFill>
                  <a:srgbClr val="404040"/>
                </a:solidFill>
                <a:effectLst/>
                <a:latin typeface="DejaVu Serif"/>
              </a:rPr>
              <a:t>Übernahme der Länge von null, als ob es ein Array wäre.</a:t>
            </a:r>
          </a:p>
          <a:p>
            <a:pPr algn="l">
              <a:spcBef>
                <a:spcPts val="225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de-DE" altLang="ja-DE" sz="2000" b="0" i="0" dirty="0">
                <a:solidFill>
                  <a:srgbClr val="404040"/>
                </a:solidFill>
                <a:effectLst/>
                <a:latin typeface="DejaVu Serif"/>
              </a:rPr>
              <a:t>Zugriff oder Änderung der Slots von null, als ob es ein Array wäre.</a:t>
            </a:r>
          </a:p>
          <a:p>
            <a:pPr algn="l">
              <a:spcBef>
                <a:spcPts val="225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de-DE" altLang="ja-DE" sz="2000" b="0" i="0" dirty="0">
                <a:solidFill>
                  <a:srgbClr val="404040"/>
                </a:solidFill>
                <a:effectLst/>
                <a:latin typeface="DejaVu Serif"/>
              </a:rPr>
              <a:t>Werfen von null, als ob es ein </a:t>
            </a:r>
            <a:r>
              <a:rPr lang="de-DE" altLang="ja-DE" sz="2000" b="0" i="0" dirty="0" err="1">
                <a:solidFill>
                  <a:srgbClr val="404040"/>
                </a:solidFill>
                <a:effectLst/>
                <a:latin typeface="DejaVu Serif"/>
              </a:rPr>
              <a:t>Throwable</a:t>
            </a:r>
            <a:r>
              <a:rPr lang="de-DE" altLang="ja-DE" sz="2000" b="0" i="0" dirty="0">
                <a:solidFill>
                  <a:srgbClr val="404040"/>
                </a:solidFill>
                <a:effectLst/>
                <a:latin typeface="DejaVu Serif"/>
              </a:rPr>
              <a:t>-Wert wäre.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3118E04-7A0F-5918-B313-F674F1A3DB84}"/>
              </a:ext>
            </a:extLst>
          </p:cNvPr>
          <p:cNvSpPr txBox="1"/>
          <p:nvPr/>
        </p:nvSpPr>
        <p:spPr>
          <a:xfrm>
            <a:off x="1424502" y="5795805"/>
            <a:ext cx="4415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</a:t>
            </a:r>
            <a:r>
              <a:rPr lang="de-DE" sz="1000" dirty="0" err="1"/>
              <a:t>docs.oracle.com</a:t>
            </a:r>
            <a:r>
              <a:rPr lang="de-DE" sz="1000" dirty="0"/>
              <a:t>/</a:t>
            </a:r>
            <a:r>
              <a:rPr lang="de-DE" sz="1000" dirty="0" err="1"/>
              <a:t>javase</a:t>
            </a:r>
            <a:r>
              <a:rPr lang="de-DE" sz="1000" dirty="0"/>
              <a:t>/8/</a:t>
            </a:r>
            <a:r>
              <a:rPr lang="de-DE" sz="1000" dirty="0" err="1"/>
              <a:t>docs</a:t>
            </a:r>
            <a:r>
              <a:rPr lang="de-DE" sz="1000" dirty="0"/>
              <a:t>/</a:t>
            </a:r>
            <a:r>
              <a:rPr lang="de-DE" sz="1000" dirty="0" err="1"/>
              <a:t>api</a:t>
            </a:r>
            <a:r>
              <a:rPr lang="de-DE" sz="1000" dirty="0"/>
              <a:t>/</a:t>
            </a:r>
            <a:r>
              <a:rPr lang="de-DE" sz="1000" dirty="0" err="1"/>
              <a:t>java</a:t>
            </a:r>
            <a:r>
              <a:rPr lang="de-DE" sz="1000" dirty="0"/>
              <a:t>/lang/</a:t>
            </a:r>
            <a:r>
              <a:rPr lang="de-DE" sz="1000" dirty="0" err="1"/>
              <a:t>NullPointerException.html</a:t>
            </a:r>
            <a:endParaRPr lang="de-DE" sz="1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25DCCC-5D3C-1655-B15E-19F215CDD743}"/>
              </a:ext>
            </a:extLst>
          </p:cNvPr>
          <p:cNvSpPr txBox="1"/>
          <p:nvPr/>
        </p:nvSpPr>
        <p:spPr>
          <a:xfrm>
            <a:off x="1226633" y="459136"/>
            <a:ext cx="161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highlight>
                  <a:srgbClr val="404040"/>
                </a:highlight>
              </a:rPr>
              <a:t>Definition</a:t>
            </a:r>
            <a:endParaRPr lang="de-DE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44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5C0924-A106-84D5-4750-83BBE0956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073" y="1564348"/>
            <a:ext cx="5685263" cy="444933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// A Java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program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to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demonstrate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that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invoking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a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method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on null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causes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NullPointerException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404040"/>
                </a:solidFill>
              </a:rPr>
              <a:t>import</a:t>
            </a:r>
            <a:r>
              <a:rPr lang="de-DE" dirty="0">
                <a:solidFill>
                  <a:srgbClr val="404040"/>
                </a:solidFill>
              </a:rPr>
              <a:t> </a:t>
            </a:r>
            <a:r>
              <a:rPr lang="de-DE" dirty="0" err="1">
                <a:solidFill>
                  <a:srgbClr val="404040"/>
                </a:solidFill>
              </a:rPr>
              <a:t>java.io</a:t>
            </a:r>
            <a:r>
              <a:rPr lang="de-DE" dirty="0">
                <a:solidFill>
                  <a:srgbClr val="404040"/>
                </a:solidFill>
              </a:rPr>
              <a:t>.*; </a:t>
            </a:r>
          </a:p>
          <a:p>
            <a:pPr marL="0" indent="0">
              <a:buNone/>
            </a:pPr>
            <a:r>
              <a:rPr lang="de-DE" dirty="0" err="1">
                <a:solidFill>
                  <a:srgbClr val="404040"/>
                </a:solidFill>
              </a:rPr>
              <a:t>class</a:t>
            </a:r>
            <a:r>
              <a:rPr lang="de-DE" dirty="0">
                <a:solidFill>
                  <a:srgbClr val="404040"/>
                </a:solidFill>
              </a:rPr>
              <a:t> GFG {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</a:t>
            </a:r>
            <a:r>
              <a:rPr lang="de-DE" dirty="0" err="1">
                <a:solidFill>
                  <a:srgbClr val="404040"/>
                </a:solidFill>
              </a:rPr>
              <a:t>public</a:t>
            </a:r>
            <a:r>
              <a:rPr lang="de-DE" dirty="0">
                <a:solidFill>
                  <a:srgbClr val="404040"/>
                </a:solidFill>
              </a:rPr>
              <a:t> </a:t>
            </a:r>
            <a:r>
              <a:rPr lang="de-DE" dirty="0" err="1">
                <a:solidFill>
                  <a:srgbClr val="404040"/>
                </a:solidFill>
              </a:rPr>
              <a:t>static</a:t>
            </a:r>
            <a:r>
              <a:rPr lang="de-DE" dirty="0">
                <a:solidFill>
                  <a:srgbClr val="404040"/>
                </a:solidFill>
              </a:rPr>
              <a:t> </a:t>
            </a:r>
            <a:r>
              <a:rPr lang="de-DE" dirty="0" err="1">
                <a:solidFill>
                  <a:srgbClr val="404040"/>
                </a:solidFill>
              </a:rPr>
              <a:t>void</a:t>
            </a:r>
            <a:r>
              <a:rPr lang="de-DE" dirty="0">
                <a:solidFill>
                  <a:srgbClr val="404040"/>
                </a:solidFill>
              </a:rPr>
              <a:t> </a:t>
            </a:r>
            <a:r>
              <a:rPr lang="de-DE" dirty="0" err="1">
                <a:solidFill>
                  <a:srgbClr val="404040"/>
                </a:solidFill>
              </a:rPr>
              <a:t>main</a:t>
            </a:r>
            <a:r>
              <a:rPr lang="de-DE" dirty="0">
                <a:solidFill>
                  <a:srgbClr val="404040"/>
                </a:solidFill>
              </a:rPr>
              <a:t> (String[] </a:t>
            </a:r>
            <a:r>
              <a:rPr lang="de-DE" dirty="0" err="1">
                <a:solidFill>
                  <a:srgbClr val="404040"/>
                </a:solidFill>
              </a:rPr>
              <a:t>args</a:t>
            </a:r>
            <a:r>
              <a:rPr lang="de-DE" dirty="0">
                <a:solidFill>
                  <a:srgbClr val="404040"/>
                </a:solidFill>
              </a:rPr>
              <a:t>) { </a:t>
            </a:r>
          </a:p>
          <a:p>
            <a:pPr marL="0" indent="0">
              <a:buNone/>
            </a:pP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             //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Initializing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String variable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null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value</a:t>
            </a:r>
            <a:r>
              <a:rPr lang="de-DE" dirty="0">
                <a:solidFill>
                  <a:srgbClr val="404040"/>
                </a:solidFill>
              </a:rPr>
              <a:t>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 String </a:t>
            </a:r>
            <a:r>
              <a:rPr lang="de-DE" dirty="0" err="1">
                <a:solidFill>
                  <a:srgbClr val="404040"/>
                </a:solidFill>
              </a:rPr>
              <a:t>ptr</a:t>
            </a:r>
            <a:r>
              <a:rPr lang="de-DE" dirty="0">
                <a:solidFill>
                  <a:srgbClr val="404040"/>
                </a:solidFill>
              </a:rPr>
              <a:t> = null;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// Checking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if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ptr.equals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null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or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works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fine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.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</a:t>
            </a:r>
            <a:r>
              <a:rPr lang="de-DE" dirty="0" err="1">
                <a:solidFill>
                  <a:srgbClr val="404040"/>
                </a:solidFill>
              </a:rPr>
              <a:t>try</a:t>
            </a:r>
            <a:r>
              <a:rPr lang="de-DE" dirty="0">
                <a:solidFill>
                  <a:srgbClr val="404040"/>
                </a:solidFill>
              </a:rPr>
              <a:t> {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// This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line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of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code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throws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NullPointerException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because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ptr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75000"/>
                  </a:schemeClr>
                </a:solidFill>
              </a:rPr>
              <a:t>is</a:t>
            </a:r>
            <a:r>
              <a:rPr lang="de-DE" dirty="0">
                <a:solidFill>
                  <a:schemeClr val="bg2">
                    <a:lumMod val="75000"/>
                  </a:schemeClr>
                </a:solidFill>
              </a:rPr>
              <a:t> nul</a:t>
            </a:r>
            <a:r>
              <a:rPr lang="de-DE" dirty="0">
                <a:solidFill>
                  <a:srgbClr val="404040"/>
                </a:solidFill>
              </a:rPr>
              <a:t>l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       </a:t>
            </a:r>
            <a:r>
              <a:rPr lang="de-DE" dirty="0" err="1">
                <a:solidFill>
                  <a:srgbClr val="404040"/>
                </a:solidFill>
              </a:rPr>
              <a:t>if</a:t>
            </a:r>
            <a:r>
              <a:rPr lang="de-DE" dirty="0">
                <a:solidFill>
                  <a:srgbClr val="404040"/>
                </a:solidFill>
              </a:rPr>
              <a:t> (</a:t>
            </a:r>
            <a:r>
              <a:rPr lang="de-DE" dirty="0" err="1">
                <a:solidFill>
                  <a:srgbClr val="404040"/>
                </a:solidFill>
              </a:rPr>
              <a:t>ptr.equals</a:t>
            </a:r>
            <a:r>
              <a:rPr lang="de-DE" dirty="0">
                <a:solidFill>
                  <a:srgbClr val="404040"/>
                </a:solidFill>
              </a:rPr>
              <a:t>("</a:t>
            </a:r>
            <a:r>
              <a:rPr lang="de-DE" dirty="0" err="1">
                <a:solidFill>
                  <a:srgbClr val="404040"/>
                </a:solidFill>
              </a:rPr>
              <a:t>gfg</a:t>
            </a:r>
            <a:r>
              <a:rPr lang="de-DE" dirty="0">
                <a:solidFill>
                  <a:srgbClr val="404040"/>
                </a:solidFill>
              </a:rPr>
              <a:t>"))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           </a:t>
            </a:r>
            <a:r>
              <a:rPr lang="de-DE" dirty="0" err="1">
                <a:solidFill>
                  <a:srgbClr val="404040"/>
                </a:solidFill>
              </a:rPr>
              <a:t>System.out.print</a:t>
            </a:r>
            <a:r>
              <a:rPr lang="de-DE" dirty="0">
                <a:solidFill>
                  <a:srgbClr val="404040"/>
                </a:solidFill>
              </a:rPr>
              <a:t>("Same");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       </a:t>
            </a:r>
            <a:r>
              <a:rPr lang="de-DE" dirty="0" err="1">
                <a:solidFill>
                  <a:srgbClr val="404040"/>
                </a:solidFill>
              </a:rPr>
              <a:t>else</a:t>
            </a:r>
            <a:endParaRPr lang="de-DE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           </a:t>
            </a:r>
            <a:r>
              <a:rPr lang="de-DE" dirty="0" err="1">
                <a:solidFill>
                  <a:srgbClr val="404040"/>
                </a:solidFill>
              </a:rPr>
              <a:t>System.out.print</a:t>
            </a:r>
            <a:r>
              <a:rPr lang="de-DE" dirty="0">
                <a:solidFill>
                  <a:srgbClr val="404040"/>
                </a:solidFill>
              </a:rPr>
              <a:t>("Not Same");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} catch(</a:t>
            </a:r>
            <a:r>
              <a:rPr lang="de-DE" dirty="0" err="1">
                <a:solidFill>
                  <a:srgbClr val="404040"/>
                </a:solidFill>
              </a:rPr>
              <a:t>NullPointerException</a:t>
            </a:r>
            <a:r>
              <a:rPr lang="de-DE" dirty="0">
                <a:solidFill>
                  <a:srgbClr val="404040"/>
                </a:solidFill>
              </a:rPr>
              <a:t> </a:t>
            </a:r>
            <a:r>
              <a:rPr lang="de-DE" dirty="0" err="1">
                <a:solidFill>
                  <a:srgbClr val="404040"/>
                </a:solidFill>
              </a:rPr>
              <a:t>e</a:t>
            </a:r>
            <a:r>
              <a:rPr lang="de-DE" dirty="0">
                <a:solidFill>
                  <a:srgbClr val="404040"/>
                </a:solidFill>
              </a:rPr>
              <a:t>) {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          </a:t>
            </a:r>
            <a:r>
              <a:rPr lang="de-DE" dirty="0" err="1">
                <a:solidFill>
                  <a:srgbClr val="404040"/>
                </a:solidFill>
              </a:rPr>
              <a:t>System.out.print</a:t>
            </a:r>
            <a:r>
              <a:rPr lang="de-DE" dirty="0">
                <a:solidFill>
                  <a:srgbClr val="404040"/>
                </a:solidFill>
              </a:rPr>
              <a:t>("</a:t>
            </a:r>
            <a:r>
              <a:rPr lang="de-DE" dirty="0" err="1">
                <a:solidFill>
                  <a:srgbClr val="404040"/>
                </a:solidFill>
              </a:rPr>
              <a:t>NullPointerException</a:t>
            </a:r>
            <a:r>
              <a:rPr lang="de-DE" dirty="0">
                <a:solidFill>
                  <a:srgbClr val="404040"/>
                </a:solidFill>
              </a:rPr>
              <a:t> </a:t>
            </a:r>
            <a:r>
              <a:rPr lang="de-DE" dirty="0" err="1">
                <a:solidFill>
                  <a:srgbClr val="404040"/>
                </a:solidFill>
              </a:rPr>
              <a:t>Caught</a:t>
            </a:r>
            <a:r>
              <a:rPr lang="de-DE" dirty="0">
                <a:solidFill>
                  <a:srgbClr val="404040"/>
                </a:solidFill>
              </a:rPr>
              <a:t>");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        } </a:t>
            </a:r>
          </a:p>
          <a:p>
            <a:pPr marL="0" indent="0">
              <a:buNone/>
            </a:pPr>
            <a:r>
              <a:rPr lang="de-DE" dirty="0">
                <a:solidFill>
                  <a:srgbClr val="404040"/>
                </a:solidFill>
              </a:rPr>
              <a:t>} 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841785-59DC-14CA-EEA9-FD3F0F9B4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1373" y="3213140"/>
            <a:ext cx="2358481" cy="57587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de-DE" altLang="ja-DE" b="0" i="0" dirty="0">
              <a:solidFill>
                <a:srgbClr val="40404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altLang="ja-DE" b="0" i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ja-DE" b="0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NullPointerException</a:t>
            </a:r>
            <a:r>
              <a:rPr lang="de-DE" altLang="ja-DE" b="0" i="0" dirty="0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altLang="ja-DE" b="0" i="0" dirty="0" err="1">
                <a:solidFill>
                  <a:srgbClr val="404040"/>
                </a:solidFill>
                <a:effectLst/>
                <a:latin typeface="Consolas" panose="020B0609020204030204" pitchFamily="49" charset="0"/>
              </a:rPr>
              <a:t>Caught</a:t>
            </a:r>
            <a:endParaRPr lang="de-DE" dirty="0">
              <a:solidFill>
                <a:srgbClr val="40404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122BCFF-DAC4-86FB-7A48-FD3C6D425B92}"/>
              </a:ext>
            </a:extLst>
          </p:cNvPr>
          <p:cNvSpPr txBox="1"/>
          <p:nvPr/>
        </p:nvSpPr>
        <p:spPr>
          <a:xfrm>
            <a:off x="1050073" y="6246654"/>
            <a:ext cx="36018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</a:t>
            </a:r>
            <a:r>
              <a:rPr lang="de-DE" sz="1000" dirty="0" err="1"/>
              <a:t>www.geeksforgeeks.org</a:t>
            </a:r>
            <a:r>
              <a:rPr lang="de-DE" sz="1000" dirty="0"/>
              <a:t>/null-</a:t>
            </a:r>
            <a:r>
              <a:rPr lang="de-DE" sz="1000" dirty="0" err="1"/>
              <a:t>pointer</a:t>
            </a:r>
            <a:r>
              <a:rPr lang="de-DE" sz="1000" dirty="0"/>
              <a:t>-</a:t>
            </a:r>
            <a:r>
              <a:rPr lang="de-DE" sz="1000" dirty="0" err="1"/>
              <a:t>exception</a:t>
            </a:r>
            <a:r>
              <a:rPr lang="de-DE" sz="1000" dirty="0"/>
              <a:t>-in-java/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551977-1FE7-AA8F-38AF-015A258136A6}"/>
              </a:ext>
            </a:extLst>
          </p:cNvPr>
          <p:cNvSpPr txBox="1"/>
          <p:nvPr/>
        </p:nvSpPr>
        <p:spPr>
          <a:xfrm>
            <a:off x="1050073" y="469768"/>
            <a:ext cx="1618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  <a:highlight>
                  <a:srgbClr val="404040"/>
                </a:highlight>
              </a:rPr>
              <a:t>Beispiel</a:t>
            </a:r>
          </a:p>
        </p:txBody>
      </p:sp>
      <p:sp>
        <p:nvSpPr>
          <p:cNvPr id="6" name="ホームベース 5">
            <a:extLst>
              <a:ext uri="{FF2B5EF4-FFF2-40B4-BE49-F238E27FC236}">
                <a16:creationId xmlns:a16="http://schemas.microsoft.com/office/drawing/2014/main" id="{FEFC2BBE-9117-304B-8BA0-6E81EBEB8CAD}"/>
              </a:ext>
            </a:extLst>
          </p:cNvPr>
          <p:cNvSpPr/>
          <p:nvPr/>
        </p:nvSpPr>
        <p:spPr>
          <a:xfrm rot="1920000" flipV="1">
            <a:off x="780755" y="2541167"/>
            <a:ext cx="538635" cy="385591"/>
          </a:xfrm>
          <a:prstGeom prst="homePlate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16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Text, Screenshot, Symbol, Schrift enthält.">
            <a:extLst>
              <a:ext uri="{FF2B5EF4-FFF2-40B4-BE49-F238E27FC236}">
                <a16:creationId xmlns:a16="http://schemas.microsoft.com/office/drawing/2014/main" id="{7C1E14DF-8B40-A9B8-07F2-DC87D0FB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05" y="729773"/>
            <a:ext cx="8075389" cy="50369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0348FAF-9819-E1BC-3103-0F129FA9D052}"/>
              </a:ext>
            </a:extLst>
          </p:cNvPr>
          <p:cNvSpPr txBox="1"/>
          <p:nvPr/>
        </p:nvSpPr>
        <p:spPr>
          <a:xfrm>
            <a:off x="4657306" y="6234551"/>
            <a:ext cx="72405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https://medium.com/@bigdataetlcom/what-is-a-nullpointerexception-in-java-lets-understand-and-learn-how-to-avoid-it-33fe3a636519</a:t>
            </a:r>
          </a:p>
        </p:txBody>
      </p:sp>
    </p:spTree>
    <p:extLst>
      <p:ext uri="{BB962C8B-B14F-4D97-AF65-F5344CB8AC3E}">
        <p14:creationId xmlns:p14="http://schemas.microsoft.com/office/powerpoint/2010/main" val="24623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A08F0-5740-9793-E00B-EA5A41D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260" y="1662297"/>
            <a:ext cx="10515600" cy="1325563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highlight>
                  <a:srgbClr val="404040"/>
                </a:highlight>
              </a:rPr>
              <a:t>Quiz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A1884-070C-9DFF-1BC6-D3E96BDAD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2797"/>
            <a:ext cx="10515600" cy="1325563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rgbClr val="404040"/>
                </a:solidFill>
              </a:rPr>
              <a:t>Ist „</a:t>
            </a:r>
            <a:r>
              <a:rPr lang="de-DE" sz="2000" dirty="0" err="1">
                <a:solidFill>
                  <a:srgbClr val="404040"/>
                </a:solidFill>
              </a:rPr>
              <a:t>NullPointerException</a:t>
            </a:r>
            <a:r>
              <a:rPr lang="de-DE" sz="2000" dirty="0">
                <a:solidFill>
                  <a:srgbClr val="404040"/>
                </a:solidFill>
              </a:rPr>
              <a:t>“ eine „</a:t>
            </a:r>
            <a:r>
              <a:rPr lang="de-DE" sz="2000" dirty="0" err="1">
                <a:solidFill>
                  <a:srgbClr val="404040"/>
                </a:solidFill>
              </a:rPr>
              <a:t>cheked</a:t>
            </a:r>
            <a:r>
              <a:rPr lang="de-DE" sz="2000" dirty="0">
                <a:solidFill>
                  <a:srgbClr val="404040"/>
                </a:solidFill>
              </a:rPr>
              <a:t>“ oder „</a:t>
            </a:r>
            <a:r>
              <a:rPr lang="de-DE" sz="2000" dirty="0" err="1">
                <a:solidFill>
                  <a:srgbClr val="404040"/>
                </a:solidFill>
              </a:rPr>
              <a:t>unchecked</a:t>
            </a:r>
            <a:r>
              <a:rPr lang="de-DE" sz="2000" dirty="0">
                <a:solidFill>
                  <a:srgbClr val="404040"/>
                </a:solidFill>
              </a:rPr>
              <a:t>“ </a:t>
            </a:r>
            <a:r>
              <a:rPr lang="de-DE" sz="2000" dirty="0" err="1">
                <a:solidFill>
                  <a:srgbClr val="404040"/>
                </a:solidFill>
              </a:rPr>
              <a:t>exception</a:t>
            </a:r>
            <a:r>
              <a:rPr lang="de-DE" sz="2000" dirty="0">
                <a:solidFill>
                  <a:srgbClr val="404040"/>
                </a:solidFill>
              </a:rPr>
              <a:t>?</a:t>
            </a:r>
          </a:p>
          <a:p>
            <a:r>
              <a:rPr lang="de-DE" sz="2000" dirty="0">
                <a:solidFill>
                  <a:srgbClr val="404040"/>
                </a:solidFill>
              </a:rPr>
              <a:t>Gibt es zwischen  der </a:t>
            </a:r>
            <a:r>
              <a:rPr lang="de-DE" sz="2000" dirty="0" err="1">
                <a:solidFill>
                  <a:srgbClr val="404040"/>
                </a:solidFill>
              </a:rPr>
              <a:t>RuntimeException</a:t>
            </a:r>
            <a:r>
              <a:rPr lang="de-DE" sz="2000" dirty="0">
                <a:solidFill>
                  <a:srgbClr val="404040"/>
                </a:solidFill>
              </a:rPr>
              <a:t>-Klasse und  der </a:t>
            </a:r>
            <a:r>
              <a:rPr lang="de-DE" sz="2000" dirty="0" err="1">
                <a:solidFill>
                  <a:srgbClr val="404040"/>
                </a:solidFill>
              </a:rPr>
              <a:t>NullPointerExceptionnoch</a:t>
            </a:r>
            <a:r>
              <a:rPr lang="de-DE" sz="2000" dirty="0">
                <a:solidFill>
                  <a:srgbClr val="404040"/>
                </a:solidFill>
              </a:rPr>
              <a:t>-Klasse  noch eine andere Superklasse von </a:t>
            </a:r>
            <a:r>
              <a:rPr lang="de-DE" sz="2000" dirty="0" err="1">
                <a:solidFill>
                  <a:srgbClr val="404040"/>
                </a:solidFill>
              </a:rPr>
              <a:t>NullPointerException</a:t>
            </a:r>
            <a:r>
              <a:rPr lang="de-DE" sz="2000" dirty="0">
                <a:solidFill>
                  <a:srgbClr val="404040"/>
                </a:solidFill>
              </a:rPr>
              <a:t>-Klasse?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88178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61D12CC-7107-B5AF-46BC-18CB2B54E285}"/>
              </a:ext>
            </a:extLst>
          </p:cNvPr>
          <p:cNvSpPr txBox="1"/>
          <p:nvPr/>
        </p:nvSpPr>
        <p:spPr>
          <a:xfrm>
            <a:off x="2539132" y="2397490"/>
            <a:ext cx="6753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https://</a:t>
            </a:r>
            <a:r>
              <a:rPr lang="de-DE" sz="2000" dirty="0" err="1"/>
              <a:t>rollbar.com</a:t>
            </a:r>
            <a:r>
              <a:rPr lang="de-DE" sz="2000" dirty="0"/>
              <a:t>/</a:t>
            </a:r>
            <a:r>
              <a:rPr lang="de-DE" sz="2000" dirty="0" err="1"/>
              <a:t>blog</a:t>
            </a:r>
            <a:r>
              <a:rPr lang="de-DE" sz="2000" dirty="0"/>
              <a:t>/</a:t>
            </a:r>
            <a:r>
              <a:rPr lang="de-DE" sz="2000" dirty="0" err="1"/>
              <a:t>java-exceptions-hierarchy-explained</a:t>
            </a:r>
            <a:r>
              <a:rPr lang="de-DE" sz="2000" dirty="0"/>
              <a:t>/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818D16-179F-B92D-87DA-6C7DD244EA57}"/>
              </a:ext>
            </a:extLst>
          </p:cNvPr>
          <p:cNvSpPr txBox="1"/>
          <p:nvPr/>
        </p:nvSpPr>
        <p:spPr>
          <a:xfrm>
            <a:off x="2539133" y="2927068"/>
            <a:ext cx="6881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https://</a:t>
            </a:r>
            <a:r>
              <a:rPr lang="de-DE" sz="2000" dirty="0" err="1"/>
              <a:t>rollbar.com</a:t>
            </a:r>
            <a:r>
              <a:rPr lang="de-DE" sz="2000" dirty="0"/>
              <a:t>/</a:t>
            </a:r>
            <a:r>
              <a:rPr lang="de-DE" sz="2000" dirty="0" err="1"/>
              <a:t>blog</a:t>
            </a:r>
            <a:r>
              <a:rPr lang="de-DE" sz="2000" dirty="0"/>
              <a:t>/</a:t>
            </a:r>
            <a:r>
              <a:rPr lang="de-DE" sz="2000" dirty="0" err="1"/>
              <a:t>java-exceptions-hierarchy-explained</a:t>
            </a:r>
            <a:r>
              <a:rPr lang="de-DE" sz="2000" dirty="0"/>
              <a:t>/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3CCC50-48DA-1855-9682-C15D5F7C0560}"/>
              </a:ext>
            </a:extLst>
          </p:cNvPr>
          <p:cNvSpPr txBox="1"/>
          <p:nvPr/>
        </p:nvSpPr>
        <p:spPr>
          <a:xfrm>
            <a:off x="2539133" y="3456646"/>
            <a:ext cx="675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https://</a:t>
            </a:r>
            <a:r>
              <a:rPr lang="de-DE" sz="2000" dirty="0" err="1"/>
              <a:t>www.geeksforgeeks.org</a:t>
            </a:r>
            <a:r>
              <a:rPr lang="de-DE" sz="2000" dirty="0"/>
              <a:t>/null-</a:t>
            </a:r>
            <a:r>
              <a:rPr lang="de-DE" sz="2000" dirty="0" err="1"/>
              <a:t>pointer</a:t>
            </a:r>
            <a:r>
              <a:rPr lang="de-DE" sz="2000" dirty="0"/>
              <a:t>-</a:t>
            </a:r>
            <a:r>
              <a:rPr lang="de-DE" sz="2000" dirty="0" err="1"/>
              <a:t>exception</a:t>
            </a:r>
            <a:r>
              <a:rPr lang="de-DE" sz="2000" dirty="0"/>
              <a:t>-in-java/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678314-1256-E849-495C-124E3AC7D0AC}"/>
              </a:ext>
            </a:extLst>
          </p:cNvPr>
          <p:cNvSpPr txBox="1"/>
          <p:nvPr/>
        </p:nvSpPr>
        <p:spPr>
          <a:xfrm>
            <a:off x="2539132" y="1732591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Quelle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51FEF16-336D-783E-3BA2-B0619F2B6641}"/>
              </a:ext>
            </a:extLst>
          </p:cNvPr>
          <p:cNvSpPr txBox="1"/>
          <p:nvPr/>
        </p:nvSpPr>
        <p:spPr>
          <a:xfrm>
            <a:off x="2539132" y="3986224"/>
            <a:ext cx="7912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https://medium.com/@bigdataetlcom/what-is-a-nullpointerexception-in-java-lets-understand-and-learn-how-to-avoid-it-33fe3a636519</a:t>
            </a:r>
          </a:p>
        </p:txBody>
      </p:sp>
    </p:spTree>
    <p:extLst>
      <p:ext uri="{BB962C8B-B14F-4D97-AF65-F5344CB8AC3E}">
        <p14:creationId xmlns:p14="http://schemas.microsoft.com/office/powerpoint/2010/main" val="1800488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85f60f-d0a1-48c4-af80-954e2b28e9ea" xsi:nil="true"/>
    <TaxCatchAll xmlns="fdaae77f-62af-41c3-82a6-fd1e0c26816b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9230A0F-D7F2-4670-A658-2C27848D1107}"/>
</file>

<file path=customXml/itemProps2.xml><?xml version="1.0" encoding="utf-8"?>
<ds:datastoreItem xmlns:ds="http://schemas.openxmlformats.org/officeDocument/2006/customXml" ds:itemID="{67C8620C-4237-402A-9D07-D44FFFCFA2F3}"/>
</file>

<file path=customXml/itemProps3.xml><?xml version="1.0" encoding="utf-8"?>
<ds:datastoreItem xmlns:ds="http://schemas.openxmlformats.org/officeDocument/2006/customXml" ds:itemID="{32477980-09C1-4A64-A78C-8AA22B95ED2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Breitbild</PresentationFormat>
  <Paragraphs>50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DejaVu Serif</vt:lpstr>
      <vt:lpstr>Arial</vt:lpstr>
      <vt:lpstr>Calibri</vt:lpstr>
      <vt:lpstr>Calibri Light</vt:lpstr>
      <vt:lpstr>Consolas</vt:lpstr>
      <vt:lpstr>Office テーマ</vt:lpstr>
      <vt:lpstr>NullPointerException</vt:lpstr>
      <vt:lpstr>Inhalt</vt:lpstr>
      <vt:lpstr>NullPointerException</vt:lpstr>
      <vt:lpstr> public class NullPointerException extends RuntimeException  </vt:lpstr>
      <vt:lpstr>PowerPoint-Präsentation</vt:lpstr>
      <vt:lpstr>PowerPoint-Präsentation</vt:lpstr>
      <vt:lpstr>Quiz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Kohei Suzuki</dc:creator>
  <cp:lastModifiedBy>Kohei Suzuki</cp:lastModifiedBy>
  <cp:revision>5</cp:revision>
  <dcterms:created xsi:type="dcterms:W3CDTF">2024-12-03T08:54:30Z</dcterms:created>
  <dcterms:modified xsi:type="dcterms:W3CDTF">2024-12-06T10:52:10Z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</Properties>
</file>