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60"/>
  </p:notesMasterIdLst>
  <p:handoutMasterIdLst>
    <p:handoutMasterId r:id="rId61"/>
  </p:handoutMasterIdLst>
  <p:sldIdLst>
    <p:sldId id="257" r:id="rId5"/>
    <p:sldId id="367" r:id="rId6"/>
    <p:sldId id="260" r:id="rId7"/>
    <p:sldId id="419" r:id="rId8"/>
    <p:sldId id="420" r:id="rId9"/>
    <p:sldId id="385" r:id="rId10"/>
    <p:sldId id="437" r:id="rId11"/>
    <p:sldId id="441" r:id="rId12"/>
    <p:sldId id="443" r:id="rId13"/>
    <p:sldId id="442" r:id="rId14"/>
    <p:sldId id="434" r:id="rId15"/>
    <p:sldId id="436" r:id="rId16"/>
    <p:sldId id="421" r:id="rId17"/>
    <p:sldId id="435" r:id="rId18"/>
    <p:sldId id="428" r:id="rId19"/>
    <p:sldId id="444" r:id="rId20"/>
    <p:sldId id="429" r:id="rId21"/>
    <p:sldId id="445" r:id="rId22"/>
    <p:sldId id="446" r:id="rId23"/>
    <p:sldId id="447" r:id="rId24"/>
    <p:sldId id="448" r:id="rId25"/>
    <p:sldId id="449" r:id="rId26"/>
    <p:sldId id="450" r:id="rId27"/>
    <p:sldId id="463" r:id="rId28"/>
    <p:sldId id="466" r:id="rId29"/>
    <p:sldId id="464" r:id="rId30"/>
    <p:sldId id="467" r:id="rId31"/>
    <p:sldId id="427" r:id="rId32"/>
    <p:sldId id="430" r:id="rId33"/>
    <p:sldId id="468" r:id="rId34"/>
    <p:sldId id="469" r:id="rId35"/>
    <p:sldId id="470" r:id="rId36"/>
    <p:sldId id="471" r:id="rId37"/>
    <p:sldId id="472" r:id="rId38"/>
    <p:sldId id="473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24" r:id="rId49"/>
    <p:sldId id="431" r:id="rId50"/>
    <p:sldId id="432" r:id="rId51"/>
    <p:sldId id="461" r:id="rId52"/>
    <p:sldId id="462" r:id="rId53"/>
    <p:sldId id="425" r:id="rId54"/>
    <p:sldId id="433" r:id="rId55"/>
    <p:sldId id="476" r:id="rId56"/>
    <p:sldId id="475" r:id="rId57"/>
    <p:sldId id="478" r:id="rId58"/>
    <p:sldId id="479" r:id="rId5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E1B72-6C80-433F-8423-FB1F375B378A}" v="3" dt="2025-02-03T11:33:55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033" autoAdjust="0"/>
  </p:normalViewPr>
  <p:slideViewPr>
    <p:cSldViewPr snapToGrid="0">
      <p:cViewPr varScale="1">
        <p:scale>
          <a:sx n="111" d="100"/>
          <a:sy n="11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BCDE3-3904-4F45-AB95-AC7BDCC04C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4B8A096-5696-47A7-9643-3382FE29F29D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Montag</a:t>
          </a:r>
        </a:p>
      </dgm:t>
    </dgm:pt>
    <dgm:pt modelId="{AA28123A-A1F5-4E1C-9057-A5A1ACA96ABE}" type="parTrans" cxnId="{350ABFF0-AFCF-45DB-BA58-15384B8EE0F1}">
      <dgm:prSet/>
      <dgm:spPr/>
      <dgm:t>
        <a:bodyPr/>
        <a:lstStyle/>
        <a:p>
          <a:endParaRPr lang="de-DE"/>
        </a:p>
      </dgm:t>
    </dgm:pt>
    <dgm:pt modelId="{A0AAD58B-846E-434B-9AD0-728283AE307C}" type="sibTrans" cxnId="{350ABFF0-AFCF-45DB-BA58-15384B8EE0F1}">
      <dgm:prSet/>
      <dgm:spPr/>
      <dgm:t>
        <a:bodyPr/>
        <a:lstStyle/>
        <a:p>
          <a:endParaRPr lang="de-DE"/>
        </a:p>
      </dgm:t>
    </dgm:pt>
    <dgm:pt modelId="{A06BFAAA-3B51-453A-B7AA-3DB9EB7140E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Dienstag</a:t>
          </a:r>
        </a:p>
      </dgm:t>
    </dgm:pt>
    <dgm:pt modelId="{CC200C2A-4054-4468-BB16-354124BFAFD1}" type="parTrans" cxnId="{07D8C10E-A953-4768-9852-8B30B6EFD3BE}">
      <dgm:prSet/>
      <dgm:spPr/>
      <dgm:t>
        <a:bodyPr/>
        <a:lstStyle/>
        <a:p>
          <a:endParaRPr lang="de-DE"/>
        </a:p>
      </dgm:t>
    </dgm:pt>
    <dgm:pt modelId="{D284F0C4-A3C0-4D43-B2D2-710ECDD25232}" type="sibTrans" cxnId="{07D8C10E-A953-4768-9852-8B30B6EFD3BE}">
      <dgm:prSet/>
      <dgm:spPr/>
      <dgm:t>
        <a:bodyPr/>
        <a:lstStyle/>
        <a:p>
          <a:endParaRPr lang="de-DE"/>
        </a:p>
      </dgm:t>
    </dgm:pt>
    <dgm:pt modelId="{90C0FB10-870B-4696-9BEC-E4273C96579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Mittwoch</a:t>
          </a:r>
        </a:p>
      </dgm:t>
    </dgm:pt>
    <dgm:pt modelId="{9EC313E9-3666-4464-8443-57DFFDAD9109}" type="parTrans" cxnId="{D902009B-7643-4848-A536-8FF2B315CFF4}">
      <dgm:prSet/>
      <dgm:spPr/>
      <dgm:t>
        <a:bodyPr/>
        <a:lstStyle/>
        <a:p>
          <a:endParaRPr lang="de-DE"/>
        </a:p>
      </dgm:t>
    </dgm:pt>
    <dgm:pt modelId="{D725865C-D7E9-4436-9C53-4297FE96BD65}" type="sibTrans" cxnId="{D902009B-7643-4848-A536-8FF2B315CFF4}">
      <dgm:prSet/>
      <dgm:spPr/>
      <dgm:t>
        <a:bodyPr/>
        <a:lstStyle/>
        <a:p>
          <a:endParaRPr lang="de-DE"/>
        </a:p>
      </dgm:t>
    </dgm:pt>
    <dgm:pt modelId="{DCA29353-4F9F-4BC5-BDB7-FC81B2BE6C47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Donnerstag</a:t>
          </a:r>
        </a:p>
      </dgm:t>
    </dgm:pt>
    <dgm:pt modelId="{ECE16752-4696-4B33-A860-4255E0105DE0}" type="parTrans" cxnId="{32D5931D-1A5E-455F-B7A8-88424A30013A}">
      <dgm:prSet/>
      <dgm:spPr/>
      <dgm:t>
        <a:bodyPr/>
        <a:lstStyle/>
        <a:p>
          <a:endParaRPr lang="de-DE"/>
        </a:p>
      </dgm:t>
    </dgm:pt>
    <dgm:pt modelId="{F10C49BD-0788-476A-AA28-A67D2AFF2FE4}" type="sibTrans" cxnId="{32D5931D-1A5E-455F-B7A8-88424A30013A}">
      <dgm:prSet/>
      <dgm:spPr/>
      <dgm:t>
        <a:bodyPr/>
        <a:lstStyle/>
        <a:p>
          <a:endParaRPr lang="de-DE"/>
        </a:p>
      </dgm:t>
    </dgm:pt>
    <dgm:pt modelId="{3B41AD43-6B79-4BD2-847B-86563F3306C4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Freitag</a:t>
          </a:r>
        </a:p>
      </dgm:t>
    </dgm:pt>
    <dgm:pt modelId="{C335D71A-13D5-44FB-878B-612359DA36C5}" type="parTrans" cxnId="{B89244A0-F014-4113-8AFF-EE4A2A7B5123}">
      <dgm:prSet/>
      <dgm:spPr/>
      <dgm:t>
        <a:bodyPr/>
        <a:lstStyle/>
        <a:p>
          <a:endParaRPr lang="de-DE"/>
        </a:p>
      </dgm:t>
    </dgm:pt>
    <dgm:pt modelId="{6CA3B65F-4E9A-4B65-92C3-03C78122380F}" type="sibTrans" cxnId="{B89244A0-F014-4113-8AFF-EE4A2A7B5123}">
      <dgm:prSet/>
      <dgm:spPr/>
      <dgm:t>
        <a:bodyPr/>
        <a:lstStyle/>
        <a:p>
          <a:endParaRPr lang="de-DE"/>
        </a:p>
      </dgm:t>
    </dgm:pt>
    <dgm:pt modelId="{CD902627-1D69-4B03-A89D-B020FA216129}">
      <dgm:prSet phldrT="[Text]"/>
      <dgm:spPr/>
      <dgm:t>
        <a:bodyPr/>
        <a:lstStyle/>
        <a:p>
          <a:r>
            <a:rPr lang="de-DE" dirty="0" err="1"/>
            <a:t>Overwritten</a:t>
          </a:r>
          <a:r>
            <a:rPr lang="de-DE" dirty="0"/>
            <a:t>/</a:t>
          </a:r>
          <a:r>
            <a:rPr lang="de-DE" dirty="0" err="1"/>
            <a:t>Overloaded</a:t>
          </a:r>
          <a:r>
            <a:rPr lang="de-DE" dirty="0"/>
            <a:t> Methods</a:t>
          </a:r>
        </a:p>
      </dgm:t>
    </dgm:pt>
    <dgm:pt modelId="{48775EB7-9CCE-44FC-A733-84576EB0AB77}" type="parTrans" cxnId="{54CF82F8-BD18-41EA-B8A5-25AE85F69940}">
      <dgm:prSet/>
      <dgm:spPr/>
      <dgm:t>
        <a:bodyPr/>
        <a:lstStyle/>
        <a:p>
          <a:endParaRPr lang="de-DE"/>
        </a:p>
      </dgm:t>
    </dgm:pt>
    <dgm:pt modelId="{5A587194-300D-494C-95AE-200ACE243B1F}" type="sibTrans" cxnId="{54CF82F8-BD18-41EA-B8A5-25AE85F69940}">
      <dgm:prSet/>
      <dgm:spPr/>
      <dgm:t>
        <a:bodyPr/>
        <a:lstStyle/>
        <a:p>
          <a:endParaRPr lang="de-DE"/>
        </a:p>
      </dgm:t>
    </dgm:pt>
    <dgm:pt modelId="{9E426704-D0CD-4A32-8E53-B7F8FC511CAC}">
      <dgm:prSet phldrT="[Text]"/>
      <dgm:spPr/>
      <dgm:t>
        <a:bodyPr/>
        <a:lstStyle/>
        <a:p>
          <a:r>
            <a:rPr lang="de-DE" dirty="0" err="1"/>
            <a:t>Enums</a:t>
          </a:r>
          <a:endParaRPr lang="de-DE" dirty="0"/>
        </a:p>
      </dgm:t>
    </dgm:pt>
    <dgm:pt modelId="{846893AE-A472-4EF7-AB41-FDFB3A89E69C}" type="parTrans" cxnId="{89405576-C855-463A-95D9-D1945326EC24}">
      <dgm:prSet/>
      <dgm:spPr/>
      <dgm:t>
        <a:bodyPr/>
        <a:lstStyle/>
        <a:p>
          <a:endParaRPr lang="de-DE"/>
        </a:p>
      </dgm:t>
    </dgm:pt>
    <dgm:pt modelId="{44915B1B-C232-41B1-B4F2-BE188F615B5D}" type="sibTrans" cxnId="{89405576-C855-463A-95D9-D1945326EC24}">
      <dgm:prSet/>
      <dgm:spPr/>
      <dgm:t>
        <a:bodyPr/>
        <a:lstStyle/>
        <a:p>
          <a:endParaRPr lang="de-DE"/>
        </a:p>
      </dgm:t>
    </dgm:pt>
    <dgm:pt modelId="{194A9A14-78E6-4A15-8811-2DEDDEA7C948}">
      <dgm:prSet phldrT="[Text]"/>
      <dgm:spPr/>
      <dgm:t>
        <a:bodyPr/>
        <a:lstStyle/>
        <a:p>
          <a:r>
            <a:rPr lang="de-DE" b="1" i="0" u="sng" dirty="0"/>
            <a:t>OOP-Konzepte:</a:t>
          </a:r>
          <a:endParaRPr lang="de-DE" dirty="0"/>
        </a:p>
      </dgm:t>
    </dgm:pt>
    <dgm:pt modelId="{9A5C9EAF-4AA3-4D91-A0A7-7B7DA422D3B7}" type="parTrans" cxnId="{B76FC2A4-98DE-44B3-A27C-4316452FA843}">
      <dgm:prSet/>
      <dgm:spPr/>
      <dgm:t>
        <a:bodyPr/>
        <a:lstStyle/>
        <a:p>
          <a:endParaRPr lang="de-DE"/>
        </a:p>
      </dgm:t>
    </dgm:pt>
    <dgm:pt modelId="{40F7234B-443B-47E7-82A7-6436D2E20B6D}" type="sibTrans" cxnId="{B76FC2A4-98DE-44B3-A27C-4316452FA843}">
      <dgm:prSet/>
      <dgm:spPr/>
      <dgm:t>
        <a:bodyPr/>
        <a:lstStyle/>
        <a:p>
          <a:endParaRPr lang="de-DE"/>
        </a:p>
      </dgm:t>
    </dgm:pt>
    <dgm:pt modelId="{AECEAEAE-5509-4D83-B2A5-D0473B41BD50}">
      <dgm:prSet phldrT="[Text]"/>
      <dgm:spPr/>
      <dgm:t>
        <a:bodyPr/>
        <a:lstStyle/>
        <a:p>
          <a:r>
            <a:rPr lang="de-DE" b="1" u="sng" dirty="0"/>
            <a:t>OOP-Konzepte: </a:t>
          </a:r>
          <a:r>
            <a:rPr lang="de-DE" dirty="0" err="1"/>
            <a:t>Encapsulation</a:t>
          </a:r>
          <a:endParaRPr lang="de-DE" b="1" i="0" u="sng" dirty="0"/>
        </a:p>
      </dgm:t>
    </dgm:pt>
    <dgm:pt modelId="{00E1533D-47E4-4742-97F2-FEB9BD3B5269}" type="parTrans" cxnId="{A9D45413-1C4C-4C5D-8738-B5E6CD192581}">
      <dgm:prSet/>
      <dgm:spPr/>
      <dgm:t>
        <a:bodyPr/>
        <a:lstStyle/>
        <a:p>
          <a:endParaRPr lang="de-DE"/>
        </a:p>
      </dgm:t>
    </dgm:pt>
    <dgm:pt modelId="{34619166-5B12-4816-9F0F-BEE28A3AF734}" type="sibTrans" cxnId="{A9D45413-1C4C-4C5D-8738-B5E6CD192581}">
      <dgm:prSet/>
      <dgm:spPr/>
      <dgm:t>
        <a:bodyPr/>
        <a:lstStyle/>
        <a:p>
          <a:endParaRPr lang="de-DE"/>
        </a:p>
      </dgm:t>
    </dgm:pt>
    <dgm:pt modelId="{EEAAD8D9-3010-4F43-ADAA-C092DCA49067}">
      <dgm:prSet phldrT="[Text]"/>
      <dgm:spPr/>
      <dgm:t>
        <a:bodyPr/>
        <a:lstStyle/>
        <a:p>
          <a:r>
            <a:rPr lang="de-DE" b="1" u="sng" dirty="0"/>
            <a:t>OOP-Konzepte:</a:t>
          </a:r>
        </a:p>
      </dgm:t>
    </dgm:pt>
    <dgm:pt modelId="{024E1DB3-C50E-4F65-B288-BFDFCE33ECA8}" type="parTrans" cxnId="{7E158D47-CB27-412E-90A3-EC7B55EBF738}">
      <dgm:prSet/>
      <dgm:spPr/>
      <dgm:t>
        <a:bodyPr/>
        <a:lstStyle/>
        <a:p>
          <a:endParaRPr lang="de-DE"/>
        </a:p>
      </dgm:t>
    </dgm:pt>
    <dgm:pt modelId="{B03F64AF-C959-4C02-8BB7-A6FFC55AD9C1}" type="sibTrans" cxnId="{7E158D47-CB27-412E-90A3-EC7B55EBF738}">
      <dgm:prSet/>
      <dgm:spPr/>
      <dgm:t>
        <a:bodyPr/>
        <a:lstStyle/>
        <a:p>
          <a:endParaRPr lang="de-DE"/>
        </a:p>
      </dgm:t>
    </dgm:pt>
    <dgm:pt modelId="{8B20D5C9-B5A3-4235-8070-B93126EB7511}">
      <dgm:prSet/>
      <dgm:spPr/>
      <dgm:t>
        <a:bodyPr/>
        <a:lstStyle/>
        <a:p>
          <a:r>
            <a:rPr lang="de-DE" dirty="0"/>
            <a:t>Interfaces vs. abstrakte Klassen</a:t>
          </a:r>
        </a:p>
      </dgm:t>
    </dgm:pt>
    <dgm:pt modelId="{11568E38-D3FC-4806-805A-54FB7BB83D36}" type="parTrans" cxnId="{07F71C43-00AE-4C50-B2D3-874ECFDA344A}">
      <dgm:prSet/>
      <dgm:spPr/>
      <dgm:t>
        <a:bodyPr/>
        <a:lstStyle/>
        <a:p>
          <a:endParaRPr lang="de-DE"/>
        </a:p>
      </dgm:t>
    </dgm:pt>
    <dgm:pt modelId="{D644507E-2AF5-4A85-944C-7475E75AA268}" type="sibTrans" cxnId="{07F71C43-00AE-4C50-B2D3-874ECFDA344A}">
      <dgm:prSet/>
      <dgm:spPr/>
      <dgm:t>
        <a:bodyPr/>
        <a:lstStyle/>
        <a:p>
          <a:endParaRPr lang="de-DE"/>
        </a:p>
      </dgm:t>
    </dgm:pt>
    <dgm:pt modelId="{D4E15D28-C189-48BE-9796-D0DD449F6798}">
      <dgm:prSet/>
      <dgm:spPr/>
      <dgm:t>
        <a:bodyPr/>
        <a:lstStyle/>
        <a:p>
          <a:r>
            <a:rPr lang="de-DE" dirty="0"/>
            <a:t>Vertiefung Interfaces</a:t>
          </a:r>
        </a:p>
      </dgm:t>
    </dgm:pt>
    <dgm:pt modelId="{AC24B6E4-9FB4-4256-BD4C-E64B94F43345}" type="parTrans" cxnId="{35560916-5ADF-4A9B-A9A9-55E0DEB3209D}">
      <dgm:prSet/>
      <dgm:spPr/>
      <dgm:t>
        <a:bodyPr/>
        <a:lstStyle/>
        <a:p>
          <a:endParaRPr lang="de-DE"/>
        </a:p>
      </dgm:t>
    </dgm:pt>
    <dgm:pt modelId="{89DD28BC-6BB6-4B33-80DF-C1C0184F5B54}" type="sibTrans" cxnId="{35560916-5ADF-4A9B-A9A9-55E0DEB3209D}">
      <dgm:prSet/>
      <dgm:spPr/>
      <dgm:t>
        <a:bodyPr/>
        <a:lstStyle/>
        <a:p>
          <a:endParaRPr lang="de-DE"/>
        </a:p>
      </dgm:t>
    </dgm:pt>
    <dgm:pt modelId="{AE4690E7-5CE4-4202-9D0E-403787D5CA54}">
      <dgm:prSet/>
      <dgm:spPr/>
      <dgm:t>
        <a:bodyPr/>
        <a:lstStyle/>
        <a:p>
          <a:r>
            <a:rPr lang="de-DE" dirty="0"/>
            <a:t>Wiederholung und Vertiefung Vererbung und Polymorphismus</a:t>
          </a:r>
        </a:p>
      </dgm:t>
    </dgm:pt>
    <dgm:pt modelId="{273ABE34-A80D-40F6-924B-989191C83B26}" type="parTrans" cxnId="{AEDE7919-C562-4885-8D1A-6213BC292C34}">
      <dgm:prSet/>
      <dgm:spPr/>
      <dgm:t>
        <a:bodyPr/>
        <a:lstStyle/>
        <a:p>
          <a:endParaRPr lang="de-DE"/>
        </a:p>
      </dgm:t>
    </dgm:pt>
    <dgm:pt modelId="{6CC4A76D-962B-4F20-BFAE-1E558ADACE87}" type="sibTrans" cxnId="{AEDE7919-C562-4885-8D1A-6213BC292C34}">
      <dgm:prSet/>
      <dgm:spPr/>
      <dgm:t>
        <a:bodyPr/>
        <a:lstStyle/>
        <a:p>
          <a:endParaRPr lang="de-DE"/>
        </a:p>
      </dgm:t>
    </dgm:pt>
    <dgm:pt modelId="{D74B9788-22F6-44DD-8F8C-26A982CDE70B}">
      <dgm:prSet/>
      <dgm:spPr/>
      <dgm:t>
        <a:bodyPr/>
        <a:lstStyle/>
        <a:p>
          <a:r>
            <a:rPr lang="de-DE"/>
            <a:t>Casting</a:t>
          </a:r>
          <a:endParaRPr lang="de-DE" dirty="0"/>
        </a:p>
      </dgm:t>
    </dgm:pt>
    <dgm:pt modelId="{707452D5-88B8-4D45-8D8A-F556A1F8D9B3}" type="parTrans" cxnId="{8B49FC6D-3E82-4FBC-962A-709F42DC7AB8}">
      <dgm:prSet/>
      <dgm:spPr/>
      <dgm:t>
        <a:bodyPr/>
        <a:lstStyle/>
        <a:p>
          <a:endParaRPr lang="de-DE"/>
        </a:p>
      </dgm:t>
    </dgm:pt>
    <dgm:pt modelId="{10845C7E-E10D-4B80-8F92-8AF61B15074F}" type="sibTrans" cxnId="{8B49FC6D-3E82-4FBC-962A-709F42DC7AB8}">
      <dgm:prSet/>
      <dgm:spPr/>
      <dgm:t>
        <a:bodyPr/>
        <a:lstStyle/>
        <a:p>
          <a:endParaRPr lang="de-DE"/>
        </a:p>
      </dgm:t>
    </dgm:pt>
    <dgm:pt modelId="{D5D57B85-1BA2-4EE8-BC12-85BE86735B67}">
      <dgm:prSet/>
      <dgm:spPr/>
      <dgm:t>
        <a:bodyPr/>
        <a:lstStyle/>
        <a:p>
          <a:r>
            <a:rPr lang="de-DE" dirty="0"/>
            <a:t>Super</a:t>
          </a:r>
        </a:p>
      </dgm:t>
    </dgm:pt>
    <dgm:pt modelId="{BC239A6C-848A-4E8C-BB3B-79DFD749F2F9}" type="parTrans" cxnId="{580B2998-B327-41DA-B352-2686939B28F3}">
      <dgm:prSet/>
      <dgm:spPr/>
      <dgm:t>
        <a:bodyPr/>
        <a:lstStyle/>
        <a:p>
          <a:endParaRPr lang="de-DE"/>
        </a:p>
      </dgm:t>
    </dgm:pt>
    <dgm:pt modelId="{90BC987A-0A85-47E1-9EDB-9FDF56003072}" type="sibTrans" cxnId="{580B2998-B327-41DA-B352-2686939B28F3}">
      <dgm:prSet/>
      <dgm:spPr/>
      <dgm:t>
        <a:bodyPr/>
        <a:lstStyle/>
        <a:p>
          <a:endParaRPr lang="de-DE"/>
        </a:p>
      </dgm:t>
    </dgm:pt>
    <dgm:pt modelId="{F7965430-3A0D-4C2B-9F76-86A60A9E9114}">
      <dgm:prSet/>
      <dgm:spPr/>
      <dgm:t>
        <a:bodyPr/>
        <a:lstStyle/>
        <a:p>
          <a:r>
            <a:rPr lang="de-DE"/>
            <a:t>Casting</a:t>
          </a:r>
          <a:endParaRPr lang="de-DE" dirty="0"/>
        </a:p>
      </dgm:t>
    </dgm:pt>
    <dgm:pt modelId="{0881DD39-1C22-4E88-B4AD-008A932CF102}" type="parTrans" cxnId="{645C65E1-934F-4508-9EB1-DC179925167D}">
      <dgm:prSet/>
      <dgm:spPr/>
      <dgm:t>
        <a:bodyPr/>
        <a:lstStyle/>
        <a:p>
          <a:endParaRPr lang="de-DE"/>
        </a:p>
      </dgm:t>
    </dgm:pt>
    <dgm:pt modelId="{893AA0EB-D507-43A7-93BF-05738BDCFFAD}" type="sibTrans" cxnId="{645C65E1-934F-4508-9EB1-DC179925167D}">
      <dgm:prSet/>
      <dgm:spPr/>
      <dgm:t>
        <a:bodyPr/>
        <a:lstStyle/>
        <a:p>
          <a:endParaRPr lang="de-DE"/>
        </a:p>
      </dgm:t>
    </dgm:pt>
    <dgm:pt modelId="{B8A92332-96BF-40DB-ADC3-FF5DB567EE6E}">
      <dgm:prSet/>
      <dgm:spPr/>
      <dgm:t>
        <a:bodyPr/>
        <a:lstStyle/>
        <a:p>
          <a:r>
            <a:rPr lang="de-DE" dirty="0"/>
            <a:t>Super</a:t>
          </a:r>
        </a:p>
      </dgm:t>
    </dgm:pt>
    <dgm:pt modelId="{DD476A04-7276-4153-BB23-418D47EA9FA6}" type="parTrans" cxnId="{973847D5-F19F-4030-AAEA-54D17119843A}">
      <dgm:prSet/>
      <dgm:spPr/>
      <dgm:t>
        <a:bodyPr/>
        <a:lstStyle/>
        <a:p>
          <a:endParaRPr lang="de-DE"/>
        </a:p>
      </dgm:t>
    </dgm:pt>
    <dgm:pt modelId="{0122B035-B525-4AD7-A01A-FB372B4F3C7B}" type="sibTrans" cxnId="{973847D5-F19F-4030-AAEA-54D17119843A}">
      <dgm:prSet/>
      <dgm:spPr/>
      <dgm:t>
        <a:bodyPr/>
        <a:lstStyle/>
        <a:p>
          <a:endParaRPr lang="de-DE"/>
        </a:p>
      </dgm:t>
    </dgm:pt>
    <dgm:pt modelId="{9EB13276-D5C2-4AFE-B869-943418C436DD}">
      <dgm:prSet phldrT="[Text]"/>
      <dgm:spPr/>
      <dgm:t>
        <a:bodyPr/>
        <a:lstStyle/>
        <a:p>
          <a:r>
            <a:rPr lang="de-DE" dirty="0"/>
            <a:t>Konstruktoren-/Überladung</a:t>
          </a:r>
          <a:endParaRPr lang="de-DE" b="1" i="0" u="sng" dirty="0"/>
        </a:p>
      </dgm:t>
    </dgm:pt>
    <dgm:pt modelId="{BF8B7D16-095E-46C0-8C47-93754B4A31A3}" type="parTrans" cxnId="{4A1EEA9F-0C3D-407B-A770-B3359C94E40A}">
      <dgm:prSet/>
      <dgm:spPr/>
      <dgm:t>
        <a:bodyPr/>
        <a:lstStyle/>
        <a:p>
          <a:endParaRPr lang="de-DE"/>
        </a:p>
      </dgm:t>
    </dgm:pt>
    <dgm:pt modelId="{4AF50F3B-2F5C-42DF-A624-5C84E160BA2E}" type="sibTrans" cxnId="{4A1EEA9F-0C3D-407B-A770-B3359C94E40A}">
      <dgm:prSet/>
      <dgm:spPr/>
      <dgm:t>
        <a:bodyPr/>
        <a:lstStyle/>
        <a:p>
          <a:endParaRPr lang="de-DE"/>
        </a:p>
      </dgm:t>
    </dgm:pt>
    <dgm:pt modelId="{5CC5BFC0-D520-44A9-9D3B-54D6C7633E9B}">
      <dgm:prSet phldrT="[Text]"/>
      <dgm:spPr/>
      <dgm:t>
        <a:bodyPr/>
        <a:lstStyle/>
        <a:p>
          <a:r>
            <a:rPr lang="de-DE" dirty="0"/>
            <a:t>Methoden-/Überladung</a:t>
          </a:r>
          <a:endParaRPr lang="de-DE" b="1" i="0" u="sng" dirty="0"/>
        </a:p>
      </dgm:t>
    </dgm:pt>
    <dgm:pt modelId="{3B392A2D-2243-4DF1-988D-85148E1657EC}" type="parTrans" cxnId="{F4336948-B92D-4ABB-AF6B-EF928AE60470}">
      <dgm:prSet/>
      <dgm:spPr/>
      <dgm:t>
        <a:bodyPr/>
        <a:lstStyle/>
        <a:p>
          <a:endParaRPr lang="de-DE"/>
        </a:p>
      </dgm:t>
    </dgm:pt>
    <dgm:pt modelId="{6DE17FE8-A220-4B42-8E03-6E7690C15769}" type="sibTrans" cxnId="{F4336948-B92D-4ABB-AF6B-EF928AE60470}">
      <dgm:prSet/>
      <dgm:spPr/>
      <dgm:t>
        <a:bodyPr/>
        <a:lstStyle/>
        <a:p>
          <a:endParaRPr lang="de-DE"/>
        </a:p>
      </dgm:t>
    </dgm:pt>
    <dgm:pt modelId="{F305BAC6-22C5-4EA1-BB91-FFDFD5DDD000}">
      <dgm:prSet phldrT="[Text]"/>
      <dgm:spPr/>
      <dgm:t>
        <a:bodyPr/>
        <a:lstStyle/>
        <a:p>
          <a:r>
            <a:rPr lang="de-DE" b="0" i="0" u="none" dirty="0"/>
            <a:t>Var-args</a:t>
          </a:r>
          <a:endParaRPr lang="de-DE" b="1" i="0" u="sng" dirty="0"/>
        </a:p>
      </dgm:t>
    </dgm:pt>
    <dgm:pt modelId="{BE8294BC-9BD1-4A2F-AF57-0FFB8C4FD3FD}" type="parTrans" cxnId="{54F4F11E-893E-4A2B-AC88-7FDF480CF3EF}">
      <dgm:prSet/>
      <dgm:spPr/>
      <dgm:t>
        <a:bodyPr/>
        <a:lstStyle/>
        <a:p>
          <a:endParaRPr lang="de-DE"/>
        </a:p>
      </dgm:t>
    </dgm:pt>
    <dgm:pt modelId="{B4F28F67-005D-4838-975A-BE368AABC5FB}" type="sibTrans" cxnId="{54F4F11E-893E-4A2B-AC88-7FDF480CF3EF}">
      <dgm:prSet/>
      <dgm:spPr/>
      <dgm:t>
        <a:bodyPr/>
        <a:lstStyle/>
        <a:p>
          <a:endParaRPr lang="de-DE"/>
        </a:p>
      </dgm:t>
    </dgm:pt>
    <dgm:pt modelId="{54F1C875-E1EC-4AB8-9FC6-FC1614BB68C1}">
      <dgm:prSet phldrT="[Text]"/>
      <dgm:spPr/>
      <dgm:t>
        <a:bodyPr/>
        <a:lstStyle/>
        <a:p>
          <a:r>
            <a:rPr lang="de-DE" dirty="0"/>
            <a:t>Programmieren/Erweitern Aufgabe von Montag</a:t>
          </a:r>
        </a:p>
      </dgm:t>
    </dgm:pt>
    <dgm:pt modelId="{BA9E93FF-2173-4AAD-8D10-17209A0F9B65}" type="parTrans" cxnId="{538183C4-3BEB-4F71-9631-DB69B9E989A6}">
      <dgm:prSet/>
      <dgm:spPr/>
      <dgm:t>
        <a:bodyPr/>
        <a:lstStyle/>
        <a:p>
          <a:endParaRPr lang="de-DE"/>
        </a:p>
      </dgm:t>
    </dgm:pt>
    <dgm:pt modelId="{464E940F-82BC-4CFF-BC08-62064A837A3B}" type="sibTrans" cxnId="{538183C4-3BEB-4F71-9631-DB69B9E989A6}">
      <dgm:prSet/>
      <dgm:spPr/>
      <dgm:t>
        <a:bodyPr/>
        <a:lstStyle/>
        <a:p>
          <a:endParaRPr lang="de-DE"/>
        </a:p>
      </dgm:t>
    </dgm:pt>
    <dgm:pt modelId="{0C61BE8C-F3D7-41C6-8102-071BE61BEE7D}" type="pres">
      <dgm:prSet presAssocID="{848BCDE3-3904-4F45-AB95-AC7BDCC04CFC}" presName="Name0" presStyleCnt="0">
        <dgm:presLayoutVars>
          <dgm:dir/>
          <dgm:animLvl val="lvl"/>
          <dgm:resizeHandles val="exact"/>
        </dgm:presLayoutVars>
      </dgm:prSet>
      <dgm:spPr/>
    </dgm:pt>
    <dgm:pt modelId="{D830A9EB-30C2-4F64-BFE4-2BEC068DED9F}" type="pres">
      <dgm:prSet presAssocID="{54B8A096-5696-47A7-9643-3382FE29F29D}" presName="composite" presStyleCnt="0"/>
      <dgm:spPr/>
    </dgm:pt>
    <dgm:pt modelId="{4A95CBFD-A557-4AF6-8413-2AFC287CD13D}" type="pres">
      <dgm:prSet presAssocID="{54B8A096-5696-47A7-9643-3382FE29F29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2E376BE-1E45-4817-BA93-CCBD069CCBEE}" type="pres">
      <dgm:prSet presAssocID="{54B8A096-5696-47A7-9643-3382FE29F29D}" presName="desTx" presStyleLbl="revTx" presStyleIdx="0" presStyleCnt="5" custLinFactNeighborX="6420" custLinFactNeighborY="2211">
        <dgm:presLayoutVars>
          <dgm:bulletEnabled val="1"/>
        </dgm:presLayoutVars>
      </dgm:prSet>
      <dgm:spPr/>
    </dgm:pt>
    <dgm:pt modelId="{EA5B3871-8A1B-4436-AA44-6CF4A563A24A}" type="pres">
      <dgm:prSet presAssocID="{A0AAD58B-846E-434B-9AD0-728283AE307C}" presName="space" presStyleCnt="0"/>
      <dgm:spPr/>
    </dgm:pt>
    <dgm:pt modelId="{944B747F-CDB0-415F-B15B-935A4380E78B}" type="pres">
      <dgm:prSet presAssocID="{A06BFAAA-3B51-453A-B7AA-3DB9EB7140ED}" presName="composite" presStyleCnt="0"/>
      <dgm:spPr/>
    </dgm:pt>
    <dgm:pt modelId="{5DD37A16-716D-40C3-B904-427531B14EDC}" type="pres">
      <dgm:prSet presAssocID="{A06BFAAA-3B51-453A-B7AA-3DB9EB7140E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0472265-E8A1-4488-9401-E7DFDFF639E6}" type="pres">
      <dgm:prSet presAssocID="{A06BFAAA-3B51-453A-B7AA-3DB9EB7140ED}" presName="desTx" presStyleLbl="revTx" presStyleIdx="1" presStyleCnt="5">
        <dgm:presLayoutVars>
          <dgm:bulletEnabled val="1"/>
        </dgm:presLayoutVars>
      </dgm:prSet>
      <dgm:spPr/>
    </dgm:pt>
    <dgm:pt modelId="{73A15616-99CB-43D7-AD19-4944B24D816B}" type="pres">
      <dgm:prSet presAssocID="{D284F0C4-A3C0-4D43-B2D2-710ECDD25232}" presName="space" presStyleCnt="0"/>
      <dgm:spPr/>
    </dgm:pt>
    <dgm:pt modelId="{6BE20DA7-03B8-4631-98E3-294003AD10D4}" type="pres">
      <dgm:prSet presAssocID="{90C0FB10-870B-4696-9BEC-E4273C96579C}" presName="composite" presStyleCnt="0"/>
      <dgm:spPr/>
    </dgm:pt>
    <dgm:pt modelId="{A6AB3973-DC3B-4CE5-9988-FBF5307F948A}" type="pres">
      <dgm:prSet presAssocID="{90C0FB10-870B-4696-9BEC-E4273C9657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CC74BB9-2249-4897-9DC3-B27C3F222E6A}" type="pres">
      <dgm:prSet presAssocID="{90C0FB10-870B-4696-9BEC-E4273C96579C}" presName="desTx" presStyleLbl="revTx" presStyleIdx="2" presStyleCnt="5">
        <dgm:presLayoutVars>
          <dgm:bulletEnabled val="1"/>
        </dgm:presLayoutVars>
      </dgm:prSet>
      <dgm:spPr/>
    </dgm:pt>
    <dgm:pt modelId="{DE7D1570-FB17-479F-BE56-E634829D3E0D}" type="pres">
      <dgm:prSet presAssocID="{D725865C-D7E9-4436-9C53-4297FE96BD65}" presName="space" presStyleCnt="0"/>
      <dgm:spPr/>
    </dgm:pt>
    <dgm:pt modelId="{BF18CB02-3856-43BD-936C-6387A43DBFA1}" type="pres">
      <dgm:prSet presAssocID="{DCA29353-4F9F-4BC5-BDB7-FC81B2BE6C47}" presName="composite" presStyleCnt="0"/>
      <dgm:spPr/>
    </dgm:pt>
    <dgm:pt modelId="{EC68F3A8-5A9C-4D62-A35C-E307E7D6A7A0}" type="pres">
      <dgm:prSet presAssocID="{DCA29353-4F9F-4BC5-BDB7-FC81B2BE6C47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76A3241-3928-45D9-9320-8246535771D5}" type="pres">
      <dgm:prSet presAssocID="{DCA29353-4F9F-4BC5-BDB7-FC81B2BE6C47}" presName="desTx" presStyleLbl="revTx" presStyleIdx="3" presStyleCnt="5">
        <dgm:presLayoutVars>
          <dgm:bulletEnabled val="1"/>
        </dgm:presLayoutVars>
      </dgm:prSet>
      <dgm:spPr/>
    </dgm:pt>
    <dgm:pt modelId="{17EF4DD7-F559-4027-9C78-7C0BCEB848DB}" type="pres">
      <dgm:prSet presAssocID="{F10C49BD-0788-476A-AA28-A67D2AFF2FE4}" presName="space" presStyleCnt="0"/>
      <dgm:spPr/>
    </dgm:pt>
    <dgm:pt modelId="{37B9FC45-E12D-42AF-9F19-9F57D40B5753}" type="pres">
      <dgm:prSet presAssocID="{3B41AD43-6B79-4BD2-847B-86563F3306C4}" presName="composite" presStyleCnt="0"/>
      <dgm:spPr/>
    </dgm:pt>
    <dgm:pt modelId="{A37BCE2B-040A-46D3-860C-2793D0DA9828}" type="pres">
      <dgm:prSet presAssocID="{3B41AD43-6B79-4BD2-847B-86563F3306C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CFCE72ED-0A82-4582-B00B-A6E0999BCCC4}" type="pres">
      <dgm:prSet presAssocID="{3B41AD43-6B79-4BD2-847B-86563F3306C4}" presName="desTx" presStyleLbl="revTx" presStyleIdx="4" presStyleCnt="5">
        <dgm:presLayoutVars>
          <dgm:bulletEnabled val="1"/>
        </dgm:presLayoutVars>
      </dgm:prSet>
      <dgm:spPr/>
    </dgm:pt>
  </dgm:ptLst>
  <dgm:cxnLst>
    <dgm:cxn modelId="{07D8C10E-A953-4768-9852-8B30B6EFD3BE}" srcId="{848BCDE3-3904-4F45-AB95-AC7BDCC04CFC}" destId="{A06BFAAA-3B51-453A-B7AA-3DB9EB7140ED}" srcOrd="1" destOrd="0" parTransId="{CC200C2A-4054-4468-BB16-354124BFAFD1}" sibTransId="{D284F0C4-A3C0-4D43-B2D2-710ECDD25232}"/>
    <dgm:cxn modelId="{002A830F-B8EC-49A7-A3E0-3A78F6EF7E44}" type="presOf" srcId="{F305BAC6-22C5-4EA1-BB91-FFDFD5DDD000}" destId="{62E376BE-1E45-4817-BA93-CCBD069CCBEE}" srcOrd="0" destOrd="2" presId="urn:microsoft.com/office/officeart/2005/8/layout/chevron1"/>
    <dgm:cxn modelId="{A9D45413-1C4C-4C5D-8738-B5E6CD192581}" srcId="{54B8A096-5696-47A7-9643-3382FE29F29D}" destId="{AECEAEAE-5509-4D83-B2A5-D0473B41BD50}" srcOrd="0" destOrd="0" parTransId="{00E1533D-47E4-4742-97F2-FEB9BD3B5269}" sibTransId="{34619166-5B12-4816-9F0F-BEE28A3AF734}"/>
    <dgm:cxn modelId="{35560916-5ADF-4A9B-A9A9-55E0DEB3209D}" srcId="{194A9A14-78E6-4A15-8811-2DEDDEA7C948}" destId="{D4E15D28-C189-48BE-9796-D0DD449F6798}" srcOrd="1" destOrd="0" parTransId="{AC24B6E4-9FB4-4256-BD4C-E64B94F43345}" sibTransId="{89DD28BC-6BB6-4B33-80DF-C1C0184F5B54}"/>
    <dgm:cxn modelId="{AEDE7919-C562-4885-8D1A-6213BC292C34}" srcId="{EEAAD8D9-3010-4F43-ADAA-C092DCA49067}" destId="{AE4690E7-5CE4-4202-9D0E-403787D5CA54}" srcOrd="0" destOrd="0" parTransId="{273ABE34-A80D-40F6-924B-989191C83B26}" sibTransId="{6CC4A76D-962B-4F20-BFAE-1E558ADACE87}"/>
    <dgm:cxn modelId="{32D5931D-1A5E-455F-B7A8-88424A30013A}" srcId="{848BCDE3-3904-4F45-AB95-AC7BDCC04CFC}" destId="{DCA29353-4F9F-4BC5-BDB7-FC81B2BE6C47}" srcOrd="3" destOrd="0" parTransId="{ECE16752-4696-4B33-A860-4255E0105DE0}" sibTransId="{F10C49BD-0788-476A-AA28-A67D2AFF2FE4}"/>
    <dgm:cxn modelId="{54F4F11E-893E-4A2B-AC88-7FDF480CF3EF}" srcId="{54B8A096-5696-47A7-9643-3382FE29F29D}" destId="{F305BAC6-22C5-4EA1-BB91-FFDFD5DDD000}" srcOrd="2" destOrd="0" parTransId="{BE8294BC-9BD1-4A2F-AF57-0FFB8C4FD3FD}" sibTransId="{B4F28F67-005D-4838-975A-BE368AABC5FB}"/>
    <dgm:cxn modelId="{12015D2C-67A9-423B-95E2-EA8D1AE0D063}" type="presOf" srcId="{CD902627-1D69-4B03-A89D-B020FA216129}" destId="{776A3241-3928-45D9-9320-8246535771D5}" srcOrd="0" destOrd="0" presId="urn:microsoft.com/office/officeart/2005/8/layout/chevron1"/>
    <dgm:cxn modelId="{5CD47F34-0B3B-49A5-B387-A08C0E0A8AEC}" type="presOf" srcId="{54F1C875-E1EC-4AB8-9FC6-FC1614BB68C1}" destId="{CFCE72ED-0A82-4582-B00B-A6E0999BCCC4}" srcOrd="0" destOrd="1" presId="urn:microsoft.com/office/officeart/2005/8/layout/chevron1"/>
    <dgm:cxn modelId="{7F205F41-F06D-41F3-B0E4-3A9A7C32635F}" type="presOf" srcId="{AE4690E7-5CE4-4202-9D0E-403787D5CA54}" destId="{BCC74BB9-2249-4897-9DC3-B27C3F222E6A}" srcOrd="0" destOrd="1" presId="urn:microsoft.com/office/officeart/2005/8/layout/chevron1"/>
    <dgm:cxn modelId="{07F71C43-00AE-4C50-B2D3-874ECFDA344A}" srcId="{194A9A14-78E6-4A15-8811-2DEDDEA7C948}" destId="{8B20D5C9-B5A3-4235-8070-B93126EB7511}" srcOrd="0" destOrd="0" parTransId="{11568E38-D3FC-4806-805A-54FB7BB83D36}" sibTransId="{D644507E-2AF5-4A85-944C-7475E75AA268}"/>
    <dgm:cxn modelId="{1E54D364-0F05-4364-87D6-5E4F92EA6DF6}" type="presOf" srcId="{54B8A096-5696-47A7-9643-3382FE29F29D}" destId="{4A95CBFD-A557-4AF6-8413-2AFC287CD13D}" srcOrd="0" destOrd="0" presId="urn:microsoft.com/office/officeart/2005/8/layout/chevron1"/>
    <dgm:cxn modelId="{E0449A46-BCFC-4A55-8010-2E1780E6A44C}" type="presOf" srcId="{194A9A14-78E6-4A15-8811-2DEDDEA7C948}" destId="{B0472265-E8A1-4488-9401-E7DFDFF639E6}" srcOrd="0" destOrd="0" presId="urn:microsoft.com/office/officeart/2005/8/layout/chevron1"/>
    <dgm:cxn modelId="{7E158D47-CB27-412E-90A3-EC7B55EBF738}" srcId="{90C0FB10-870B-4696-9BEC-E4273C96579C}" destId="{EEAAD8D9-3010-4F43-ADAA-C092DCA49067}" srcOrd="0" destOrd="0" parTransId="{024E1DB3-C50E-4F65-B288-BFDFCE33ECA8}" sibTransId="{B03F64AF-C959-4C02-8BB7-A6FFC55AD9C1}"/>
    <dgm:cxn modelId="{F4336948-B92D-4ABB-AF6B-EF928AE60470}" srcId="{54B8A096-5696-47A7-9643-3382FE29F29D}" destId="{5CC5BFC0-D520-44A9-9D3B-54D6C7633E9B}" srcOrd="1" destOrd="0" parTransId="{3B392A2D-2243-4DF1-988D-85148E1657EC}" sibTransId="{6DE17FE8-A220-4B42-8E03-6E7690C15769}"/>
    <dgm:cxn modelId="{8B49FC6D-3E82-4FBC-962A-709F42DC7AB8}" srcId="{EEAAD8D9-3010-4F43-ADAA-C092DCA49067}" destId="{D74B9788-22F6-44DD-8F8C-26A982CDE70B}" srcOrd="1" destOrd="0" parTransId="{707452D5-88B8-4D45-8D8A-F556A1F8D9B3}" sibTransId="{10845C7E-E10D-4B80-8F92-8AF61B15074F}"/>
    <dgm:cxn modelId="{89405576-C855-463A-95D9-D1945326EC24}" srcId="{3B41AD43-6B79-4BD2-847B-86563F3306C4}" destId="{9E426704-D0CD-4A32-8E53-B7F8FC511CAC}" srcOrd="0" destOrd="0" parTransId="{846893AE-A472-4EF7-AB41-FDFB3A89E69C}" sibTransId="{44915B1B-C232-41B1-B4F2-BE188F615B5D}"/>
    <dgm:cxn modelId="{A6C49359-8AA8-4A1C-9296-AF9C343CE96D}" type="presOf" srcId="{F7965430-3A0D-4C2B-9F76-86A60A9E9114}" destId="{776A3241-3928-45D9-9320-8246535771D5}" srcOrd="0" destOrd="1" presId="urn:microsoft.com/office/officeart/2005/8/layout/chevron1"/>
    <dgm:cxn modelId="{7A6CAB83-A84B-4177-BE60-BC0DD7E045C1}" type="presOf" srcId="{DCA29353-4F9F-4BC5-BDB7-FC81B2BE6C47}" destId="{EC68F3A8-5A9C-4D62-A35C-E307E7D6A7A0}" srcOrd="0" destOrd="0" presId="urn:microsoft.com/office/officeart/2005/8/layout/chevron1"/>
    <dgm:cxn modelId="{4A8B0B85-9429-4A10-9AA6-87F6036143D9}" type="presOf" srcId="{8B20D5C9-B5A3-4235-8070-B93126EB7511}" destId="{B0472265-E8A1-4488-9401-E7DFDFF639E6}" srcOrd="0" destOrd="1" presId="urn:microsoft.com/office/officeart/2005/8/layout/chevron1"/>
    <dgm:cxn modelId="{2777C08D-27D9-4233-ACBC-9D248C3244AC}" type="presOf" srcId="{9E426704-D0CD-4A32-8E53-B7F8FC511CAC}" destId="{CFCE72ED-0A82-4582-B00B-A6E0999BCCC4}" srcOrd="0" destOrd="0" presId="urn:microsoft.com/office/officeart/2005/8/layout/chevron1"/>
    <dgm:cxn modelId="{580B2998-B327-41DA-B352-2686939B28F3}" srcId="{EEAAD8D9-3010-4F43-ADAA-C092DCA49067}" destId="{D5D57B85-1BA2-4EE8-BC12-85BE86735B67}" srcOrd="2" destOrd="0" parTransId="{BC239A6C-848A-4E8C-BB3B-79DFD749F2F9}" sibTransId="{90BC987A-0A85-47E1-9EDB-9FDF56003072}"/>
    <dgm:cxn modelId="{D902009B-7643-4848-A536-8FF2B315CFF4}" srcId="{848BCDE3-3904-4F45-AB95-AC7BDCC04CFC}" destId="{90C0FB10-870B-4696-9BEC-E4273C96579C}" srcOrd="2" destOrd="0" parTransId="{9EC313E9-3666-4464-8443-57DFFDAD9109}" sibTransId="{D725865C-D7E9-4436-9C53-4297FE96BD65}"/>
    <dgm:cxn modelId="{43DBCC9C-CA0D-46E6-ACF7-3FECAB7E2907}" type="presOf" srcId="{848BCDE3-3904-4F45-AB95-AC7BDCC04CFC}" destId="{0C61BE8C-F3D7-41C6-8102-071BE61BEE7D}" srcOrd="0" destOrd="0" presId="urn:microsoft.com/office/officeart/2005/8/layout/chevron1"/>
    <dgm:cxn modelId="{3F1B1A9D-73E3-4F56-9191-B1CF82E9472E}" type="presOf" srcId="{A06BFAAA-3B51-453A-B7AA-3DB9EB7140ED}" destId="{5DD37A16-716D-40C3-B904-427531B14EDC}" srcOrd="0" destOrd="0" presId="urn:microsoft.com/office/officeart/2005/8/layout/chevron1"/>
    <dgm:cxn modelId="{4A1EEA9F-0C3D-407B-A770-B3359C94E40A}" srcId="{54B8A096-5696-47A7-9643-3382FE29F29D}" destId="{9EB13276-D5C2-4AFE-B869-943418C436DD}" srcOrd="3" destOrd="0" parTransId="{BF8B7D16-095E-46C0-8C47-93754B4A31A3}" sibTransId="{4AF50F3B-2F5C-42DF-A624-5C84E160BA2E}"/>
    <dgm:cxn modelId="{B89244A0-F014-4113-8AFF-EE4A2A7B5123}" srcId="{848BCDE3-3904-4F45-AB95-AC7BDCC04CFC}" destId="{3B41AD43-6B79-4BD2-847B-86563F3306C4}" srcOrd="4" destOrd="0" parTransId="{C335D71A-13D5-44FB-878B-612359DA36C5}" sibTransId="{6CA3B65F-4E9A-4B65-92C3-03C78122380F}"/>
    <dgm:cxn modelId="{B76FC2A4-98DE-44B3-A27C-4316452FA843}" srcId="{A06BFAAA-3B51-453A-B7AA-3DB9EB7140ED}" destId="{194A9A14-78E6-4A15-8811-2DEDDEA7C948}" srcOrd="0" destOrd="0" parTransId="{9A5C9EAF-4AA3-4D91-A0A7-7B7DA422D3B7}" sibTransId="{40F7234B-443B-47E7-82A7-6436D2E20B6D}"/>
    <dgm:cxn modelId="{491E70A7-C69A-45AF-ADDA-936D43D3D406}" type="presOf" srcId="{EEAAD8D9-3010-4F43-ADAA-C092DCA49067}" destId="{BCC74BB9-2249-4897-9DC3-B27C3F222E6A}" srcOrd="0" destOrd="0" presId="urn:microsoft.com/office/officeart/2005/8/layout/chevron1"/>
    <dgm:cxn modelId="{10F52DB8-E92C-495E-9B7D-E436CED9FBAB}" type="presOf" srcId="{90C0FB10-870B-4696-9BEC-E4273C96579C}" destId="{A6AB3973-DC3B-4CE5-9988-FBF5307F948A}" srcOrd="0" destOrd="0" presId="urn:microsoft.com/office/officeart/2005/8/layout/chevron1"/>
    <dgm:cxn modelId="{538183C4-3BEB-4F71-9631-DB69B9E989A6}" srcId="{3B41AD43-6B79-4BD2-847B-86563F3306C4}" destId="{54F1C875-E1EC-4AB8-9FC6-FC1614BB68C1}" srcOrd="1" destOrd="0" parTransId="{BA9E93FF-2173-4AAD-8D10-17209A0F9B65}" sibTransId="{464E940F-82BC-4CFF-BC08-62064A837A3B}"/>
    <dgm:cxn modelId="{29DBD9C6-F036-4BDE-A8F6-4E7E816822B2}" type="presOf" srcId="{D74B9788-22F6-44DD-8F8C-26A982CDE70B}" destId="{BCC74BB9-2249-4897-9DC3-B27C3F222E6A}" srcOrd="0" destOrd="2" presId="urn:microsoft.com/office/officeart/2005/8/layout/chevron1"/>
    <dgm:cxn modelId="{F17AF5C6-7B58-4363-A506-DC94A941AF02}" type="presOf" srcId="{3B41AD43-6B79-4BD2-847B-86563F3306C4}" destId="{A37BCE2B-040A-46D3-860C-2793D0DA9828}" srcOrd="0" destOrd="0" presId="urn:microsoft.com/office/officeart/2005/8/layout/chevron1"/>
    <dgm:cxn modelId="{18E7D3D0-938A-4F70-8A23-C81F8B490C12}" type="presOf" srcId="{5CC5BFC0-D520-44A9-9D3B-54D6C7633E9B}" destId="{62E376BE-1E45-4817-BA93-CCBD069CCBEE}" srcOrd="0" destOrd="1" presId="urn:microsoft.com/office/officeart/2005/8/layout/chevron1"/>
    <dgm:cxn modelId="{973847D5-F19F-4030-AAEA-54D17119843A}" srcId="{DCA29353-4F9F-4BC5-BDB7-FC81B2BE6C47}" destId="{B8A92332-96BF-40DB-ADC3-FF5DB567EE6E}" srcOrd="2" destOrd="0" parTransId="{DD476A04-7276-4153-BB23-418D47EA9FA6}" sibTransId="{0122B035-B525-4AD7-A01A-FB372B4F3C7B}"/>
    <dgm:cxn modelId="{C449F0D7-4B87-45D4-B76D-BB5452C74821}" type="presOf" srcId="{D4E15D28-C189-48BE-9796-D0DD449F6798}" destId="{B0472265-E8A1-4488-9401-E7DFDFF639E6}" srcOrd="0" destOrd="2" presId="urn:microsoft.com/office/officeart/2005/8/layout/chevron1"/>
    <dgm:cxn modelId="{92C493DC-1481-4113-AEB3-54022F86C710}" type="presOf" srcId="{AECEAEAE-5509-4D83-B2A5-D0473B41BD50}" destId="{62E376BE-1E45-4817-BA93-CCBD069CCBEE}" srcOrd="0" destOrd="0" presId="urn:microsoft.com/office/officeart/2005/8/layout/chevron1"/>
    <dgm:cxn modelId="{645C65E1-934F-4508-9EB1-DC179925167D}" srcId="{DCA29353-4F9F-4BC5-BDB7-FC81B2BE6C47}" destId="{F7965430-3A0D-4C2B-9F76-86A60A9E9114}" srcOrd="1" destOrd="0" parTransId="{0881DD39-1C22-4E88-B4AD-008A932CF102}" sibTransId="{893AA0EB-D507-43A7-93BF-05738BDCFFAD}"/>
    <dgm:cxn modelId="{C76008EC-BB4A-442D-B43E-7DF1641A977C}" type="presOf" srcId="{9EB13276-D5C2-4AFE-B869-943418C436DD}" destId="{62E376BE-1E45-4817-BA93-CCBD069CCBEE}" srcOrd="0" destOrd="3" presId="urn:microsoft.com/office/officeart/2005/8/layout/chevron1"/>
    <dgm:cxn modelId="{350ABFF0-AFCF-45DB-BA58-15384B8EE0F1}" srcId="{848BCDE3-3904-4F45-AB95-AC7BDCC04CFC}" destId="{54B8A096-5696-47A7-9643-3382FE29F29D}" srcOrd="0" destOrd="0" parTransId="{AA28123A-A1F5-4E1C-9057-A5A1ACA96ABE}" sibTransId="{A0AAD58B-846E-434B-9AD0-728283AE307C}"/>
    <dgm:cxn modelId="{54CF82F8-BD18-41EA-B8A5-25AE85F69940}" srcId="{DCA29353-4F9F-4BC5-BDB7-FC81B2BE6C47}" destId="{CD902627-1D69-4B03-A89D-B020FA216129}" srcOrd="0" destOrd="0" parTransId="{48775EB7-9CCE-44FC-A733-84576EB0AB77}" sibTransId="{5A587194-300D-494C-95AE-200ACE243B1F}"/>
    <dgm:cxn modelId="{C65514FD-F05F-4946-992A-AD20E414D494}" type="presOf" srcId="{D5D57B85-1BA2-4EE8-BC12-85BE86735B67}" destId="{BCC74BB9-2249-4897-9DC3-B27C3F222E6A}" srcOrd="0" destOrd="3" presId="urn:microsoft.com/office/officeart/2005/8/layout/chevron1"/>
    <dgm:cxn modelId="{80BB27FD-4FC3-4835-BC97-D258E312E6A2}" type="presOf" srcId="{B8A92332-96BF-40DB-ADC3-FF5DB567EE6E}" destId="{776A3241-3928-45D9-9320-8246535771D5}" srcOrd="0" destOrd="2" presId="urn:microsoft.com/office/officeart/2005/8/layout/chevron1"/>
    <dgm:cxn modelId="{06C9D111-1A9F-46EA-919D-4792D5C1D626}" type="presParOf" srcId="{0C61BE8C-F3D7-41C6-8102-071BE61BEE7D}" destId="{D830A9EB-30C2-4F64-BFE4-2BEC068DED9F}" srcOrd="0" destOrd="0" presId="urn:microsoft.com/office/officeart/2005/8/layout/chevron1"/>
    <dgm:cxn modelId="{F01B06C6-6732-42E0-AF3D-62859E05F022}" type="presParOf" srcId="{D830A9EB-30C2-4F64-BFE4-2BEC068DED9F}" destId="{4A95CBFD-A557-4AF6-8413-2AFC287CD13D}" srcOrd="0" destOrd="0" presId="urn:microsoft.com/office/officeart/2005/8/layout/chevron1"/>
    <dgm:cxn modelId="{04FAA076-88A4-4B1A-BA29-01731A40DBC4}" type="presParOf" srcId="{D830A9EB-30C2-4F64-BFE4-2BEC068DED9F}" destId="{62E376BE-1E45-4817-BA93-CCBD069CCBEE}" srcOrd="1" destOrd="0" presId="urn:microsoft.com/office/officeart/2005/8/layout/chevron1"/>
    <dgm:cxn modelId="{54E7062E-E243-4E4E-915B-0CE032B042CC}" type="presParOf" srcId="{0C61BE8C-F3D7-41C6-8102-071BE61BEE7D}" destId="{EA5B3871-8A1B-4436-AA44-6CF4A563A24A}" srcOrd="1" destOrd="0" presId="urn:microsoft.com/office/officeart/2005/8/layout/chevron1"/>
    <dgm:cxn modelId="{49C3CAEC-06D8-468D-89CD-5AF468F04579}" type="presParOf" srcId="{0C61BE8C-F3D7-41C6-8102-071BE61BEE7D}" destId="{944B747F-CDB0-415F-B15B-935A4380E78B}" srcOrd="2" destOrd="0" presId="urn:microsoft.com/office/officeart/2005/8/layout/chevron1"/>
    <dgm:cxn modelId="{9F391236-14F2-40AF-9783-9D2C844EE1BA}" type="presParOf" srcId="{944B747F-CDB0-415F-B15B-935A4380E78B}" destId="{5DD37A16-716D-40C3-B904-427531B14EDC}" srcOrd="0" destOrd="0" presId="urn:microsoft.com/office/officeart/2005/8/layout/chevron1"/>
    <dgm:cxn modelId="{BE31F172-9721-451B-AAE8-1AE2DF1B5A53}" type="presParOf" srcId="{944B747F-CDB0-415F-B15B-935A4380E78B}" destId="{B0472265-E8A1-4488-9401-E7DFDFF639E6}" srcOrd="1" destOrd="0" presId="urn:microsoft.com/office/officeart/2005/8/layout/chevron1"/>
    <dgm:cxn modelId="{6EEECB86-3A63-4A11-984A-B72EEDC8A32B}" type="presParOf" srcId="{0C61BE8C-F3D7-41C6-8102-071BE61BEE7D}" destId="{73A15616-99CB-43D7-AD19-4944B24D816B}" srcOrd="3" destOrd="0" presId="urn:microsoft.com/office/officeart/2005/8/layout/chevron1"/>
    <dgm:cxn modelId="{955EB86D-92D8-4BF8-B089-A9B4CAE633CD}" type="presParOf" srcId="{0C61BE8C-F3D7-41C6-8102-071BE61BEE7D}" destId="{6BE20DA7-03B8-4631-98E3-294003AD10D4}" srcOrd="4" destOrd="0" presId="urn:microsoft.com/office/officeart/2005/8/layout/chevron1"/>
    <dgm:cxn modelId="{5B2ACD73-04BD-42D4-932D-FB284DF829ED}" type="presParOf" srcId="{6BE20DA7-03B8-4631-98E3-294003AD10D4}" destId="{A6AB3973-DC3B-4CE5-9988-FBF5307F948A}" srcOrd="0" destOrd="0" presId="urn:microsoft.com/office/officeart/2005/8/layout/chevron1"/>
    <dgm:cxn modelId="{8F14C2DF-F8DD-43F1-AD22-C762EF8FE183}" type="presParOf" srcId="{6BE20DA7-03B8-4631-98E3-294003AD10D4}" destId="{BCC74BB9-2249-4897-9DC3-B27C3F222E6A}" srcOrd="1" destOrd="0" presId="urn:microsoft.com/office/officeart/2005/8/layout/chevron1"/>
    <dgm:cxn modelId="{68EB22B1-C827-42EF-AAB8-D107FC641D1F}" type="presParOf" srcId="{0C61BE8C-F3D7-41C6-8102-071BE61BEE7D}" destId="{DE7D1570-FB17-479F-BE56-E634829D3E0D}" srcOrd="5" destOrd="0" presId="urn:microsoft.com/office/officeart/2005/8/layout/chevron1"/>
    <dgm:cxn modelId="{CF192A39-407C-4F8C-B45D-E423D1F1A995}" type="presParOf" srcId="{0C61BE8C-F3D7-41C6-8102-071BE61BEE7D}" destId="{BF18CB02-3856-43BD-936C-6387A43DBFA1}" srcOrd="6" destOrd="0" presId="urn:microsoft.com/office/officeart/2005/8/layout/chevron1"/>
    <dgm:cxn modelId="{7B334175-4FD0-4C26-801C-2FAE51DB55E2}" type="presParOf" srcId="{BF18CB02-3856-43BD-936C-6387A43DBFA1}" destId="{EC68F3A8-5A9C-4D62-A35C-E307E7D6A7A0}" srcOrd="0" destOrd="0" presId="urn:microsoft.com/office/officeart/2005/8/layout/chevron1"/>
    <dgm:cxn modelId="{AA0F1112-DDA4-48CE-A0EF-FDBF284FA124}" type="presParOf" srcId="{BF18CB02-3856-43BD-936C-6387A43DBFA1}" destId="{776A3241-3928-45D9-9320-8246535771D5}" srcOrd="1" destOrd="0" presId="urn:microsoft.com/office/officeart/2005/8/layout/chevron1"/>
    <dgm:cxn modelId="{0EFE01B4-FE0A-4AB4-8291-88E1F40E3F94}" type="presParOf" srcId="{0C61BE8C-F3D7-41C6-8102-071BE61BEE7D}" destId="{17EF4DD7-F559-4027-9C78-7C0BCEB848DB}" srcOrd="7" destOrd="0" presId="urn:microsoft.com/office/officeart/2005/8/layout/chevron1"/>
    <dgm:cxn modelId="{E9D9E5C8-1AAA-4397-B082-CB72FD471FB7}" type="presParOf" srcId="{0C61BE8C-F3D7-41C6-8102-071BE61BEE7D}" destId="{37B9FC45-E12D-42AF-9F19-9F57D40B5753}" srcOrd="8" destOrd="0" presId="urn:microsoft.com/office/officeart/2005/8/layout/chevron1"/>
    <dgm:cxn modelId="{4CF43039-744B-48ED-B02D-AB0BC7588506}" type="presParOf" srcId="{37B9FC45-E12D-42AF-9F19-9F57D40B5753}" destId="{A37BCE2B-040A-46D3-860C-2793D0DA9828}" srcOrd="0" destOrd="0" presId="urn:microsoft.com/office/officeart/2005/8/layout/chevron1"/>
    <dgm:cxn modelId="{B3E90359-0BB8-49F7-9C33-A3D71F4DDBEC}" type="presParOf" srcId="{37B9FC45-E12D-42AF-9F19-9F57D40B5753}" destId="{CFCE72ED-0A82-4582-B00B-A6E0999BCCC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5CBFD-A557-4AF6-8413-2AFC287CD13D}">
      <dsp:nvSpPr>
        <dsp:cNvPr id="0" name=""/>
        <dsp:cNvSpPr/>
      </dsp:nvSpPr>
      <dsp:spPr>
        <a:xfrm>
          <a:off x="1454" y="1276381"/>
          <a:ext cx="2492630" cy="702000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Montag</a:t>
          </a:r>
        </a:p>
      </dsp:txBody>
      <dsp:txXfrm>
        <a:off x="352454" y="1276381"/>
        <a:ext cx="1790630" cy="702000"/>
      </dsp:txXfrm>
    </dsp:sp>
    <dsp:sp modelId="{62E376BE-1E45-4817-BA93-CCBD069CCBEE}">
      <dsp:nvSpPr>
        <dsp:cNvPr id="0" name=""/>
        <dsp:cNvSpPr/>
      </dsp:nvSpPr>
      <dsp:spPr>
        <a:xfrm>
          <a:off x="129476" y="2090706"/>
          <a:ext cx="1994104" cy="111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u="sng" kern="1200" dirty="0"/>
            <a:t>OOP-Konzepte: </a:t>
          </a:r>
          <a:r>
            <a:rPr lang="de-DE" sz="1300" kern="1200" dirty="0" err="1"/>
            <a:t>Encapsulation</a:t>
          </a:r>
          <a:endParaRPr lang="de-DE" sz="1300" b="1" i="0" u="sng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Methoden-/Überladung</a:t>
          </a:r>
          <a:endParaRPr lang="de-DE" sz="1300" b="1" i="0" u="sng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0" i="0" u="none" kern="1200" dirty="0"/>
            <a:t>Var-args</a:t>
          </a:r>
          <a:endParaRPr lang="de-DE" sz="1300" b="1" i="0" u="sng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Konstruktoren-/Überladung</a:t>
          </a:r>
          <a:endParaRPr lang="de-DE" sz="1300" b="1" i="0" u="sng" kern="1200" dirty="0"/>
        </a:p>
      </dsp:txBody>
      <dsp:txXfrm>
        <a:off x="129476" y="2090706"/>
        <a:ext cx="1994104" cy="1111500"/>
      </dsp:txXfrm>
    </dsp:sp>
    <dsp:sp modelId="{5DD37A16-716D-40C3-B904-427531B14EDC}">
      <dsp:nvSpPr>
        <dsp:cNvPr id="0" name=""/>
        <dsp:cNvSpPr/>
      </dsp:nvSpPr>
      <dsp:spPr>
        <a:xfrm>
          <a:off x="2278085" y="1276381"/>
          <a:ext cx="2492630" cy="702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Dienstag</a:t>
          </a:r>
        </a:p>
      </dsp:txBody>
      <dsp:txXfrm>
        <a:off x="2629085" y="1276381"/>
        <a:ext cx="1790630" cy="702000"/>
      </dsp:txXfrm>
    </dsp:sp>
    <dsp:sp modelId="{B0472265-E8A1-4488-9401-E7DFDFF639E6}">
      <dsp:nvSpPr>
        <dsp:cNvPr id="0" name=""/>
        <dsp:cNvSpPr/>
      </dsp:nvSpPr>
      <dsp:spPr>
        <a:xfrm>
          <a:off x="2278085" y="2066131"/>
          <a:ext cx="1994104" cy="111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i="0" u="sng" kern="1200" dirty="0"/>
            <a:t>OOP-Konzepte:</a:t>
          </a:r>
          <a:endParaRPr lang="de-DE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Interfaces vs. abstrakte Klassen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Vertiefung Interfaces</a:t>
          </a:r>
        </a:p>
      </dsp:txBody>
      <dsp:txXfrm>
        <a:off x="2278085" y="2066131"/>
        <a:ext cx="1994104" cy="1111500"/>
      </dsp:txXfrm>
    </dsp:sp>
    <dsp:sp modelId="{A6AB3973-DC3B-4CE5-9988-FBF5307F948A}">
      <dsp:nvSpPr>
        <dsp:cNvPr id="0" name=""/>
        <dsp:cNvSpPr/>
      </dsp:nvSpPr>
      <dsp:spPr>
        <a:xfrm>
          <a:off x="4554716" y="1276381"/>
          <a:ext cx="2492630" cy="702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Mittwoch</a:t>
          </a:r>
        </a:p>
      </dsp:txBody>
      <dsp:txXfrm>
        <a:off x="4905716" y="1276381"/>
        <a:ext cx="1790630" cy="702000"/>
      </dsp:txXfrm>
    </dsp:sp>
    <dsp:sp modelId="{BCC74BB9-2249-4897-9DC3-B27C3F222E6A}">
      <dsp:nvSpPr>
        <dsp:cNvPr id="0" name=""/>
        <dsp:cNvSpPr/>
      </dsp:nvSpPr>
      <dsp:spPr>
        <a:xfrm>
          <a:off x="4554716" y="2066131"/>
          <a:ext cx="1994104" cy="111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u="sng" kern="1200" dirty="0"/>
            <a:t>OOP-Konzepte: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Wiederholung und Vertiefung Vererbung und Polymorphismus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Casting</a:t>
          </a:r>
          <a:endParaRPr lang="de-DE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Super</a:t>
          </a:r>
        </a:p>
      </dsp:txBody>
      <dsp:txXfrm>
        <a:off x="4554716" y="2066131"/>
        <a:ext cx="1994104" cy="1111500"/>
      </dsp:txXfrm>
    </dsp:sp>
    <dsp:sp modelId="{EC68F3A8-5A9C-4D62-A35C-E307E7D6A7A0}">
      <dsp:nvSpPr>
        <dsp:cNvPr id="0" name=""/>
        <dsp:cNvSpPr/>
      </dsp:nvSpPr>
      <dsp:spPr>
        <a:xfrm>
          <a:off x="6831347" y="1276381"/>
          <a:ext cx="2492630" cy="702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Donnerstag</a:t>
          </a:r>
        </a:p>
      </dsp:txBody>
      <dsp:txXfrm>
        <a:off x="7182347" y="1276381"/>
        <a:ext cx="1790630" cy="702000"/>
      </dsp:txXfrm>
    </dsp:sp>
    <dsp:sp modelId="{776A3241-3928-45D9-9320-8246535771D5}">
      <dsp:nvSpPr>
        <dsp:cNvPr id="0" name=""/>
        <dsp:cNvSpPr/>
      </dsp:nvSpPr>
      <dsp:spPr>
        <a:xfrm>
          <a:off x="6831347" y="2066131"/>
          <a:ext cx="1994104" cy="111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Overwritten</a:t>
          </a:r>
          <a:r>
            <a:rPr lang="de-DE" sz="1300" kern="1200" dirty="0"/>
            <a:t>/</a:t>
          </a:r>
          <a:r>
            <a:rPr lang="de-DE" sz="1300" kern="1200" dirty="0" err="1"/>
            <a:t>Overloaded</a:t>
          </a:r>
          <a:r>
            <a:rPr lang="de-DE" sz="1300" kern="1200" dirty="0"/>
            <a:t> Methods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Casting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Super</a:t>
          </a:r>
        </a:p>
      </dsp:txBody>
      <dsp:txXfrm>
        <a:off x="6831347" y="2066131"/>
        <a:ext cx="1994104" cy="1111500"/>
      </dsp:txXfrm>
    </dsp:sp>
    <dsp:sp modelId="{A37BCE2B-040A-46D3-860C-2793D0DA9828}">
      <dsp:nvSpPr>
        <dsp:cNvPr id="0" name=""/>
        <dsp:cNvSpPr/>
      </dsp:nvSpPr>
      <dsp:spPr>
        <a:xfrm>
          <a:off x="9107978" y="1276381"/>
          <a:ext cx="2492630" cy="702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Freitag</a:t>
          </a:r>
        </a:p>
      </dsp:txBody>
      <dsp:txXfrm>
        <a:off x="9458978" y="1276381"/>
        <a:ext cx="1790630" cy="702000"/>
      </dsp:txXfrm>
    </dsp:sp>
    <dsp:sp modelId="{CFCE72ED-0A82-4582-B00B-A6E0999BCCC4}">
      <dsp:nvSpPr>
        <dsp:cNvPr id="0" name=""/>
        <dsp:cNvSpPr/>
      </dsp:nvSpPr>
      <dsp:spPr>
        <a:xfrm>
          <a:off x="9107978" y="2066131"/>
          <a:ext cx="1994104" cy="1111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Enums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Programmieren/Erweitern Aufgabe von Montag</a:t>
          </a:r>
        </a:p>
      </dsp:txBody>
      <dsp:txXfrm>
        <a:off x="9107978" y="2066131"/>
        <a:ext cx="1994104" cy="1111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01.02.2025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ändern: Rechtsklick auf das Bild -&gt; „Bild ändern“ und dann entsprechend auswählen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01.02.2025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Sicherheitsmechanismen bildet die JVM und Bytecode. Bytecode: </a:t>
            </a:r>
            <a:r>
              <a:rPr lang="de-DE" dirty="0" err="1"/>
              <a:t>Platformunabhängig</a:t>
            </a:r>
            <a:r>
              <a:rPr lang="de-DE" dirty="0"/>
              <a:t> und </a:t>
            </a:r>
            <a:r>
              <a:rPr lang="de-DE" dirty="0" err="1"/>
              <a:t>ByteCode</a:t>
            </a:r>
            <a:r>
              <a:rPr lang="de-DE" dirty="0"/>
              <a:t> wird von JVM überprüft. JVM – </a:t>
            </a:r>
            <a:r>
              <a:rPr lang="de-DE" dirty="0" err="1"/>
              <a:t>Sandboxing</a:t>
            </a:r>
            <a:r>
              <a:rPr lang="de-DE" dirty="0"/>
              <a:t> (unsicherer und unverlässlicher Code wird in einer abgespaltenen Umgebung ausgeführt, ohne, dass er auf Systemressourcen zugreifen kann)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01.02.2025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0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4EE7B-2871-982C-897C-D8F20622E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29E0A1-5D88-6212-6D24-598C4A92A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79E5E-D70A-1B37-109A-70A6CAACF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Erste Sicherheitsmechanismen bildet die JVM und Bytecode. Bytecode: </a:t>
            </a:r>
            <a:r>
              <a:rPr lang="de-DE" dirty="0" err="1"/>
              <a:t>Platformunabhängig</a:t>
            </a:r>
            <a:r>
              <a:rPr lang="de-DE" dirty="0"/>
              <a:t> und </a:t>
            </a:r>
            <a:r>
              <a:rPr lang="de-DE" dirty="0" err="1"/>
              <a:t>ByteCode</a:t>
            </a:r>
            <a:r>
              <a:rPr lang="de-DE" dirty="0"/>
              <a:t> wird von JVM überprüft. JVM – </a:t>
            </a:r>
            <a:r>
              <a:rPr lang="de-DE" dirty="0" err="1"/>
              <a:t>Sandboxing</a:t>
            </a:r>
            <a:r>
              <a:rPr lang="de-DE" dirty="0"/>
              <a:t> (unsicherer und unverlässlicher Code wird in einer abgespaltenen Umgebung ausgeführt, ohne, dass er auf Systemressourcen zugreifen kann)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8C651-D625-5D03-481E-697F0B2D32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01.02.2025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3C0EE8-24E5-2D05-84ED-D562EEA73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01.02.2025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B39921C-AB60-BFA3-0BF3-981EE880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35" b="6196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pPr rtl="0"/>
            <a:r>
              <a:rPr lang="de" sz="3300" dirty="0"/>
              <a:t>Erweitern und Festigen der erlernten Konzepte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03. Februar 2025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A1501B06-7D4B-32B4-6DFC-046CD7D2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B989E5A-44CF-486A-A324-E4C01361A073}" type="datetime1">
              <a:rPr lang="de-DE" smtClean="0"/>
              <a:pPr rtl="0">
                <a:spcAft>
                  <a:spcPts val="600"/>
                </a:spcAft>
              </a:pPr>
              <a:t>01.02.2025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B43A0-72B2-7B9F-099A-2B3E8F6B9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7B156-74BE-34C9-1436-6AB5CDC3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ist an diesem Code gut?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D79DF2-22C6-D46A-E4FB-864C77A6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9A9ED0-2447-6026-5E3C-E1C3B341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C9A9D55-D308-FA05-FEF0-4D285B614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C206024-76F8-F43C-862B-8510B0A32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EE2C0CB-8A0E-1EF0-FEE6-F1DC97B0D95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500284" y="2548232"/>
            <a:ext cx="2768924" cy="7554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D949C49-57A9-9355-6AD7-2B800A8928F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588774" y="3646768"/>
            <a:ext cx="2233031" cy="609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2C7910F-5B22-B7F3-8C49-97CD1AA08523}"/>
              </a:ext>
            </a:extLst>
          </p:cNvPr>
          <p:cNvSpPr txBox="1"/>
          <p:nvPr/>
        </p:nvSpPr>
        <p:spPr>
          <a:xfrm>
            <a:off x="1178764" y="3134362"/>
            <a:ext cx="2240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Access-</a:t>
            </a:r>
            <a:r>
              <a:rPr lang="de-DE" sz="1600" dirty="0" err="1"/>
              <a:t>Modifier</a:t>
            </a:r>
            <a:r>
              <a:rPr lang="de-DE" sz="1600" dirty="0"/>
              <a:t>: private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4C8B9C-4492-ADF8-2168-BE423E9CC3B3}"/>
              </a:ext>
            </a:extLst>
          </p:cNvPr>
          <p:cNvSpPr txBox="1"/>
          <p:nvPr/>
        </p:nvSpPr>
        <p:spPr>
          <a:xfrm>
            <a:off x="1748701" y="4086845"/>
            <a:ext cx="1646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Datenvalidierung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576C23C-EFBD-4440-0D61-6F0F203CE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512" y="2080489"/>
            <a:ext cx="4895193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&gt;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a;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"Alter muss größer als 0 sein"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Person p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p.setAge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(-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//wird überprüft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B275BA3-63D8-09EF-D839-2801E7450AAF}"/>
              </a:ext>
            </a:extLst>
          </p:cNvPr>
          <p:cNvSpPr/>
          <p:nvPr/>
        </p:nvSpPr>
        <p:spPr>
          <a:xfrm>
            <a:off x="6269208" y="2439168"/>
            <a:ext cx="825025" cy="218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54C6B77-6CBE-DAF7-C03A-A16417C3DFB0}"/>
              </a:ext>
            </a:extLst>
          </p:cNvPr>
          <p:cNvSpPr/>
          <p:nvPr/>
        </p:nvSpPr>
        <p:spPr>
          <a:xfrm>
            <a:off x="5821805" y="3060684"/>
            <a:ext cx="3104114" cy="11721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B7C527F-BD1D-D490-DCF9-E53097D6ED44}"/>
              </a:ext>
            </a:extLst>
          </p:cNvPr>
          <p:cNvSpPr/>
          <p:nvPr/>
        </p:nvSpPr>
        <p:spPr>
          <a:xfrm>
            <a:off x="6522846" y="5059545"/>
            <a:ext cx="1142774" cy="2896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B3A26B3-0680-00CD-66A4-F7D561497238}"/>
              </a:ext>
            </a:extLst>
          </p:cNvPr>
          <p:cNvCxnSpPr>
            <a:cxnSpLocks/>
          </p:cNvCxnSpPr>
          <p:nvPr/>
        </p:nvCxnSpPr>
        <p:spPr>
          <a:xfrm flipH="1">
            <a:off x="3588774" y="5191792"/>
            <a:ext cx="2934072" cy="111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E07604E-C974-94B8-6701-3793CA24CB25}"/>
              </a:ext>
            </a:extLst>
          </p:cNvPr>
          <p:cNvSpPr txBox="1"/>
          <p:nvPr/>
        </p:nvSpPr>
        <p:spPr>
          <a:xfrm>
            <a:off x="1300130" y="5163494"/>
            <a:ext cx="2200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Zugriff mit Zustimmung</a:t>
            </a:r>
            <a:br>
              <a:rPr lang="de-DE" sz="1600" dirty="0"/>
            </a:br>
            <a:r>
              <a:rPr lang="de-DE" sz="1600" dirty="0"/>
              <a:t>der Komponente</a:t>
            </a:r>
          </a:p>
        </p:txBody>
      </p:sp>
    </p:spTree>
    <p:extLst>
      <p:ext uri="{BB962C8B-B14F-4D97-AF65-F5344CB8AC3E}">
        <p14:creationId xmlns:p14="http://schemas.microsoft.com/office/powerpoint/2010/main" val="278764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E9E74-8BA8-FF6E-E6ED-AD5FC216C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1DB4B8-04E7-94F5-6FF6-92A7F68C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Kapselung - 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E7A1E-3CB7-D33D-6664-ECA2A8DC8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 = </a:t>
            </a:r>
            <a:r>
              <a:rPr lang="de-DE" dirty="0" err="1"/>
              <a:t>Encapsulation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Erlaubt es Komponenten Daten vor anderen Komponenten </a:t>
            </a:r>
            <a:br>
              <a:rPr lang="de-DE" dirty="0"/>
            </a:br>
            <a:r>
              <a:rPr lang="de-DE" dirty="0"/>
              <a:t>  zu verstecken</a:t>
            </a:r>
          </a:p>
          <a:p>
            <a:pPr lvl="1"/>
            <a:r>
              <a:rPr lang="de-DE" dirty="0"/>
              <a:t>Genauer: Versteckt die Weise, wie Daten verändert werden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Verhindert, dass Daten ohne Zustimmung/Wissen </a:t>
            </a:r>
            <a:br>
              <a:rPr lang="de-DE" dirty="0"/>
            </a:br>
            <a:r>
              <a:rPr lang="de-DE" dirty="0"/>
              <a:t>  der Komponente verändert werden</a:t>
            </a:r>
          </a:p>
          <a:p>
            <a:pPr marL="20116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64E9F-4C8C-DDEB-7891-18F99503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8DEB922-8DB5-3AD1-ACAE-6A1DE8C75D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F8B2BF0-E74F-4645-55AC-96A9843A2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807" y="1928966"/>
            <a:ext cx="4895193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&gt;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a;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"Alter muss größer als 0 sein"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Person p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p.setAge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(-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//wird überprüft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67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1AD96-3A9B-B537-6FB9-457F281F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E51D8-65C9-6877-EAF5-BE6F3FE3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Kapselung - 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B52EF-D072-C2FE-AD00-F30AC15A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 = </a:t>
            </a:r>
            <a:r>
              <a:rPr lang="de-DE" dirty="0" err="1"/>
              <a:t>Encapsulation</a:t>
            </a: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Erlaubt es Komponenten Daten vor anderen Komponenten </a:t>
            </a:r>
            <a:br>
              <a:rPr lang="de-DE" dirty="0"/>
            </a:br>
            <a:r>
              <a:rPr lang="de-DE" dirty="0"/>
              <a:t>  zu verstecken</a:t>
            </a:r>
          </a:p>
          <a:p>
            <a:pPr lvl="1"/>
            <a:r>
              <a:rPr lang="de-DE" dirty="0"/>
              <a:t>Genauer: Versteckt die Weise, wie Daten verändert werden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Verhindert, dass Daten ohne Zustimmung/Wissen </a:t>
            </a:r>
            <a:br>
              <a:rPr lang="de-DE" dirty="0"/>
            </a:br>
            <a:r>
              <a:rPr lang="de-DE" dirty="0"/>
              <a:t>  der Komponente verändert werden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Erlaubt die Validierung von Daten :</a:t>
            </a:r>
          </a:p>
          <a:p>
            <a:pPr lvl="1"/>
            <a:r>
              <a:rPr lang="de-DE" dirty="0"/>
              <a:t>Werte privater Variablen können durch </a:t>
            </a:r>
            <a:br>
              <a:rPr lang="de-DE" dirty="0"/>
            </a:br>
            <a:r>
              <a:rPr lang="de-DE" dirty="0"/>
              <a:t>Setter- und Getter- Methoden validiert werden</a:t>
            </a:r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765D3-4ABD-A99F-E8BE-02430CD5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E9F6674-7D51-EE43-94F9-AAC352ACB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AC672BD-0297-1B49-7E5C-3D607BC05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807" y="1941155"/>
            <a:ext cx="4895193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&gt;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a;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"Alter muss größer als 0 sein"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Person p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p.setAge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(-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//wird überprüft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52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79F6C-8069-66D7-E399-32D724B8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CFCAB-2F1B-2884-2499-ACE92DA6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Kapselung - 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ACC727-65E0-AD5F-C773-24A97FE3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bessere Wartbarkeit des Codes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Warum?: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Die Validierung von Daten erfolgt an einer definierten Stelle (Setter-Methode)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Änderungen an der Validierung müssen dadurch nur an einer Stelle vorgenommen werden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Es ist klar definiert, wo und wie Werte gesetzt werden -&gt; Objektzustand klar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Änderungen an der internen Implementierung wirken sich nicht direkt auf andere Klassen aus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Ermöglicht zukünftige Erweiterungen</a:t>
            </a:r>
          </a:p>
          <a:p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648164-1857-B654-A660-C8D0B6DB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B298FD1-9D31-FAE9-D0BB-9A9B79C57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6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3D3CA-4D1A-A846-DE4B-D7AFD34DE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8881CD-61E6-6813-1FE2-D02EB712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Kapselung - 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65C376-B815-AD31-5FE6-382526E4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Erlaubt die Validierung von Daten in den Setter-Methoden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direkte Änderung von Daten wird verhindert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Änderungen an der Implementierung können vorgenommen werden, ohne </a:t>
            </a:r>
            <a:br>
              <a:rPr lang="de-DE" dirty="0"/>
            </a:br>
            <a:r>
              <a:rPr lang="de-DE" dirty="0"/>
              <a:t>  andere Klassen zu beeinflussen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Geringere Kopplung zu anderen Klassen, da sie sich nicht um die Implementierung kümmern müssen (</a:t>
            </a:r>
            <a:r>
              <a:rPr lang="de-DE" dirty="0" err="1"/>
              <a:t>z.b.</a:t>
            </a:r>
            <a:r>
              <a:rPr lang="de-DE" dirty="0"/>
              <a:t> Validierung)</a:t>
            </a:r>
          </a:p>
          <a:p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8F1FBE-7D18-06BE-C2D3-3586A59D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A54C8F34-913E-F28D-27F0-62642E86B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74C407C-027B-A2A4-2D25-EAD874FAAF14}"/>
              </a:ext>
            </a:extLst>
          </p:cNvPr>
          <p:cNvSpPr/>
          <p:nvPr/>
        </p:nvSpPr>
        <p:spPr>
          <a:xfrm>
            <a:off x="6551662" y="4883178"/>
            <a:ext cx="4439920" cy="1392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Unnötige Setter und Getter vermeiden</a:t>
            </a:r>
            <a:endParaRPr lang="de-DE" dirty="0"/>
          </a:p>
        </p:txBody>
      </p:sp>
      <p:pic>
        <p:nvPicPr>
          <p:cNvPr id="7" name="Grafik 6" descr="Glühlampe Silhouette">
            <a:extLst>
              <a:ext uri="{FF2B5EF4-FFF2-40B4-BE49-F238E27FC236}">
                <a16:creationId xmlns:a16="http://schemas.microsoft.com/office/drawing/2014/main" id="{CDE9BA32-566A-14B2-1AB0-CEAC0C91A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4492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70530-2BAE-4EF8-3A79-012B95AAE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7AABF-24A4-65BE-B102-2810CA71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braucht man Kapselung?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E46F67-F1A2-F803-5EFA-9B216976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7232D7-16BC-4EA9-18C8-2AC9B2B3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B3A0F38-8DDB-6D04-B075-FECF0C8CBA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2D2C4-E349-B3D9-5E80-B74066DC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8818"/>
            <a:ext cx="10058400" cy="3760891"/>
          </a:xfrm>
        </p:spPr>
        <p:txBody>
          <a:bodyPr/>
          <a:lstStyle/>
          <a:p>
            <a:r>
              <a:rPr lang="de-DE" dirty="0"/>
              <a:t> - Datenvalidierung  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)</a:t>
            </a:r>
          </a:p>
          <a:p>
            <a:r>
              <a:rPr lang="de-DE" dirty="0"/>
              <a:t> - Daten verstecken 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)</a:t>
            </a:r>
          </a:p>
          <a:p>
            <a:r>
              <a:rPr lang="de-DE" dirty="0"/>
              <a:t> - Speicheroptimierung</a:t>
            </a:r>
          </a:p>
          <a:p>
            <a:r>
              <a:rPr lang="de-DE" dirty="0"/>
              <a:t> - Daten abstrakt gestalten</a:t>
            </a:r>
          </a:p>
          <a:p>
            <a:r>
              <a:rPr lang="de-DE" dirty="0"/>
              <a:t> - Threadsicherheit</a:t>
            </a:r>
          </a:p>
          <a:p>
            <a:r>
              <a:rPr lang="de-DE" dirty="0"/>
              <a:t> - erste Sicherheitsmechanismen </a:t>
            </a:r>
          </a:p>
        </p:txBody>
      </p:sp>
    </p:spTree>
    <p:extLst>
      <p:ext uri="{BB962C8B-B14F-4D97-AF65-F5344CB8AC3E}">
        <p14:creationId xmlns:p14="http://schemas.microsoft.com/office/powerpoint/2010/main" val="411891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219ED-3F1A-F473-FD66-4C449D636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3EE28-632A-FF97-155C-B0713A7A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Wofür braucht man Kapselung?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C9159-7E49-270C-B63D-0FD7A374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017551-4032-AF59-3394-A6F0AB5F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2FC8E24-4DEC-C15F-AAA7-6E83D5C4BD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3590D-1A0D-CB68-EAEC-130BE428A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88818"/>
            <a:ext cx="10058400" cy="3760891"/>
          </a:xfrm>
        </p:spPr>
        <p:txBody>
          <a:bodyPr/>
          <a:lstStyle/>
          <a:p>
            <a:r>
              <a:rPr lang="de-DE" dirty="0"/>
              <a:t> - Datenvalidierung  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)</a:t>
            </a:r>
          </a:p>
          <a:p>
            <a:r>
              <a:rPr lang="de-DE" dirty="0"/>
              <a:t> - Daten verstecken (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hiding</a:t>
            </a:r>
            <a:r>
              <a:rPr lang="de-DE" dirty="0"/>
              <a:t>)</a:t>
            </a:r>
          </a:p>
          <a:p>
            <a:r>
              <a:rPr lang="de-DE" strike="sngStrike" dirty="0"/>
              <a:t> - Speicheroptimierung</a:t>
            </a:r>
          </a:p>
          <a:p>
            <a:r>
              <a:rPr lang="de-DE" strike="sngStrike" dirty="0"/>
              <a:t> - Daten abstrakt gestalten</a:t>
            </a:r>
          </a:p>
          <a:p>
            <a:r>
              <a:rPr lang="de-DE" strike="sngStrike" dirty="0"/>
              <a:t> - Threadsicherheit</a:t>
            </a:r>
          </a:p>
          <a:p>
            <a:r>
              <a:rPr lang="de-DE" strike="sngStrike" dirty="0"/>
              <a:t> - erste Sicherheitsmechanismen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BD2D2DE-352E-B842-9620-22A375CE880B}"/>
              </a:ext>
            </a:extLst>
          </p:cNvPr>
          <p:cNvSpPr/>
          <p:nvPr/>
        </p:nvSpPr>
        <p:spPr>
          <a:xfrm>
            <a:off x="6551662" y="4883178"/>
            <a:ext cx="4439920" cy="1392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Erste Sicherheitsmechanismen sind die JVM und der Bytecode</a:t>
            </a:r>
            <a:endParaRPr lang="de-DE" dirty="0"/>
          </a:p>
        </p:txBody>
      </p:sp>
      <p:pic>
        <p:nvPicPr>
          <p:cNvPr id="8" name="Grafik 7" descr="Glühlampe Silhouette">
            <a:extLst>
              <a:ext uri="{FF2B5EF4-FFF2-40B4-BE49-F238E27FC236}">
                <a16:creationId xmlns:a16="http://schemas.microsoft.com/office/drawing/2014/main" id="{D553E3C8-C77A-7A3F-98EB-C80DF069B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44929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9BA11-C477-D0FC-4FEC-82335B46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579E78-97B2-0548-5984-79CAB913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/>
              <a:t>Wiederholung Methoden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E1776B-7742-9213-CFD7-A692B8C40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Festigen und erweitern des Wissens</a:t>
            </a:r>
          </a:p>
          <a:p>
            <a:r>
              <a:rPr lang="de-DE" sz="2100" dirty="0"/>
              <a:t>Buchseiten von OCA (1Z0-808: S.111-114, S.61, S.49-50)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11CAC-3B6E-C50C-C125-C3429CE1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DC03FC9-F6C0-8C2C-778D-99FC965FF2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54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CB7BA-2B80-BEA1-0D71-645F6D2E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4137-D10E-8A48-F469-EBE74C72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- Wiederholung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2E0EF-D8AF-DAC3-C222-079D8F43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Methoden können einen oder keinen Rückgabewert (</a:t>
            </a:r>
            <a:r>
              <a:rPr lang="de-DE" dirty="0" err="1"/>
              <a:t>void</a:t>
            </a:r>
            <a:r>
              <a:rPr lang="de-DE" dirty="0"/>
              <a:t>) haben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Methoden können Parameter entgegennehmen, die dann innerhalb der Methode sichtbar sind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5D70F2-6F21-3D2E-4EE6-449A637F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9A344B4-B373-235A-F1EE-319ACAD65C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FB77DF1-3B5A-DEC8-9E22-2A6C109EE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472033"/>
            <a:ext cx="4469386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B160E88-9F1D-70E9-4AAE-BA473D717100}"/>
              </a:ext>
            </a:extLst>
          </p:cNvPr>
          <p:cNvSpPr/>
          <p:nvPr/>
        </p:nvSpPr>
        <p:spPr>
          <a:xfrm>
            <a:off x="4828032" y="3929837"/>
            <a:ext cx="1267968" cy="411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E2D9BE-2367-8380-0B95-F18415FC29DE}"/>
              </a:ext>
            </a:extLst>
          </p:cNvPr>
          <p:cNvSpPr/>
          <p:nvPr/>
        </p:nvSpPr>
        <p:spPr>
          <a:xfrm>
            <a:off x="4208192" y="3997677"/>
            <a:ext cx="426720" cy="285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F332A0C-3A79-6BEF-6990-90B0E74064D0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463282" y="3626836"/>
            <a:ext cx="1744910" cy="5133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2D13C13-151C-FC71-2B8D-C324C3409191}"/>
              </a:ext>
            </a:extLst>
          </p:cNvPr>
          <p:cNvCxnSpPr>
            <a:cxnSpLocks/>
            <a:stCxn id="17" idx="1"/>
            <a:endCxn id="8" idx="6"/>
          </p:cNvCxnSpPr>
          <p:nvPr/>
        </p:nvCxnSpPr>
        <p:spPr>
          <a:xfrm flipH="1">
            <a:off x="6096000" y="3567054"/>
            <a:ext cx="2202019" cy="568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1128673-1657-FCA5-DC55-2BCB136A1332}"/>
              </a:ext>
            </a:extLst>
          </p:cNvPr>
          <p:cNvSpPr txBox="1"/>
          <p:nvPr/>
        </p:nvSpPr>
        <p:spPr>
          <a:xfrm>
            <a:off x="955655" y="3257504"/>
            <a:ext cx="157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1F8694-7B3C-F4B2-87C5-BF412B225DD6}"/>
              </a:ext>
            </a:extLst>
          </p:cNvPr>
          <p:cNvSpPr txBox="1"/>
          <p:nvPr/>
        </p:nvSpPr>
        <p:spPr>
          <a:xfrm>
            <a:off x="8298019" y="3382388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278417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B55D7-B025-9DC9-9E1B-A43CD0237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E877A-8262-0FE9-F654-DB138B8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Vorsicht geboten!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CB6CB-A89D-EDE1-3742-A8FC0C0B0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Vorsicht bei gleichnamigen Datenfeldern und Parametern!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59C1C-565D-D806-9E8C-767E4C69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5B7183B2-9012-BB31-FCA7-32D368FC2A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99E1927-E8B6-1144-5D04-B6237002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333534"/>
            <a:ext cx="4469386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lang="de-DE" altLang="de-DE" sz="1600" dirty="0" err="1">
                <a:solidFill>
                  <a:srgbClr val="CF8E6D"/>
                </a:solidFill>
                <a:latin typeface="JetBrains Mono"/>
              </a:rPr>
              <a:t>public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 double </a:t>
            </a:r>
            <a:r>
              <a:rPr lang="de-DE" altLang="de-DE" sz="1600" dirty="0" err="1">
                <a:solidFill>
                  <a:srgbClr val="C77DBB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C77DBB"/>
                </a:solidFill>
                <a:latin typeface="JetBrains Mono"/>
              </a:rPr>
              <a:t> 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600" dirty="0">
                <a:solidFill>
                  <a:srgbClr val="2AACB8"/>
                </a:solidFill>
                <a:latin typeface="JetBrains Mono"/>
              </a:rPr>
              <a:t>3.14159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600" dirty="0">
                <a:solidFill>
                  <a:srgbClr val="BCBEC4"/>
                </a:solidFill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double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 =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C35525F-7CF8-D7DE-5951-E3A4DA69C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A07F11F-2F0B-B36C-7F8E-ACCD92D497C0}"/>
              </a:ext>
            </a:extLst>
          </p:cNvPr>
          <p:cNvSpPr txBox="1"/>
          <p:nvPr/>
        </p:nvSpPr>
        <p:spPr>
          <a:xfrm>
            <a:off x="3489451" y="5869092"/>
            <a:ext cx="352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passiert in der Methode </a:t>
            </a:r>
            <a:r>
              <a:rPr lang="de-DE" dirty="0" err="1"/>
              <a:t>add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093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3BE3E-31E2-A0A0-6423-1D22895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für die Woche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15785-7BE9-EE1E-D24E-2F848805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B78864D-754E-72DB-2075-44C5F7A23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972593"/>
              </p:ext>
            </p:extLst>
          </p:nvPr>
        </p:nvGraphicFramePr>
        <p:xfrm>
          <a:off x="265471" y="1917291"/>
          <a:ext cx="11602064" cy="445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F1FA5527-204E-B870-7C49-256197C590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6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07C39-2B4C-1BB0-D452-7542554BE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66AA-4179-ADB4-C3AF-2A953C02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Vorsicht geboten!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3DCB0-0E2D-2A6F-25A6-A819DD1B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Vorsicht bei gleichnamigen Datenfeldern und Parametern!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62D3F8-37D2-B7B6-A1B2-DC1E9947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0C9ADD0-C414-C7BD-265F-2DF301831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C699F87-C1CD-F535-031A-ABD1CC27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333534"/>
            <a:ext cx="4469386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lang="de-DE" altLang="de-DE" sz="1600" dirty="0" err="1">
                <a:solidFill>
                  <a:srgbClr val="CF8E6D"/>
                </a:solidFill>
                <a:latin typeface="JetBrains Mono"/>
              </a:rPr>
              <a:t>public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 double </a:t>
            </a:r>
            <a:r>
              <a:rPr lang="de-DE" altLang="de-DE" sz="1600" dirty="0" err="1">
                <a:solidFill>
                  <a:srgbClr val="C77DBB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C77DBB"/>
                </a:solidFill>
                <a:latin typeface="JetBrains Mono"/>
              </a:rPr>
              <a:t> 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600" dirty="0">
                <a:solidFill>
                  <a:srgbClr val="2AACB8"/>
                </a:solidFill>
                <a:latin typeface="JetBrains Mono"/>
              </a:rPr>
              <a:t>3.14159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600" dirty="0">
                <a:solidFill>
                  <a:srgbClr val="BCBEC4"/>
                </a:solidFill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double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 =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3B4A7DF-6B9D-011A-9E05-97674A8C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6A2E138-909B-D139-2656-3C2E75748058}"/>
              </a:ext>
            </a:extLst>
          </p:cNvPr>
          <p:cNvSpPr txBox="1"/>
          <p:nvPr/>
        </p:nvSpPr>
        <p:spPr>
          <a:xfrm>
            <a:off x="3489451" y="5869092"/>
            <a:ext cx="485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Parameter wird mit sich selbst gleichgesetzt</a:t>
            </a:r>
          </a:p>
        </p:txBody>
      </p:sp>
    </p:spTree>
    <p:extLst>
      <p:ext uri="{BB962C8B-B14F-4D97-AF65-F5344CB8AC3E}">
        <p14:creationId xmlns:p14="http://schemas.microsoft.com/office/powerpoint/2010/main" val="1809491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0D459-8E1F-A677-78EE-5A18F30F5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BD9D9-AB04-3D90-56D5-4965D1CA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Vorsicht geboten!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5C9E98-73C2-42A9-80B0-BF3BD104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Vorsicht bei gleichnamigen Datenfeldern und Parametern!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9B06D-3458-1E26-6DCA-04950D62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D4C0B0B-83CB-0FC9-17F8-C4CC17C044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6554FF8-5E41-8D43-EFE0-59BEED6C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333534"/>
            <a:ext cx="4469386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lang="de-DE" altLang="de-DE" sz="1600" dirty="0" err="1">
                <a:solidFill>
                  <a:srgbClr val="CF8E6D"/>
                </a:solidFill>
                <a:latin typeface="JetBrains Mono"/>
              </a:rPr>
              <a:t>public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 double </a:t>
            </a:r>
            <a:r>
              <a:rPr lang="de-DE" altLang="de-DE" sz="1600" dirty="0" err="1">
                <a:solidFill>
                  <a:srgbClr val="C77DBB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C77DBB"/>
                </a:solidFill>
                <a:latin typeface="JetBrains Mono"/>
              </a:rPr>
              <a:t> 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600" dirty="0">
                <a:solidFill>
                  <a:srgbClr val="2AACB8"/>
                </a:solidFill>
                <a:latin typeface="JetBrains Mono"/>
              </a:rPr>
              <a:t>3.14159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600" dirty="0">
                <a:solidFill>
                  <a:srgbClr val="BCBEC4"/>
                </a:solidFill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double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 = 100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CBB262-9FB1-AA0F-29E9-AE8D4826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EE7D25C-96AB-DBC4-866B-2B7925BF8C32}"/>
              </a:ext>
            </a:extLst>
          </p:cNvPr>
          <p:cNvSpPr txBox="1"/>
          <p:nvPr/>
        </p:nvSpPr>
        <p:spPr>
          <a:xfrm>
            <a:off x="3489451" y="5869092"/>
            <a:ext cx="352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passiert in der Methode </a:t>
            </a:r>
            <a:r>
              <a:rPr lang="de-DE" dirty="0" err="1"/>
              <a:t>add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961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E1F8D-72D0-FAC3-230B-06D6CEF5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EE0E-2302-496E-C6D3-F6FE71C1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Vorsicht geboten!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F395B-1405-5B7E-670A-98A2AB47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Vorsicht bei gleichnamigen Datenfeldern und Parametern!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AE717D-8ABB-A23D-842D-C5C6BFA8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CDAF8831-E241-D4EF-C078-CA238DC9D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63FC48C-B904-6EF2-E394-C9FBC9D32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333534"/>
            <a:ext cx="4469386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lang="de-DE" altLang="de-DE" sz="1600" dirty="0" err="1">
                <a:solidFill>
                  <a:srgbClr val="CF8E6D"/>
                </a:solidFill>
                <a:latin typeface="JetBrains Mono"/>
              </a:rPr>
              <a:t>public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 double </a:t>
            </a:r>
            <a:r>
              <a:rPr lang="de-DE" altLang="de-DE" sz="1600" dirty="0" err="1">
                <a:solidFill>
                  <a:srgbClr val="C77DBB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C77DBB"/>
                </a:solidFill>
                <a:latin typeface="JetBrains Mono"/>
              </a:rPr>
              <a:t> 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600" dirty="0">
                <a:solidFill>
                  <a:srgbClr val="2AACB8"/>
                </a:solidFill>
                <a:latin typeface="JetBrains Mono"/>
              </a:rPr>
              <a:t>3.14159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600" dirty="0">
                <a:solidFill>
                  <a:srgbClr val="BCBEC4"/>
                </a:solidFill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double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 = 100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CEC27A6-E955-46C1-31BB-D5554CA58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99DF45F9-B092-3E7B-EB01-B2BB3D57F8CE}"/>
              </a:ext>
            </a:extLst>
          </p:cNvPr>
          <p:cNvSpPr txBox="1"/>
          <p:nvPr/>
        </p:nvSpPr>
        <p:spPr>
          <a:xfrm>
            <a:off x="3489451" y="5869092"/>
            <a:ext cx="735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Der übergebene Parameter wird auf 100 gesetzt, nicht die Instanzvariable</a:t>
            </a:r>
          </a:p>
        </p:txBody>
      </p:sp>
    </p:spTree>
    <p:extLst>
      <p:ext uri="{BB962C8B-B14F-4D97-AF65-F5344CB8AC3E}">
        <p14:creationId xmlns:p14="http://schemas.microsoft.com/office/powerpoint/2010/main" val="18152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EFB35-C575-66B5-B822-DE4DA201D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30130-98C5-A7F0-97FD-563562EBC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Vorsicht geboten!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6C6C2-CF13-73E3-0F47-D38F68F9D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Deswegen hilft das Schlüsselwort </a:t>
            </a:r>
            <a:r>
              <a:rPr lang="de-DE" dirty="0" err="1"/>
              <a:t>this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E36BE1-388F-7C48-32F9-BFA8A06F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A51CA56-C47E-FA88-2B20-0A7CC3AFC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ADB45D2-7977-800A-A623-50829CBF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333534"/>
            <a:ext cx="4469386" cy="20928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lang="de-DE" altLang="de-DE" sz="1600" dirty="0" err="1">
                <a:solidFill>
                  <a:srgbClr val="CF8E6D"/>
                </a:solidFill>
                <a:latin typeface="JetBrains Mono"/>
              </a:rPr>
              <a:t>public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 double </a:t>
            </a:r>
            <a:r>
              <a:rPr lang="de-DE" altLang="de-DE" sz="1600" dirty="0" err="1">
                <a:solidFill>
                  <a:srgbClr val="C77DBB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C77DBB"/>
                </a:solidFill>
                <a:latin typeface="JetBrains Mono"/>
              </a:rPr>
              <a:t> 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600" dirty="0">
                <a:solidFill>
                  <a:srgbClr val="2AACB8"/>
                </a:solidFill>
                <a:latin typeface="JetBrains Mono"/>
              </a:rPr>
              <a:t>3.14159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600" dirty="0">
                <a:solidFill>
                  <a:srgbClr val="BCBEC4"/>
                </a:solidFill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de-DE" altLang="de-DE" sz="1600" dirty="0">
                <a:solidFill>
                  <a:srgbClr val="CF8E6D"/>
                </a:solidFill>
                <a:latin typeface="JetBrains Mono"/>
              </a:rPr>
              <a:t>double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this.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 = </a:t>
            </a:r>
            <a:r>
              <a:rPr lang="de-DE" altLang="de-DE" sz="1600" dirty="0" err="1">
                <a:solidFill>
                  <a:srgbClr val="BCBEC4"/>
                </a:solidFill>
                <a:latin typeface="JetBrains Mono"/>
              </a:rPr>
              <a:t>pi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5F0851A-8B23-257C-B893-E82E55ABE1C2}"/>
              </a:ext>
            </a:extLst>
          </p:cNvPr>
          <p:cNvSpPr/>
          <p:nvPr/>
        </p:nvSpPr>
        <p:spPr>
          <a:xfrm>
            <a:off x="4088960" y="4362828"/>
            <a:ext cx="426720" cy="285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E7E33EC-D955-BE29-5D7B-C7915AFB0072}"/>
              </a:ext>
            </a:extLst>
          </p:cNvPr>
          <p:cNvSpPr txBox="1"/>
          <p:nvPr/>
        </p:nvSpPr>
        <p:spPr>
          <a:xfrm>
            <a:off x="3489451" y="5869092"/>
            <a:ext cx="703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Mittels </a:t>
            </a:r>
            <a:r>
              <a:rPr lang="de-DE" dirty="0" err="1"/>
              <a:t>this</a:t>
            </a:r>
            <a:r>
              <a:rPr lang="de-DE" dirty="0"/>
              <a:t>. Ist dem Compiler klar, dass die Instanzvariable gemeint ist.</a:t>
            </a:r>
          </a:p>
        </p:txBody>
      </p:sp>
    </p:spTree>
    <p:extLst>
      <p:ext uri="{BB962C8B-B14F-4D97-AF65-F5344CB8AC3E}">
        <p14:creationId xmlns:p14="http://schemas.microsoft.com/office/powerpoint/2010/main" val="14869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C083-BABA-7939-B16C-12E143DC7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BFB06-E379-09C1-6ABB-78318EB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Objekte und andere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F4DEE6-83E8-4B2A-A011-1D7EEAAD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Methoden können sowohl Objekte als auch primitive</a:t>
            </a:r>
            <a:br>
              <a:rPr lang="de-DE" dirty="0"/>
            </a:br>
            <a:r>
              <a:rPr lang="de-DE" dirty="0"/>
              <a:t>  Datentypen und Wrapper-Klassen   </a:t>
            </a:r>
            <a:br>
              <a:rPr lang="de-DE" dirty="0"/>
            </a:br>
            <a:r>
              <a:rPr lang="de-DE" dirty="0"/>
              <a:t>  als Parameter erhalten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 Objekten wird eine Kopie der Referenzvariable</a:t>
            </a:r>
            <a:br>
              <a:rPr lang="de-DE" dirty="0"/>
            </a:br>
            <a:r>
              <a:rPr lang="de-DE" dirty="0"/>
              <a:t>  übergeben, nicht das eigentliche Objekt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Die Referenz zeigt weiterhin auf dasselbe Objekt im Speicher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FBDA9-3E0F-9DAD-C16D-D58FEC6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52ED76B-BBFB-4C02-F2FF-5599554F5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C929CC0-B134-56B6-557D-B96DFA18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763" y="2288254"/>
            <a:ext cx="4329305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changeName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(Person p)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"Alice"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Person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person.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"Bob"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changeName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(person.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name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1BB91D1-9307-7059-C54F-087EC025F6A3}"/>
              </a:ext>
            </a:extLst>
          </p:cNvPr>
          <p:cNvSpPr/>
          <p:nvPr/>
        </p:nvSpPr>
        <p:spPr>
          <a:xfrm>
            <a:off x="9675422" y="5179481"/>
            <a:ext cx="1267968" cy="411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AAEF95A-E20C-4FF0-5B50-24124B9ABED4}"/>
              </a:ext>
            </a:extLst>
          </p:cNvPr>
          <p:cNvCxnSpPr>
            <a:cxnSpLocks/>
          </p:cNvCxnSpPr>
          <p:nvPr/>
        </p:nvCxnSpPr>
        <p:spPr>
          <a:xfrm flipH="1">
            <a:off x="6205824" y="5380901"/>
            <a:ext cx="3439507" cy="3492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E6199A7-FA1E-724F-F469-B8F32D9456BA}"/>
              </a:ext>
            </a:extLst>
          </p:cNvPr>
          <p:cNvSpPr txBox="1"/>
          <p:nvPr/>
        </p:nvSpPr>
        <p:spPr>
          <a:xfrm>
            <a:off x="5385628" y="5545480"/>
            <a:ext cx="120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„Alice“</a:t>
            </a:r>
          </a:p>
        </p:txBody>
      </p:sp>
    </p:spTree>
    <p:extLst>
      <p:ext uri="{BB962C8B-B14F-4D97-AF65-F5344CB8AC3E}">
        <p14:creationId xmlns:p14="http://schemas.microsoft.com/office/powerpoint/2010/main" val="184327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9959E-D50B-81E7-A9E2-1440C093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00FC6-6965-3A8F-A733-683332D8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Objekte und andere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02475-B1BB-AF21-E15B-CA141683E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 primitiven Datentypen wird eine Kopie übergeben, das Original bleibt unverändert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A695B-6660-BE79-A3A9-BF4DF401A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1103FE1-F8E4-5371-56ED-D5301F43B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D099FFC-50BF-58DD-732B-5D0F3ABE7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750" y="2972631"/>
            <a:ext cx="4230500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changeValue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x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changeValue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6FA10B9-F602-234B-5B09-35B4E270581A}"/>
              </a:ext>
            </a:extLst>
          </p:cNvPr>
          <p:cNvSpPr/>
          <p:nvPr/>
        </p:nvSpPr>
        <p:spPr>
          <a:xfrm>
            <a:off x="5812548" y="4684958"/>
            <a:ext cx="784195" cy="411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0F1B53F-56F1-8234-7778-BEBA951A1E4C}"/>
              </a:ext>
            </a:extLst>
          </p:cNvPr>
          <p:cNvCxnSpPr>
            <a:cxnSpLocks/>
          </p:cNvCxnSpPr>
          <p:nvPr/>
        </p:nvCxnSpPr>
        <p:spPr>
          <a:xfrm flipH="1" flipV="1">
            <a:off x="6603541" y="4859580"/>
            <a:ext cx="2223218" cy="31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DFD6F3A-C78B-5F51-4490-EA7207C035F7}"/>
              </a:ext>
            </a:extLst>
          </p:cNvPr>
          <p:cNvSpPr txBox="1"/>
          <p:nvPr/>
        </p:nvSpPr>
        <p:spPr>
          <a:xfrm>
            <a:off x="8790121" y="4706152"/>
            <a:ext cx="1201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212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152BE-54CD-7181-0E82-2A8C35BA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189CF-343E-99B8-84B9-F07B9FE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Objekte und andere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D32B6-CE11-6DAA-7A3F-BFB134BD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 Wrapper-Klassen ist das Verhalten wie bei Objekten. Jedoch sind Wrapper-Klassen </a:t>
            </a:r>
            <a:br>
              <a:rPr lang="de-DE" dirty="0"/>
            </a:br>
            <a:r>
              <a:rPr lang="de-DE" dirty="0"/>
              <a:t>  </a:t>
            </a:r>
            <a:r>
              <a:rPr lang="de-DE" dirty="0" err="1"/>
              <a:t>immutable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Bei Änderungen wird ein neues Objekt erstellt</a:t>
            </a:r>
          </a:p>
          <a:p>
            <a:pPr marL="20116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2B0A42-763E-8162-5184-027AE6EC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F5303E7-1516-B279-69D6-398B7514CD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D65BF2E-4758-C87B-26D6-7DCD1514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45" y="2833978"/>
            <a:ext cx="4777274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changeValue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(Integer x)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x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Ein neues Integer-Objekt wird erstellt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Integer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changeValue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Bleibt 5, da Integer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immutable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ist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9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93494-69FD-EA98-D8FF-01DB382E7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71912-7A7F-258A-306F-51E09CFF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Objekte und andere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5257B-7556-F839-2D5F-BEAE1AD7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Methoden können sowohl Objekte als auch primitive Datentypen und Wrapper-Klassen   </a:t>
            </a:r>
            <a:br>
              <a:rPr lang="de-DE" dirty="0"/>
            </a:br>
            <a:r>
              <a:rPr lang="de-DE" dirty="0"/>
              <a:t>  als Parameter erhalten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 Objekten wird eine Kopie der Referenzvariable übergeben, nicht das eigentliche Objekt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Die Referenz zeigt weiterhin auf dasselbe Objekt im Speicher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 primitiven Datentypen wird eine Kopie übergeben, das Original bleibt unverändert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 Wrapper-Klassen ist das Verhalten wie bei Objekten. Jedoch sind Wrapper-Klassen </a:t>
            </a:r>
            <a:br>
              <a:rPr lang="de-DE" dirty="0"/>
            </a:br>
            <a:r>
              <a:rPr lang="de-DE" dirty="0"/>
              <a:t>  </a:t>
            </a:r>
            <a:r>
              <a:rPr lang="de-DE" dirty="0" err="1"/>
              <a:t>immutable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Bei Änderungen wird ein neues Objekt erstellt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2C1689-5885-F223-A09C-B433680F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AE8D7C4-7020-BF87-E977-7D6471220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9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F1928-A8A9-51E2-B080-ADC8719A3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FB241-9BFF-274A-29AC-52EC1071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05B833-80C1-8DD3-8E04-0CED2DB4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Übergabewerte: Was ist das Ergebnis?</a:t>
            </a:r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8F3F00-3050-BE97-FE0C-836D3748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F1A335F-BEB3-D60F-B5E7-C14C181FFF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094147C5-B7CA-168D-A8E7-7B7E048FB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908" y="406182"/>
            <a:ext cx="4197096" cy="57554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changePrimitive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changeVariable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this.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</a:t>
            </a:r>
            <a:r>
              <a:rPr lang="de-DE" altLang="de-DE" sz="1400" dirty="0" err="1">
                <a:solidFill>
                  <a:srgbClr val="BCBEC4"/>
                </a:solidFill>
                <a:latin typeface="JetBrains Mono"/>
              </a:rPr>
              <a:t>j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.changePrimitive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myObj.changeVariable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6C63009-9BF8-4FAB-00E7-7CF35F1A7331}"/>
              </a:ext>
            </a:extLst>
          </p:cNvPr>
          <p:cNvSpPr/>
          <p:nvPr/>
        </p:nvSpPr>
        <p:spPr>
          <a:xfrm>
            <a:off x="7490460" y="4251956"/>
            <a:ext cx="3500628" cy="344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FD7663A-EE15-650B-7D09-6D235E89E2AD}"/>
              </a:ext>
            </a:extLst>
          </p:cNvPr>
          <p:cNvSpPr/>
          <p:nvPr/>
        </p:nvSpPr>
        <p:spPr>
          <a:xfrm>
            <a:off x="7490460" y="4537190"/>
            <a:ext cx="3162300" cy="344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2E7609-8002-5787-9780-D6173C5EEA34}"/>
              </a:ext>
            </a:extLst>
          </p:cNvPr>
          <p:cNvSpPr/>
          <p:nvPr/>
        </p:nvSpPr>
        <p:spPr>
          <a:xfrm>
            <a:off x="7490460" y="5166482"/>
            <a:ext cx="3500628" cy="344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44066D2-B455-9F07-231C-46DFC29DE451}"/>
              </a:ext>
            </a:extLst>
          </p:cNvPr>
          <p:cNvCxnSpPr>
            <a:cxnSpLocks/>
            <a:stCxn id="6" idx="2"/>
          </p:cNvCxnSpPr>
          <p:nvPr/>
        </p:nvCxnSpPr>
        <p:spPr>
          <a:xfrm flipH="1" flipV="1">
            <a:off x="5056632" y="4050792"/>
            <a:ext cx="2433828" cy="37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6CF4083-7CF6-044E-0F63-3210FD0C5300}"/>
              </a:ext>
            </a:extLst>
          </p:cNvPr>
          <p:cNvCxnSpPr>
            <a:cxnSpLocks/>
          </p:cNvCxnSpPr>
          <p:nvPr/>
        </p:nvCxnSpPr>
        <p:spPr>
          <a:xfrm flipH="1" flipV="1">
            <a:off x="5056632" y="4321458"/>
            <a:ext cx="2433828" cy="37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FF76205-4C83-5D62-A11A-443DFB84D3FB}"/>
              </a:ext>
            </a:extLst>
          </p:cNvPr>
          <p:cNvCxnSpPr>
            <a:cxnSpLocks/>
          </p:cNvCxnSpPr>
          <p:nvPr/>
        </p:nvCxnSpPr>
        <p:spPr>
          <a:xfrm flipH="1" flipV="1">
            <a:off x="5056632" y="4947059"/>
            <a:ext cx="2433828" cy="37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25E6A81-DC20-FE77-62AF-B2FFDDB7522C}"/>
              </a:ext>
            </a:extLst>
          </p:cNvPr>
          <p:cNvSpPr txBox="1"/>
          <p:nvPr/>
        </p:nvSpPr>
        <p:spPr>
          <a:xfrm>
            <a:off x="4629649" y="380398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CC8FBE-706D-F005-4A81-C77666B03AA6}"/>
              </a:ext>
            </a:extLst>
          </p:cNvPr>
          <p:cNvSpPr txBox="1"/>
          <p:nvPr/>
        </p:nvSpPr>
        <p:spPr>
          <a:xfrm>
            <a:off x="4629649" y="413490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D0AEEF2-637F-AB77-6266-594A9BB2C97B}"/>
              </a:ext>
            </a:extLst>
          </p:cNvPr>
          <p:cNvSpPr txBox="1"/>
          <p:nvPr/>
        </p:nvSpPr>
        <p:spPr>
          <a:xfrm>
            <a:off x="4632073" y="47623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0E8F545-ADEF-7BC1-73D5-8C453BE4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DA49-C9AC-D769-5175-D77D1743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418D7-EC17-18C2-3016-CF04365C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Wiederholungen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EAB923-FB62-14B1-026A-449F48EB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Übergabewerte: Was ist das Ergebnis?</a:t>
            </a:r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5EA757-96E2-BE64-3B0B-C4F8B14A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8AF8699-A50D-A207-88C4-BBC60638C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A3298E5B-5102-58D2-505E-092BC92CD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908" y="190739"/>
            <a:ext cx="4197096" cy="618630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changePrimitive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changeObject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MyObject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obj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obj.value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10;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400" dirty="0">
                <a:solidFill>
                  <a:srgbClr val="BCBEC4"/>
                </a:solidFill>
                <a:latin typeface="JetBrains Mono"/>
              </a:rPr>
              <a:t>        </a:t>
            </a:r>
            <a:r>
              <a:rPr lang="de-DE" altLang="de-DE" sz="1400" dirty="0" err="1">
                <a:solidFill>
                  <a:srgbClr val="BCBEC4"/>
                </a:solidFill>
                <a:latin typeface="JetBrains Mono"/>
              </a:rPr>
              <a:t>MyObject</a:t>
            </a:r>
            <a:r>
              <a:rPr lang="de-DE" altLang="de-DE" sz="1400" dirty="0">
                <a:solidFill>
                  <a:srgbClr val="BCBEC4"/>
                </a:solidFill>
                <a:latin typeface="JetBrains Mono"/>
              </a:rPr>
              <a:t> myObj2 = </a:t>
            </a:r>
            <a:r>
              <a:rPr lang="de-DE" altLang="de-DE" sz="1400" dirty="0" err="1">
                <a:solidFill>
                  <a:srgbClr val="CF8E6D"/>
                </a:solidFill>
                <a:latin typeface="JetBrains Mono"/>
              </a:rPr>
              <a:t>new</a:t>
            </a:r>
            <a:r>
              <a:rPr lang="de-DE" altLang="de-DE" sz="14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de-DE" altLang="de-DE" sz="1400" dirty="0" err="1">
                <a:solidFill>
                  <a:srgbClr val="BCBEC4"/>
                </a:solidFill>
                <a:latin typeface="JetBrains Mono"/>
              </a:rPr>
              <a:t>MyObject</a:t>
            </a:r>
            <a:r>
              <a:rPr lang="de-DE" altLang="de-DE" sz="1400" dirty="0">
                <a:solidFill>
                  <a:srgbClr val="BCBEC4"/>
                </a:solidFill>
                <a:latin typeface="JetBrains Mono"/>
              </a:rPr>
              <a:t>();</a:t>
            </a:r>
            <a:br>
              <a:rPr lang="de-DE" altLang="de-DE" sz="14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400" dirty="0">
                <a:solidFill>
                  <a:srgbClr val="BCBEC4"/>
                </a:solidFill>
                <a:latin typeface="JetBrains Mono"/>
              </a:rPr>
              <a:t>        myObj2.value = </a:t>
            </a:r>
            <a:r>
              <a:rPr lang="de-DE" altLang="de-DE" sz="1400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de-DE" altLang="de-DE" sz="14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</a:t>
            </a:r>
            <a:r>
              <a:rPr lang="de-DE" altLang="de-DE" sz="1400" dirty="0" err="1">
                <a:solidFill>
                  <a:srgbClr val="BCBEC4"/>
                </a:solidFill>
                <a:latin typeface="JetBrains Mono"/>
              </a:rPr>
              <a:t>j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.changePrimitive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myObj.changeObject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(myObj2);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(myObj2.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value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A008BE-88F5-17EB-DE61-DFDBA13F7275}"/>
              </a:ext>
            </a:extLst>
          </p:cNvPr>
          <p:cNvSpPr/>
          <p:nvPr/>
        </p:nvSpPr>
        <p:spPr>
          <a:xfrm>
            <a:off x="7041997" y="4507991"/>
            <a:ext cx="3500628" cy="254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E98EFA3-1AA8-DE59-2D73-BEE601DBBEEE}"/>
              </a:ext>
            </a:extLst>
          </p:cNvPr>
          <p:cNvCxnSpPr>
            <a:cxnSpLocks/>
          </p:cNvCxnSpPr>
          <p:nvPr/>
        </p:nvCxnSpPr>
        <p:spPr>
          <a:xfrm flipH="1" flipV="1">
            <a:off x="4608169" y="4261998"/>
            <a:ext cx="2433828" cy="37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38EB3C62-5040-9056-6607-ABE5EF7237F9}"/>
              </a:ext>
            </a:extLst>
          </p:cNvPr>
          <p:cNvSpPr/>
          <p:nvPr/>
        </p:nvSpPr>
        <p:spPr>
          <a:xfrm>
            <a:off x="7041997" y="4750199"/>
            <a:ext cx="3500628" cy="254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71EAA37-2BCC-09E8-503A-72F41BDB157B}"/>
              </a:ext>
            </a:extLst>
          </p:cNvPr>
          <p:cNvSpPr/>
          <p:nvPr/>
        </p:nvSpPr>
        <p:spPr>
          <a:xfrm>
            <a:off x="7112101" y="5375441"/>
            <a:ext cx="3500628" cy="254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0BDF658-D285-465C-9D9A-D6F052256EB9}"/>
              </a:ext>
            </a:extLst>
          </p:cNvPr>
          <p:cNvCxnSpPr>
            <a:cxnSpLocks/>
          </p:cNvCxnSpPr>
          <p:nvPr/>
        </p:nvCxnSpPr>
        <p:spPr>
          <a:xfrm flipH="1" flipV="1">
            <a:off x="4608169" y="4504206"/>
            <a:ext cx="2433828" cy="37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D0BDED03-4BFF-4037-1747-0BA2D2154720}"/>
              </a:ext>
            </a:extLst>
          </p:cNvPr>
          <p:cNvCxnSpPr>
            <a:cxnSpLocks/>
          </p:cNvCxnSpPr>
          <p:nvPr/>
        </p:nvCxnSpPr>
        <p:spPr>
          <a:xfrm flipH="1" flipV="1">
            <a:off x="4700125" y="5127380"/>
            <a:ext cx="2433828" cy="3731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62C718C-C8BA-E614-A640-611BE5740A6F}"/>
              </a:ext>
            </a:extLst>
          </p:cNvPr>
          <p:cNvSpPr txBox="1"/>
          <p:nvPr/>
        </p:nvSpPr>
        <p:spPr>
          <a:xfrm>
            <a:off x="4235666" y="404232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EC3A7A-7FD7-C372-B286-2EB2C184AA30}"/>
              </a:ext>
            </a:extLst>
          </p:cNvPr>
          <p:cNvSpPr txBox="1"/>
          <p:nvPr/>
        </p:nvSpPr>
        <p:spPr>
          <a:xfrm>
            <a:off x="4235666" y="436039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B451E53-45A2-D66D-1129-F79826B10485}"/>
              </a:ext>
            </a:extLst>
          </p:cNvPr>
          <p:cNvSpPr txBox="1"/>
          <p:nvPr/>
        </p:nvSpPr>
        <p:spPr>
          <a:xfrm rot="10800000" flipH="1" flipV="1">
            <a:off x="4239508" y="4894617"/>
            <a:ext cx="46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10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2DE4FCFB-E42D-8894-1746-D26BD523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3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29675-B648-FC95-57C9-FE35FFC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für heute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E07291-F850-37E0-D938-DDD3249D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Kapselung (</a:t>
            </a:r>
            <a:r>
              <a:rPr lang="de-DE" dirty="0" err="1"/>
              <a:t>Encapsulation</a:t>
            </a:r>
            <a:r>
              <a:rPr lang="de-DE" dirty="0"/>
              <a:t>)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de-DE" dirty="0"/>
              <a:t> Wiederholung Methoden und Method-</a:t>
            </a:r>
            <a:r>
              <a:rPr lang="de-DE" dirty="0" err="1"/>
              <a:t>Overloading</a:t>
            </a:r>
            <a:r>
              <a:rPr lang="de-DE" dirty="0"/>
              <a:t> 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de-DE" dirty="0"/>
              <a:t> Var- </a:t>
            </a:r>
            <a:r>
              <a:rPr lang="de-DE" dirty="0" err="1"/>
              <a:t>args</a:t>
            </a:r>
            <a:endParaRPr lang="de-DE" dirty="0"/>
          </a:p>
          <a:p>
            <a:pPr lvl="0">
              <a:buFont typeface="Symbol" panose="05050102010706020507" pitchFamily="18" charset="2"/>
              <a:buChar char="-"/>
            </a:pPr>
            <a:r>
              <a:rPr lang="de-DE" dirty="0"/>
              <a:t> Wiederholung Konstruktoren und Konstruktor-</a:t>
            </a:r>
            <a:r>
              <a:rPr lang="de-DE" dirty="0" err="1"/>
              <a:t>Overloading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CB1A8E-847E-DB73-DE23-52CB0A9C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D334EC-5459-4A98-AF88-01FD6D7BAF6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3" name="Grafik 2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2647697-F55B-2F5D-7E5C-46E95EBE5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18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91E25-1286-EE56-C79E-09C06EB8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8C25F-8697-8AB4-B637-346FC499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Var-args -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86781-BA18-7506-54ED-A6975E962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= Variable Argument Lists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dadurch ist es möglich, Methoden zu implementieren, die eine variable Anzahl an Argumenten </a:t>
            </a:r>
            <a:br>
              <a:rPr lang="de-DE" dirty="0"/>
            </a:br>
            <a:r>
              <a:rPr lang="de-DE" dirty="0"/>
              <a:t>  entgegennehmen kann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Intern wird ein Array mit den übergebenen Argumenten erzeugt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Fällt euch so eine Art Methode ein, die ihr oft nutzt?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ACFFDC-2B87-592A-C589-A841009A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EE2187D-3FF5-51F0-BE5A-5F6B3E7347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88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D100E-63B4-127F-4C9E-C6BC74983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54959-435D-50AD-B59E-FF9BB841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Var-args -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E2401-6C3A-ADEF-FDF6-AE6EFB60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= Variable Argument Lists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dadurch ist es möglich, Methoden zu implementieren, die eine variable Anzahl an Argumenten </a:t>
            </a:r>
            <a:br>
              <a:rPr lang="de-DE" dirty="0"/>
            </a:br>
            <a:r>
              <a:rPr lang="de-DE" dirty="0"/>
              <a:t>  entgegennehmen kann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Intern wird ein Array mit den übergebenen Argumenten erzeugt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Die Main-Methode!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(String[] </a:t>
            </a:r>
            <a:r>
              <a:rPr lang="de-DE" dirty="0" err="1"/>
              <a:t>args</a:t>
            </a:r>
            <a:r>
              <a:rPr lang="de-DE" dirty="0"/>
              <a:t>) kann auch als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(String… </a:t>
            </a:r>
            <a:r>
              <a:rPr lang="de-DE" dirty="0" err="1"/>
              <a:t>args</a:t>
            </a:r>
            <a:r>
              <a:rPr lang="de-DE" dirty="0"/>
              <a:t>) geschrieben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B2268B-5447-2437-A50E-42170832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4AF9D76-E93B-D9F5-A09D-B6298FAE8F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93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C630-601D-0619-0D0E-912590F2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68033-006B-061F-53EC-B6FF58AC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Var-args -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AE2064-A7D5-5719-EB0A-1A0A3CD4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Syntax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199BE-C0A9-FD0C-8122-E4223255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78C3FC0-8005-6D9B-FCCB-1376B56082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DE67163-824C-395D-B48E-9896A37F0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443" y="3227131"/>
            <a:ext cx="7689047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(String... </a:t>
            </a:r>
            <a:r>
              <a:rPr kumimoji="0" lang="de-DE" altLang="de-DE" sz="3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00269E-FC24-3FFC-E6E9-B5D3D000733A}"/>
              </a:ext>
            </a:extLst>
          </p:cNvPr>
          <p:cNvSpPr/>
          <p:nvPr/>
        </p:nvSpPr>
        <p:spPr>
          <a:xfrm>
            <a:off x="6460982" y="3227131"/>
            <a:ext cx="1306286" cy="719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A3339E9-9D58-178B-1B35-04C331851917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731019" y="2649385"/>
            <a:ext cx="921264" cy="683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A41AA7AA-30E9-97CE-DEA0-F788FA09EEF4}"/>
              </a:ext>
            </a:extLst>
          </p:cNvPr>
          <p:cNvSpPr/>
          <p:nvPr/>
        </p:nvSpPr>
        <p:spPr>
          <a:xfrm>
            <a:off x="7767268" y="3501458"/>
            <a:ext cx="484103" cy="4086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305B43D-D405-9917-A052-3A352F362C48}"/>
              </a:ext>
            </a:extLst>
          </p:cNvPr>
          <p:cNvSpPr/>
          <p:nvPr/>
        </p:nvSpPr>
        <p:spPr>
          <a:xfrm>
            <a:off x="8191344" y="3227131"/>
            <a:ext cx="1306286" cy="7197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29C24F7-D8F4-8525-2181-829E349D8416}"/>
              </a:ext>
            </a:extLst>
          </p:cNvPr>
          <p:cNvCxnSpPr>
            <a:cxnSpLocks/>
          </p:cNvCxnSpPr>
          <p:nvPr/>
        </p:nvCxnSpPr>
        <p:spPr>
          <a:xfrm flipV="1">
            <a:off x="8009319" y="2649385"/>
            <a:ext cx="0" cy="8760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6B73F5F-7E75-D661-ABB4-F7AB9ACC421F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9306329" y="2649385"/>
            <a:ext cx="822549" cy="683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9164BF8-BBB7-9499-A2D9-1B2A5B2783EF}"/>
              </a:ext>
            </a:extLst>
          </p:cNvPr>
          <p:cNvSpPr txBox="1"/>
          <p:nvPr/>
        </p:nvSpPr>
        <p:spPr>
          <a:xfrm>
            <a:off x="4709591" y="2375987"/>
            <a:ext cx="105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Datentyp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E5272CE-85BF-2767-BDF9-5E5EF2EE86AE}"/>
              </a:ext>
            </a:extLst>
          </p:cNvPr>
          <p:cNvSpPr txBox="1"/>
          <p:nvPr/>
        </p:nvSpPr>
        <p:spPr>
          <a:xfrm>
            <a:off x="7420525" y="2280053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Ellipsis</a:t>
            </a:r>
            <a:r>
              <a:rPr lang="de-DE" dirty="0"/>
              <a:t>“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2CE0052-3D94-2363-51CB-0011CDB2F6F2}"/>
              </a:ext>
            </a:extLst>
          </p:cNvPr>
          <p:cNvSpPr txBox="1"/>
          <p:nvPr/>
        </p:nvSpPr>
        <p:spPr>
          <a:xfrm>
            <a:off x="10047638" y="2344676"/>
            <a:ext cx="18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Name des Arrays</a:t>
            </a:r>
          </a:p>
        </p:txBody>
      </p:sp>
    </p:spTree>
    <p:extLst>
      <p:ext uri="{BB962C8B-B14F-4D97-AF65-F5344CB8AC3E}">
        <p14:creationId xmlns:p14="http://schemas.microsoft.com/office/powerpoint/2010/main" val="270240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14B79-E83B-5BC2-0596-1D99F353E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37981-55FF-7431-FCAF-0E7B8C02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Var-args -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B4B20-5138-5EAE-89F6-1DAA11EF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eine Methode darf höchstens einen </a:t>
            </a:r>
            <a:r>
              <a:rPr lang="de-DE" dirty="0" err="1"/>
              <a:t>var</a:t>
            </a:r>
            <a:r>
              <a:rPr lang="de-DE" dirty="0"/>
              <a:t>-args Parameter besitzen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Zusätzlich zu </a:t>
            </a:r>
            <a:r>
              <a:rPr lang="de-DE" dirty="0" err="1"/>
              <a:t>var</a:t>
            </a:r>
            <a:r>
              <a:rPr lang="de-DE" dirty="0"/>
              <a:t>-args können weitere Parameter vorhanden sein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Der </a:t>
            </a:r>
            <a:r>
              <a:rPr lang="de-DE" dirty="0" err="1"/>
              <a:t>var</a:t>
            </a:r>
            <a:r>
              <a:rPr lang="de-DE" dirty="0"/>
              <a:t>-args Parameter muss dann am Ende der Parameterliste stehen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201168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6A4A9-E8F4-6906-D045-4AB47527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5D4FB2A-3970-423E-004E-B32EB148FA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5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6484-E0A6-42A1-6EE7-AB3F5761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889E0-EF10-9202-C0EA-14B123C8E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Var-args -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2A177-ED4F-E30A-02CE-322B67072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Welche Methoden sind korrekt?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54F064-AF8D-6F08-1EF3-12B563EA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03.02.2025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54FC3ED-8889-06E4-EB7A-E311B4E3B7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20C5475-7022-C759-3B1C-75E02A84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09" y="2891705"/>
            <a:ext cx="5376414" cy="28315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 zahlen, 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  		//m1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prefix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 zahlen) {		//m2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...,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 zahlen) {		//m3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 zahlen) {			//m4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zahlen...) {			//m5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48DAD1-BBF4-5557-C2FD-51AE5FDD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343" y="2118849"/>
            <a:ext cx="4435657" cy="8206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295AA36-010E-36D5-9C59-E96AF9A97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1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DB521-719D-387A-7610-0D92A717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10071-3D14-72F2-CFB8-B22CA52A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– Var-args - 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84BE00-F8BA-DDAB-6ED9-D471872B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Welche Methoden sind korrekt?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F21DD0-ADDF-6D41-F09D-CACC0990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4370BE7-50ED-2863-CD47-C41906A9B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D3B5395-934A-D87F-1D54-F9E904FB8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09" y="2891705"/>
            <a:ext cx="5376414" cy="283154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 zahlen, 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text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  		//m1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prefix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 zahlen) {		//m2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...,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 zahlen) {		//m3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 zahlen) {			//m4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zahlen...) {			//m5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963803A-EF49-1CAB-1EF8-76E48331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343" y="2118849"/>
            <a:ext cx="4435657" cy="82062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A0BB0F8-6948-79C3-B2E0-C969101478B9}"/>
              </a:ext>
            </a:extLst>
          </p:cNvPr>
          <p:cNvSpPr txBox="1"/>
          <p:nvPr/>
        </p:nvSpPr>
        <p:spPr>
          <a:xfrm>
            <a:off x="7399176" y="3713584"/>
            <a:ext cx="4703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M1! </a:t>
            </a:r>
            <a:r>
              <a:rPr lang="de-DE" dirty="0"/>
              <a:t>-&gt; </a:t>
            </a:r>
            <a:r>
              <a:rPr lang="de-DE" dirty="0" err="1"/>
              <a:t>var</a:t>
            </a:r>
            <a:r>
              <a:rPr lang="de-DE" dirty="0"/>
              <a:t>-args muss am Ende stehen</a:t>
            </a:r>
          </a:p>
          <a:p>
            <a:r>
              <a:rPr lang="de-DE" dirty="0"/>
              <a:t>M2 -&gt; passt</a:t>
            </a:r>
          </a:p>
          <a:p>
            <a:r>
              <a:rPr lang="de-DE" dirty="0">
                <a:solidFill>
                  <a:srgbClr val="C00000"/>
                </a:solidFill>
              </a:rPr>
              <a:t>M3! </a:t>
            </a:r>
            <a:r>
              <a:rPr lang="de-DE" dirty="0"/>
              <a:t>-&gt; nur ein </a:t>
            </a:r>
            <a:r>
              <a:rPr lang="de-DE" dirty="0" err="1"/>
              <a:t>var</a:t>
            </a:r>
            <a:r>
              <a:rPr lang="de-DE" dirty="0"/>
              <a:t>-args ist erlaubt</a:t>
            </a:r>
          </a:p>
          <a:p>
            <a:r>
              <a:rPr lang="de-DE" dirty="0"/>
              <a:t>M4 -&gt; passt</a:t>
            </a:r>
          </a:p>
          <a:p>
            <a:r>
              <a:rPr lang="de-DE" dirty="0">
                <a:solidFill>
                  <a:srgbClr val="C00000"/>
                </a:solidFill>
              </a:rPr>
              <a:t>M5! </a:t>
            </a:r>
            <a:r>
              <a:rPr lang="de-DE" dirty="0"/>
              <a:t>-&gt; die Punkte müssen direkt hinter das </a:t>
            </a:r>
            <a:r>
              <a:rPr lang="de-DE" dirty="0" err="1"/>
              <a:t>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569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A2CF9-BBF7-8610-D23D-8F315067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1E538-0F2A-9904-D586-F11D31E2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Wiederholung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05795-2A6E-E799-417F-8A61EA0B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Methoden mit Argumenten und Rückgabewerten, einschließlich überladener Methoden</a:t>
            </a:r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68432-C6C0-1736-4652-C45C82B7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736AE51-8502-47A7-B52D-404D963A8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3F8AD31-9D3F-32B4-80C7-1DDAF0C4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102702"/>
            <a:ext cx="4469386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+ c;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BF5E629-2D3C-59B2-96F6-544567CEC104}"/>
              </a:ext>
            </a:extLst>
          </p:cNvPr>
          <p:cNvSpPr/>
          <p:nvPr/>
        </p:nvSpPr>
        <p:spPr>
          <a:xfrm>
            <a:off x="3392424" y="4546842"/>
            <a:ext cx="2947925" cy="433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AE0F8E4-077F-1A81-BD34-F060EAB77629}"/>
              </a:ext>
            </a:extLst>
          </p:cNvPr>
          <p:cNvSpPr/>
          <p:nvPr/>
        </p:nvSpPr>
        <p:spPr>
          <a:xfrm>
            <a:off x="4805842" y="3567054"/>
            <a:ext cx="1267968" cy="411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5B22CB2-73AC-20AD-7C88-EBAE905FBEFC}"/>
              </a:ext>
            </a:extLst>
          </p:cNvPr>
          <p:cNvSpPr/>
          <p:nvPr/>
        </p:nvSpPr>
        <p:spPr>
          <a:xfrm>
            <a:off x="4208677" y="3684214"/>
            <a:ext cx="426720" cy="194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066B6C5-FC34-7F21-BFBC-D37223046A81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532277" y="3472370"/>
            <a:ext cx="1676400" cy="30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6D18EB0-7665-A1DC-0DED-DA5E30EE4202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6073810" y="3567054"/>
            <a:ext cx="2238086" cy="205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9E0723F-E433-3B45-AE6E-798674CA4392}"/>
              </a:ext>
            </a:extLst>
          </p:cNvPr>
          <p:cNvCxnSpPr>
            <a:cxnSpLocks/>
            <a:endCxn id="7" idx="7"/>
          </p:cNvCxnSpPr>
          <p:nvPr/>
        </p:nvCxnSpPr>
        <p:spPr>
          <a:xfrm flipH="1" flipV="1">
            <a:off x="5908635" y="4610332"/>
            <a:ext cx="2147229" cy="1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884B3E0-6885-9651-490E-51939DE911D0}"/>
              </a:ext>
            </a:extLst>
          </p:cNvPr>
          <p:cNvSpPr txBox="1"/>
          <p:nvPr/>
        </p:nvSpPr>
        <p:spPr>
          <a:xfrm>
            <a:off x="1026710" y="3287704"/>
            <a:ext cx="157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ABB148F-E371-E988-BBDA-0A9BCDFE8917}"/>
              </a:ext>
            </a:extLst>
          </p:cNvPr>
          <p:cNvSpPr txBox="1"/>
          <p:nvPr/>
        </p:nvSpPr>
        <p:spPr>
          <a:xfrm>
            <a:off x="8298019" y="3382388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E6D3F3-52BF-D993-CA5D-B76D70E03AD9}"/>
              </a:ext>
            </a:extLst>
          </p:cNvPr>
          <p:cNvSpPr txBox="1"/>
          <p:nvPr/>
        </p:nvSpPr>
        <p:spPr>
          <a:xfrm>
            <a:off x="8055864" y="4379975"/>
            <a:ext cx="35791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Überladene Methode: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Parameterliste MUSS geändert werden, sonst</a:t>
            </a:r>
            <a:br>
              <a:rPr lang="de-DE" sz="1200" dirty="0"/>
            </a:br>
            <a:r>
              <a:rPr lang="de-DE" sz="1200" dirty="0"/>
              <a:t>nicht überladen</a:t>
            </a:r>
          </a:p>
          <a:p>
            <a:pPr marL="742950" lvl="1" indent="-285750">
              <a:buFontTx/>
              <a:buChar char="-"/>
            </a:pPr>
            <a:r>
              <a:rPr lang="de-DE" sz="1200" dirty="0"/>
              <a:t>Datentypen oder Anzahl der Parameter</a:t>
            </a:r>
            <a:br>
              <a:rPr lang="de-DE" sz="1200" dirty="0"/>
            </a:br>
            <a:r>
              <a:rPr lang="de-DE" sz="1200" dirty="0"/>
              <a:t>ändern </a:t>
            </a:r>
          </a:p>
          <a:p>
            <a:pPr marL="742950" lvl="1" indent="-285750">
              <a:buFontTx/>
              <a:buChar char="-"/>
            </a:pPr>
            <a:r>
              <a:rPr lang="de-DE" sz="1200" dirty="0"/>
              <a:t>Reihenfolge der übergebenen Parameter</a:t>
            </a:r>
            <a:br>
              <a:rPr lang="de-DE" sz="1200" dirty="0"/>
            </a:br>
            <a:r>
              <a:rPr lang="de-DE" sz="1200" dirty="0"/>
              <a:t>ändern bewirkt ebenfalls überladen</a:t>
            </a:r>
          </a:p>
          <a:p>
            <a:pPr marL="285750" indent="-285750">
              <a:buFontTx/>
              <a:buChar char="-"/>
            </a:pPr>
            <a:endParaRPr lang="de-DE" sz="1200" dirty="0"/>
          </a:p>
          <a:p>
            <a:pPr marL="285750" indent="-285750">
              <a:buFontTx/>
              <a:buChar char="-"/>
            </a:pPr>
            <a:r>
              <a:rPr lang="de-DE" sz="1200" dirty="0"/>
              <a:t>Können Rückgabewert ändern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Können den Access-</a:t>
            </a:r>
            <a:r>
              <a:rPr lang="de-DE" sz="1200" dirty="0" err="1"/>
              <a:t>Modifier</a:t>
            </a:r>
            <a:r>
              <a:rPr lang="de-DE" sz="1200" dirty="0"/>
              <a:t> ändern</a:t>
            </a:r>
          </a:p>
        </p:txBody>
      </p:sp>
    </p:spTree>
    <p:extLst>
      <p:ext uri="{BB962C8B-B14F-4D97-AF65-F5344CB8AC3E}">
        <p14:creationId xmlns:p14="http://schemas.microsoft.com/office/powerpoint/2010/main" val="2807125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5266B-1E09-FCD3-2C5B-F1251530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31F63-ED87-D4BF-1105-0CC2D859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2B2F72-8FC0-EA80-6474-7C88FB72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Sind folgende Methoden überladen?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34B6B-404C-6EC4-8060-E791502A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109B8EA-64A8-36E2-0184-1689FED28C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259294D-2580-1A13-4D9E-D5A8E856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225812"/>
            <a:ext cx="4469386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3FDB8EC-4A4B-9395-49F9-1270468D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2920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F918C-DA20-1D42-6400-889D89EB5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8D25A-828D-C8E3-5376-6B798C56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C3A34-9DF5-3B04-DC11-2DDF6B87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Nein! Die Parameterliste hat sich nicht geändert! Das Ändern des Rückgabewert allein ändert</a:t>
            </a:r>
            <a:br>
              <a:rPr lang="de-DE" dirty="0"/>
            </a:br>
            <a:r>
              <a:rPr lang="de-DE" dirty="0"/>
              <a:t>  nichts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3E920-0496-9E39-C288-A773278D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8A7DF24-69EB-E224-E88D-DAA8E5BDA7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1AE37B2-BACF-A7EC-EC0B-05F90F81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225812"/>
            <a:ext cx="4469386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DD8A6EB-EB65-2516-F43A-B8D0A25F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66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EE31-2865-33E0-BB3F-DA342A6EA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E8EF1-3EBB-D127-88B5-2651FB59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42409C-AED8-763B-BCFF-068128BD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Sind folgende Methoden überladen?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D9BDE-1C07-9D0A-E012-B96D52F9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E169606-811B-9B37-B334-BF89731B4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8C2AEE3-F849-C260-734E-F3143972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102702"/>
            <a:ext cx="4469386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Integer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Integer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67C8EEC-6FCC-C404-E67C-73EBD478F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6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5353F-ADF4-9433-251A-3138F7271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F3372-0B3B-E172-1AD2-D4400E38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Konzepte der 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DD908-74C3-0E6D-B8B1-530C8DA8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OOP steht für objektorientierte Programmierung</a:t>
            </a:r>
          </a:p>
          <a:p>
            <a:r>
              <a:rPr lang="de-DE" dirty="0"/>
              <a:t>- Konzepte: </a:t>
            </a:r>
          </a:p>
          <a:p>
            <a:pPr lvl="1"/>
            <a:r>
              <a:rPr lang="de-DE" dirty="0"/>
              <a:t>Kapselung (</a:t>
            </a:r>
            <a:r>
              <a:rPr lang="de-DE" dirty="0" err="1"/>
              <a:t>encapsulation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Abstraktion (</a:t>
            </a:r>
            <a:r>
              <a:rPr lang="de-DE" dirty="0" err="1"/>
              <a:t>abstraction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Vererbung (</a:t>
            </a:r>
            <a:r>
              <a:rPr lang="de-DE" dirty="0" err="1"/>
              <a:t>inheritance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Polymorphismus (</a:t>
            </a:r>
            <a:r>
              <a:rPr lang="de-DE" dirty="0" err="1"/>
              <a:t>polymorphism</a:t>
            </a:r>
            <a:r>
              <a:rPr lang="de-DE" dirty="0"/>
              <a:t>)</a:t>
            </a:r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FEC36-0654-0E85-C569-C62F5EC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9285ED7-3456-FD9F-9479-B419B4635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89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4C3FF-36EB-96DE-7557-5DAFE89B2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DCA68-077F-0DFE-5A4F-A5973743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43EE5D-5C1B-E431-F415-461ABF89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Ja! Integer ist eine Wrapper-Klasse und somit trotzdem ein anderer Datentyp als der primitive </a:t>
            </a:r>
            <a:br>
              <a:rPr lang="de-DE" dirty="0"/>
            </a:br>
            <a:r>
              <a:rPr lang="de-DE" dirty="0"/>
              <a:t>  Datentyp int.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E7F4A4-E958-5C67-967B-E4B4D875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FC3148F-DD76-5CC7-0037-4D21EE933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F09EDE5-EEED-D67D-8DEF-2B521C50B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102702"/>
            <a:ext cx="4469386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Integer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Integer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22A15DE-58C3-A600-C41E-DDF2568F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26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6D97C-7A28-3039-18C6-6B63F67F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21C00-2C31-E78E-3640-CD96E051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A8D16C-3BB9-2BDF-17CC-DA3ADF90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Sind folgende Methoden überladen?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A8754-A87B-0C6E-B6EB-009FC21F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3B9027A-06DC-60EE-B53F-8C19B043CB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93430D1-9063-CCE9-6B53-45D39284C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102702"/>
            <a:ext cx="4469386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5E954B-7322-FE3B-863F-051F9F59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2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FC2A-0559-8C8D-404A-458F89826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6558E8-4087-42C6-78EB-45213104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E9ED8-9BB8-C98E-361C-0C6FEC81C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Nein! Das Ändern des Access-</a:t>
            </a:r>
            <a:r>
              <a:rPr lang="de-DE" dirty="0" err="1"/>
              <a:t>Modifiers</a:t>
            </a:r>
            <a:r>
              <a:rPr lang="de-DE" dirty="0"/>
              <a:t> überlädt eine Methode nicht! Die Parameterliste ist </a:t>
            </a:r>
            <a:br>
              <a:rPr lang="de-DE" dirty="0"/>
            </a:br>
            <a:r>
              <a:rPr lang="de-DE" dirty="0"/>
              <a:t> entscheidend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E4E0C-39E2-054F-09E0-984329FF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C6E72B3-12AB-C7D4-8E6B-48650A88CE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3F6FC43-A494-C1B9-7F7F-D42B1157B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102702"/>
            <a:ext cx="4469386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A0FCAF6-1995-A12A-6680-F1F37C067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4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AEB6-2C59-A6EF-152C-2C6C5A4A7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F7AA4-3A45-C1E7-AEB6-8C108893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B30359-697A-B5BE-2184-181EB017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Sind folgende Methoden überladen?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126FAD-D892-9359-8F05-00A00BE4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94E409B-E207-C5C9-9F40-B5676E6ED1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A5C9A6F-9E2F-132A-744F-56CE040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102702"/>
            <a:ext cx="4469386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c)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+ c 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5EB13C0-4E0C-BB21-C069-0AFC96692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52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D1CF-B48D-644F-50A9-10B2A9072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FA502-2250-63F4-E569-54BE4BEB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044A3-EC56-F152-E539-AAE6B2F9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Ja! Die Parameterliste wurde erfolgreich angepasst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A3EC06-82C7-3A5C-0119-024FFC3E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4A94BA1-1133-F8D6-35E3-8A9B86513A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620A011-E80F-19D6-AA1B-00D65FA20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102702"/>
            <a:ext cx="4469386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c)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+ c 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CCC76C2-9D05-1C8C-C14D-6CCFA281B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75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3537C-D019-5AF0-C333-404E1601C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1E7E0-6C59-3465-85EE-0BE45CC2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</a:t>
            </a:r>
            <a:r>
              <a:rPr lang="de-DE" sz="3600" dirty="0" err="1"/>
              <a:t>Exceptions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5E6BC-6169-DCC9-7DC5-410DFF688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71330-8648-9051-D2B3-81C71756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741EAC1-D7C2-77D2-AD40-6121E12BA7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CDD4C69-404C-CBB1-C61D-6BEAA5B9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451" y="3102702"/>
            <a:ext cx="4469386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endParaRPr lang="de-DE" altLang="de-DE" sz="16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c)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throws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Exception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 + c;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25529-398B-C1D3-928A-C7D9BF72935E}"/>
              </a:ext>
            </a:extLst>
          </p:cNvPr>
          <p:cNvSpPr/>
          <p:nvPr/>
        </p:nvSpPr>
        <p:spPr>
          <a:xfrm>
            <a:off x="3392424" y="4546842"/>
            <a:ext cx="2947925" cy="433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C2418B9-D670-F061-3513-0EA06D73EF3B}"/>
              </a:ext>
            </a:extLst>
          </p:cNvPr>
          <p:cNvSpPr/>
          <p:nvPr/>
        </p:nvSpPr>
        <p:spPr>
          <a:xfrm>
            <a:off x="4805842" y="3567054"/>
            <a:ext cx="1267968" cy="411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422F97-DF4D-6269-B35E-EADD112344ED}"/>
              </a:ext>
            </a:extLst>
          </p:cNvPr>
          <p:cNvSpPr/>
          <p:nvPr/>
        </p:nvSpPr>
        <p:spPr>
          <a:xfrm>
            <a:off x="4208677" y="3684214"/>
            <a:ext cx="426720" cy="194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3B9227-7948-3DE2-D4DF-0EDCD528D65C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532277" y="3472370"/>
            <a:ext cx="1676400" cy="3089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673DB51-6355-5D3A-623A-C61D0A6827A5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6073810" y="3567054"/>
            <a:ext cx="2238086" cy="2058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AA9FBC-D5C4-FB52-B260-1A1BAD9874D2}"/>
              </a:ext>
            </a:extLst>
          </p:cNvPr>
          <p:cNvCxnSpPr>
            <a:cxnSpLocks/>
            <a:endCxn id="7" idx="7"/>
          </p:cNvCxnSpPr>
          <p:nvPr/>
        </p:nvCxnSpPr>
        <p:spPr>
          <a:xfrm flipH="1" flipV="1">
            <a:off x="5908635" y="4610332"/>
            <a:ext cx="2147229" cy="18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72D489D-546F-C89E-6D1B-1A85D6FF7623}"/>
              </a:ext>
            </a:extLst>
          </p:cNvPr>
          <p:cNvSpPr txBox="1"/>
          <p:nvPr/>
        </p:nvSpPr>
        <p:spPr>
          <a:xfrm>
            <a:off x="1229387" y="3279315"/>
            <a:ext cx="157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0AC01B-F37B-6799-DF7C-370E8F3F9D05}"/>
              </a:ext>
            </a:extLst>
          </p:cNvPr>
          <p:cNvSpPr txBox="1"/>
          <p:nvPr/>
        </p:nvSpPr>
        <p:spPr>
          <a:xfrm>
            <a:off x="8298019" y="3382388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Parameter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5B01AA0-60F6-5CB6-A582-363B246D3862}"/>
              </a:ext>
            </a:extLst>
          </p:cNvPr>
          <p:cNvSpPr txBox="1"/>
          <p:nvPr/>
        </p:nvSpPr>
        <p:spPr>
          <a:xfrm>
            <a:off x="8055864" y="4379975"/>
            <a:ext cx="34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Überladene Methode: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Nur möglich wenn mehr Parameter übergeben</a:t>
            </a:r>
          </a:p>
          <a:p>
            <a:pPr marL="285750" indent="-285750">
              <a:buFontTx/>
              <a:buChar char="-"/>
            </a:pPr>
            <a:r>
              <a:rPr lang="de-DE" sz="1200" dirty="0"/>
              <a:t>Andere Datentypen der Parameter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09B50C7-1D18-EE79-611B-A2582E9B4EAE}"/>
              </a:ext>
            </a:extLst>
          </p:cNvPr>
          <p:cNvSpPr/>
          <p:nvPr/>
        </p:nvSpPr>
        <p:spPr>
          <a:xfrm>
            <a:off x="6227064" y="4628497"/>
            <a:ext cx="1478280" cy="3518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02D304A-FDC4-D585-C440-3DD72D569C1F}"/>
              </a:ext>
            </a:extLst>
          </p:cNvPr>
          <p:cNvCxnSpPr>
            <a:cxnSpLocks/>
          </p:cNvCxnSpPr>
          <p:nvPr/>
        </p:nvCxnSpPr>
        <p:spPr>
          <a:xfrm flipH="1" flipV="1">
            <a:off x="7278624" y="4980376"/>
            <a:ext cx="819485" cy="5924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89D78E2-96F1-7CD4-1C4C-6CE231EF6310}"/>
              </a:ext>
            </a:extLst>
          </p:cNvPr>
          <p:cNvSpPr txBox="1"/>
          <p:nvPr/>
        </p:nvSpPr>
        <p:spPr>
          <a:xfrm>
            <a:off x="8098109" y="5470518"/>
            <a:ext cx="2355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Überladene Methode: </a:t>
            </a:r>
          </a:p>
          <a:p>
            <a:r>
              <a:rPr lang="de-DE" sz="1200" dirty="0"/>
              <a:t>- Können neue </a:t>
            </a:r>
            <a:r>
              <a:rPr lang="de-DE" sz="1200" dirty="0" err="1"/>
              <a:t>Exceptions</a:t>
            </a:r>
            <a:r>
              <a:rPr lang="de-DE" sz="1200" dirty="0"/>
              <a:t> werfen</a:t>
            </a:r>
          </a:p>
        </p:txBody>
      </p:sp>
    </p:spTree>
    <p:extLst>
      <p:ext uri="{BB962C8B-B14F-4D97-AF65-F5344CB8AC3E}">
        <p14:creationId xmlns:p14="http://schemas.microsoft.com/office/powerpoint/2010/main" val="42509633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ED10-064C-D658-552A-F1C176B9E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0BF8E-D5B5-9541-1FE1-B3FF8118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Anwendungsbeispiel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4E246-63C0-CC3E-7C94-96646D016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welche Methoden werden gewählt?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53D1D3-A714-0C0E-D828-B66313E5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7F05C4D8-D08D-4DDC-32E9-A9E5FD9527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1C65AED7-ECFB-D185-38C8-80BB4E50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275" y="1795205"/>
            <a:ext cx="4241725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double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(Integer a, Integer 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c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11.0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11.0F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Eckige Klammer links 24">
            <a:extLst>
              <a:ext uri="{FF2B5EF4-FFF2-40B4-BE49-F238E27FC236}">
                <a16:creationId xmlns:a16="http://schemas.microsoft.com/office/drawing/2014/main" id="{8852EEE5-D677-4BA7-B8E9-5C1B6A5838DA}"/>
              </a:ext>
            </a:extLst>
          </p:cNvPr>
          <p:cNvSpPr/>
          <p:nvPr/>
        </p:nvSpPr>
        <p:spPr>
          <a:xfrm>
            <a:off x="7664469" y="2195703"/>
            <a:ext cx="585216" cy="3438144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ckige Klammer links 25">
            <a:extLst>
              <a:ext uri="{FF2B5EF4-FFF2-40B4-BE49-F238E27FC236}">
                <a16:creationId xmlns:a16="http://schemas.microsoft.com/office/drawing/2014/main" id="{BA751484-BB77-9A3E-AFD6-BD1D32C025E8}"/>
              </a:ext>
            </a:extLst>
          </p:cNvPr>
          <p:cNvSpPr/>
          <p:nvPr/>
        </p:nvSpPr>
        <p:spPr>
          <a:xfrm>
            <a:off x="7741920" y="2994131"/>
            <a:ext cx="585216" cy="2874961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ckige Klammer links 26">
            <a:extLst>
              <a:ext uri="{FF2B5EF4-FFF2-40B4-BE49-F238E27FC236}">
                <a16:creationId xmlns:a16="http://schemas.microsoft.com/office/drawing/2014/main" id="{146C55A1-0615-E2C4-9F8B-AD321C803F62}"/>
              </a:ext>
            </a:extLst>
          </p:cNvPr>
          <p:cNvSpPr/>
          <p:nvPr/>
        </p:nvSpPr>
        <p:spPr>
          <a:xfrm>
            <a:off x="7587017" y="3716645"/>
            <a:ext cx="585216" cy="2427213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2922-9E8C-4391-42CA-8E64CA065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FBC8-05EE-CC9F-0329-17443DCE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Anwendungsbeispiel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E640E-D816-55CB-9A9F-CF0C2A5C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welche Methoden werden gewählt?</a:t>
            </a:r>
          </a:p>
          <a:p>
            <a:pPr lvl="1"/>
            <a:r>
              <a:rPr lang="de-DE" dirty="0"/>
              <a:t>In diesem Beispiel gibt es keine Methode für den </a:t>
            </a:r>
            <a:br>
              <a:rPr lang="de-DE" dirty="0"/>
            </a:br>
            <a:r>
              <a:rPr lang="de-DE" dirty="0"/>
              <a:t>primitiven Datentypen </a:t>
            </a:r>
            <a:r>
              <a:rPr lang="de-DE" dirty="0" err="1"/>
              <a:t>int</a:t>
            </a:r>
            <a:endParaRPr lang="de-DE" dirty="0"/>
          </a:p>
          <a:p>
            <a:pPr lvl="1"/>
            <a:r>
              <a:rPr lang="de-DE" dirty="0"/>
              <a:t>Es wird die Methode mit dem nächst-größeren </a:t>
            </a:r>
            <a:br>
              <a:rPr lang="de-DE" dirty="0"/>
            </a:br>
            <a:r>
              <a:rPr lang="de-DE" dirty="0"/>
              <a:t>Datentypen gewählt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/>
              <a:t>Auch bei den anderen Datentypen ähnlich!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Es wird </a:t>
            </a:r>
            <a:r>
              <a:rPr lang="de-DE" b="1" u="sng" dirty="0"/>
              <a:t>NICHT</a:t>
            </a:r>
            <a:r>
              <a:rPr lang="de-DE" dirty="0"/>
              <a:t> die Methode mit der Wrapper-Klasse gewählt</a:t>
            </a:r>
          </a:p>
          <a:p>
            <a:pPr marL="201168" lvl="1" indent="0">
              <a:buNone/>
            </a:pPr>
            <a:r>
              <a:rPr lang="de-DE" dirty="0"/>
              <a:t>Erst, wenn es keine anderen Methoden gibt, die einen</a:t>
            </a:r>
            <a:br>
              <a:rPr lang="de-DE" dirty="0"/>
            </a:br>
            <a:r>
              <a:rPr lang="de-DE" dirty="0"/>
              <a:t>größeren Datentypen als Parameter übernehmen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A8E6B-B57A-789C-E04E-9364C622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E6CF29B-2BA1-BB92-5405-351B50483A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0377D56-1BE6-15E9-D830-E822A6250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7343" y="2108201"/>
            <a:ext cx="4241725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double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float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(Integer a, Integer 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c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11.0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11.0F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Eckige Klammer links 26">
            <a:extLst>
              <a:ext uri="{FF2B5EF4-FFF2-40B4-BE49-F238E27FC236}">
                <a16:creationId xmlns:a16="http://schemas.microsoft.com/office/drawing/2014/main" id="{DFC97B3F-E9C7-7B9A-E1F0-5C7BE7A839E9}"/>
              </a:ext>
            </a:extLst>
          </p:cNvPr>
          <p:cNvSpPr/>
          <p:nvPr/>
        </p:nvSpPr>
        <p:spPr>
          <a:xfrm>
            <a:off x="7321662" y="3233165"/>
            <a:ext cx="585216" cy="2056341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ckige Klammer links 5">
            <a:extLst>
              <a:ext uri="{FF2B5EF4-FFF2-40B4-BE49-F238E27FC236}">
                <a16:creationId xmlns:a16="http://schemas.microsoft.com/office/drawing/2014/main" id="{9D322529-00A2-1412-CD68-C89BA781B6BD}"/>
              </a:ext>
            </a:extLst>
          </p:cNvPr>
          <p:cNvSpPr/>
          <p:nvPr/>
        </p:nvSpPr>
        <p:spPr>
          <a:xfrm>
            <a:off x="7474062" y="2578608"/>
            <a:ext cx="585216" cy="2960136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ckige Klammer links 6">
            <a:extLst>
              <a:ext uri="{FF2B5EF4-FFF2-40B4-BE49-F238E27FC236}">
                <a16:creationId xmlns:a16="http://schemas.microsoft.com/office/drawing/2014/main" id="{35D7EA9D-3CDB-27BD-A67E-DCC29E8A282F}"/>
              </a:ext>
            </a:extLst>
          </p:cNvPr>
          <p:cNvSpPr/>
          <p:nvPr/>
        </p:nvSpPr>
        <p:spPr>
          <a:xfrm>
            <a:off x="7618336" y="3233166"/>
            <a:ext cx="585216" cy="2470752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06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3873-7A51-C984-D66C-3CC7614E5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9CE90-F103-9A0B-210E-B370C19D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BCD50-BB3C-A6E8-7CBB-B8FCDCA1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de-DE" dirty="0"/>
              <a:t>Was ist die Ausgabe vom folgenden Code?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F2C0D3-FF05-7A7E-B263-698959B0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45E1BA0-C26C-E413-F7F8-7DAB06B62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6307A388-FAEB-FD0C-1AE5-E5EB99970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835" y="2074767"/>
            <a:ext cx="4241725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(Integer a, Integer 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c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11.0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11.0F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75868D3-9963-D389-F9B2-579061DA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14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A5732-0022-4572-E0A4-9EF440D47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CA62A-1189-4167-19C0-856FEAA5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Methoden Überladung -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87808-347E-F3E0-E7EB-EA2175CC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de-DE" dirty="0"/>
              <a:t>Da wir nur eine Methode haben, dessen Parameter</a:t>
            </a:r>
            <a:br>
              <a:rPr lang="de-DE" dirty="0"/>
            </a:br>
            <a:r>
              <a:rPr lang="de-DE" dirty="0"/>
              <a:t>die Integer-Wrapperklasse als Datentyp entgegennimmt, </a:t>
            </a:r>
            <a:br>
              <a:rPr lang="de-DE" dirty="0"/>
            </a:br>
            <a:r>
              <a:rPr lang="de-DE" dirty="0"/>
              <a:t>kann die Code-Zeile n1 ausgeführt werden. </a:t>
            </a:r>
          </a:p>
          <a:p>
            <a:pPr marL="201168" lvl="1" indent="0">
              <a:buNone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Für die Code-Zeilen n2 und n3 gibt es keine passenden</a:t>
            </a:r>
            <a:br>
              <a:rPr lang="de-DE" dirty="0"/>
            </a:br>
            <a:r>
              <a:rPr lang="de-DE" dirty="0"/>
              <a:t>Methoden – aus diesem Grund kommt es hier zum </a:t>
            </a:r>
            <a:br>
              <a:rPr lang="de-DE" dirty="0"/>
            </a:br>
            <a:r>
              <a:rPr lang="de-DE" dirty="0"/>
              <a:t>Compilerfehler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88FD64-97D9-9CC1-7588-3AD62747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896F168-A09F-DB2B-CF86-AE2B0E167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C263CFFA-7D37-9523-B8A0-38E10F70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835" y="2074767"/>
            <a:ext cx="4241725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(Integer a, Integer b)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c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Calculator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  		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//n1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11.0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	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//n2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c.add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11.0F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	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//n3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C22396-072F-BB17-44CF-8B55665E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sp>
        <p:nvSpPr>
          <p:cNvPr id="7" name="Eckige Klammer links 6">
            <a:extLst>
              <a:ext uri="{FF2B5EF4-FFF2-40B4-BE49-F238E27FC236}">
                <a16:creationId xmlns:a16="http://schemas.microsoft.com/office/drawing/2014/main" id="{26D79D6D-5CB0-BAB5-AA07-C5770394468A}"/>
              </a:ext>
            </a:extLst>
          </p:cNvPr>
          <p:cNvSpPr/>
          <p:nvPr/>
        </p:nvSpPr>
        <p:spPr>
          <a:xfrm>
            <a:off x="7041743" y="2789662"/>
            <a:ext cx="585216" cy="1198984"/>
          </a:xfrm>
          <a:prstGeom prst="leftBracket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7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9F324-4180-0C0A-9FBE-92ABEE994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4176C-A871-5616-F521-28E925B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Konzepte der 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E6FBE-8590-9234-7B64-EA1511342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OOP steht für objektorientierte Programmierung</a:t>
            </a:r>
          </a:p>
          <a:p>
            <a:r>
              <a:rPr lang="de-DE" dirty="0"/>
              <a:t>- Konzepte: </a:t>
            </a:r>
          </a:p>
          <a:p>
            <a:pPr lvl="1"/>
            <a:r>
              <a:rPr lang="de-DE" b="1" dirty="0"/>
              <a:t>Kapselung</a:t>
            </a:r>
            <a:r>
              <a:rPr lang="de-DE" dirty="0"/>
              <a:t> (</a:t>
            </a:r>
            <a:r>
              <a:rPr lang="de-DE" dirty="0" err="1"/>
              <a:t>encapsulation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Abstraktion (</a:t>
            </a:r>
            <a:r>
              <a:rPr lang="de-DE" dirty="0" err="1"/>
              <a:t>abstraction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Vererbung (</a:t>
            </a:r>
            <a:r>
              <a:rPr lang="de-DE" dirty="0" err="1"/>
              <a:t>inheritance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Polymorphismus (</a:t>
            </a:r>
            <a:r>
              <a:rPr lang="de-DE" dirty="0" err="1"/>
              <a:t>polymorphism</a:t>
            </a:r>
            <a:r>
              <a:rPr lang="de-DE" dirty="0"/>
              <a:t>)</a:t>
            </a:r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07B34-B5C5-D5A4-6629-1CC80ED0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E7FA853-7E1D-3E1D-B5DA-F163EDE55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17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91CA8-9960-6332-2F78-2E017A64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60766-16E6-58BF-5003-C0EBF399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Statische Methoden – </a:t>
            </a:r>
            <a:r>
              <a:rPr lang="de-DE" sz="3600" dirty="0" err="1"/>
              <a:t>Good</a:t>
            </a:r>
            <a:r>
              <a:rPr lang="de-DE" sz="3600" dirty="0"/>
              <a:t> </a:t>
            </a:r>
            <a:r>
              <a:rPr lang="de-DE" sz="3600" dirty="0" err="1"/>
              <a:t>To</a:t>
            </a:r>
            <a:r>
              <a:rPr lang="de-DE" sz="3600" dirty="0"/>
              <a:t> </a:t>
            </a:r>
            <a:r>
              <a:rPr lang="de-DE" sz="3600" dirty="0" err="1"/>
              <a:t>Know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4B87C-2886-6470-E9EE-C9899996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Statische Methoden und Datenfelder:</a:t>
            </a:r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BAA50-15A3-FD83-5C81-BBFAB97D9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5AC22432-885F-D04F-4763-A678A4CFA2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8FB0436-6D0D-DFD5-EF8B-788D23513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370" y="1863649"/>
            <a:ext cx="6199632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double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aPI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3.14159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double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bPI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3.14159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square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 =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aPI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bPI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//FEHLER!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square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lang="de-DE" altLang="de-DE" dirty="0" err="1">
                <a:solidFill>
                  <a:srgbClr val="BCBEC4"/>
                </a:solidFill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 = 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aPI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bPI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*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3CACBF1-6F02-22CF-6B77-A89CAC6CB056}"/>
              </a:ext>
            </a:extLst>
          </p:cNvPr>
          <p:cNvSpPr/>
          <p:nvPr/>
        </p:nvSpPr>
        <p:spPr>
          <a:xfrm>
            <a:off x="5847588" y="3516030"/>
            <a:ext cx="3717036" cy="3701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4B998D-ED0A-82AA-B269-084847D41D77}"/>
              </a:ext>
            </a:extLst>
          </p:cNvPr>
          <p:cNvSpPr/>
          <p:nvPr/>
        </p:nvSpPr>
        <p:spPr>
          <a:xfrm>
            <a:off x="6246876" y="2176268"/>
            <a:ext cx="803148" cy="344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72C48B2E-2529-5955-928D-06E6E8C091F7}"/>
              </a:ext>
            </a:extLst>
          </p:cNvPr>
          <p:cNvSpPr/>
          <p:nvPr/>
        </p:nvSpPr>
        <p:spPr>
          <a:xfrm>
            <a:off x="6801612" y="4884940"/>
            <a:ext cx="803148" cy="344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2F83722-ECA9-AA1F-C6E0-DE3E3F56D4CA}"/>
              </a:ext>
            </a:extLst>
          </p:cNvPr>
          <p:cNvSpPr/>
          <p:nvPr/>
        </p:nvSpPr>
        <p:spPr>
          <a:xfrm>
            <a:off x="6246876" y="2986552"/>
            <a:ext cx="803148" cy="344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CBB7EC9-D941-15AA-A344-3F1A79FA7BF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31336" y="3158581"/>
            <a:ext cx="2415540" cy="21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2242489B-5161-D3BF-62D0-1EB9765448A2}"/>
              </a:ext>
            </a:extLst>
          </p:cNvPr>
          <p:cNvCxnSpPr>
            <a:cxnSpLocks/>
          </p:cNvCxnSpPr>
          <p:nvPr/>
        </p:nvCxnSpPr>
        <p:spPr>
          <a:xfrm flipH="1">
            <a:off x="3432048" y="3708032"/>
            <a:ext cx="2415540" cy="219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8CC08D8-3B65-B6DB-8FEE-BD0658C1500F}"/>
              </a:ext>
            </a:extLst>
          </p:cNvPr>
          <p:cNvCxnSpPr>
            <a:cxnSpLocks/>
          </p:cNvCxnSpPr>
          <p:nvPr/>
        </p:nvCxnSpPr>
        <p:spPr>
          <a:xfrm flipH="1" flipV="1">
            <a:off x="3895344" y="5056969"/>
            <a:ext cx="2906268" cy="1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BC307CC0-0DC7-8C5C-8BBE-1C33CD776B23}"/>
              </a:ext>
            </a:extLst>
          </p:cNvPr>
          <p:cNvSpPr txBox="1"/>
          <p:nvPr/>
        </p:nvSpPr>
        <p:spPr>
          <a:xfrm>
            <a:off x="1833642" y="2961278"/>
            <a:ext cx="1052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Methode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DAA0483-44E3-CD0F-A9D9-45A2813402AC}"/>
              </a:ext>
            </a:extLst>
          </p:cNvPr>
          <p:cNvSpPr txBox="1"/>
          <p:nvPr/>
        </p:nvSpPr>
        <p:spPr>
          <a:xfrm>
            <a:off x="1356030" y="3545356"/>
            <a:ext cx="3419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Instanzvariablen 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können </a:t>
            </a:r>
            <a:r>
              <a:rPr lang="de-DE" b="1" u="sng" dirty="0">
                <a:solidFill>
                  <a:srgbClr val="FF0000"/>
                </a:solidFill>
              </a:rPr>
              <a:t>nicht</a:t>
            </a:r>
            <a:r>
              <a:rPr lang="de-DE" dirty="0">
                <a:solidFill>
                  <a:srgbClr val="FF0000"/>
                </a:solidFill>
              </a:rPr>
              <a:t> in einem statischen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Kontext aufgerufen werden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D37BD5F-BC39-4D29-C9E4-8D91DAB22F6B}"/>
              </a:ext>
            </a:extLst>
          </p:cNvPr>
          <p:cNvSpPr txBox="1"/>
          <p:nvPr/>
        </p:nvSpPr>
        <p:spPr>
          <a:xfrm>
            <a:off x="1356030" y="4884940"/>
            <a:ext cx="3943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Klassenvariablen können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jedoch in einem nicht-statischen</a:t>
            </a:r>
            <a:br>
              <a:rPr lang="de-DE" dirty="0">
                <a:solidFill>
                  <a:srgbClr val="FF0000"/>
                </a:solidFill>
              </a:rPr>
            </a:br>
            <a:r>
              <a:rPr lang="de-DE" dirty="0">
                <a:solidFill>
                  <a:srgbClr val="FF0000"/>
                </a:solidFill>
              </a:rPr>
              <a:t>Kontext problemlos aufgerufen werden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08E73AE-9231-D940-4989-957E73B50416}"/>
              </a:ext>
            </a:extLst>
          </p:cNvPr>
          <p:cNvSpPr txBox="1"/>
          <p:nvPr/>
        </p:nvSpPr>
        <p:spPr>
          <a:xfrm>
            <a:off x="1833642" y="2583677"/>
            <a:ext cx="1729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Klassenvariable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F01C0069-AA04-CB47-A676-329CDF5184E1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562705" y="2253725"/>
            <a:ext cx="2762495" cy="514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7653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1ED4C-1322-C704-90B6-6014CF64F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A35DCC-0DBA-0F8D-5018-D6A915B4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Wiederholung Konstruktoren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1F70C1-870F-4431-B66B-F8EFE2C21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Festigen und erweitern des Wissens</a:t>
            </a:r>
          </a:p>
          <a:p>
            <a:r>
              <a:rPr lang="de-DE" sz="2100" dirty="0"/>
              <a:t>Buchseiten von OCA (1Z0-808: S.50-51, S.132-137, 140-145)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4B021-B39E-D83F-3543-A6DE4ED2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DBE6CDA-9D9C-DF16-A266-982960A6A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49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F4281-2BC0-1C4E-C308-177B9E77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781E2B-4110-B049-8B0F-1762C026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Konstruktoren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0F825E-C173-26A0-F952-C23D7E0F6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Jede Klasse hat einen Konstruktor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Konstruktoren müssen den gleichen Namen haben, wie die Klasse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Sie haben </a:t>
            </a:r>
            <a:r>
              <a:rPr lang="de-DE" b="1" u="sng" dirty="0"/>
              <a:t>KEINEN</a:t>
            </a:r>
            <a:r>
              <a:rPr lang="de-DE" dirty="0"/>
              <a:t> Rückgabewert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Sie können Parameter entgegennehmen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können </a:t>
            </a:r>
            <a:r>
              <a:rPr lang="de-DE" b="1" u="sng" dirty="0"/>
              <a:t>NICHT</a:t>
            </a:r>
            <a:r>
              <a:rPr lang="de-DE" dirty="0"/>
              <a:t> statisch, final oder </a:t>
            </a:r>
            <a:r>
              <a:rPr lang="de-DE" dirty="0" err="1"/>
              <a:t>abstract</a:t>
            </a:r>
            <a:r>
              <a:rPr lang="de-DE" dirty="0"/>
              <a:t> sein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können privat sein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CCC075-C5BF-DE89-FD8A-50858739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834E123-C02B-B121-E6D4-5F034E5C9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8F15B42-09B2-7929-7DB2-F2D4C64A0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449" y="3371427"/>
            <a:ext cx="3825551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rgbClr val="9BA8B7"/>
                </a:solidFill>
                <a:latin typeface="JetBrains Mono"/>
              </a:rPr>
              <a:t>//legal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String...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lang="de-DE" altLang="de-DE" dirty="0">
                <a:solidFill>
                  <a:srgbClr val="9BA8B7"/>
                </a:solidFill>
                <a:latin typeface="JetBrains Mono"/>
              </a:rPr>
              <a:t>//illegal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97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B19E9-46FE-B65F-6C42-354DDB828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76470-2844-1447-FFD4-1C5A51CD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Konstruktoren - 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45D84D-5128-F45F-C2C0-6D8630CF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7055"/>
            <a:ext cx="10058400" cy="376089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Wenn man keinen explizit implementiert, wird der Compiler automatisch einen erzeugen (</a:t>
            </a:r>
            <a:r>
              <a:rPr lang="de-DE" b="1" u="sng" dirty="0" err="1"/>
              <a:t>default</a:t>
            </a:r>
            <a:r>
              <a:rPr lang="de-DE" b="1" u="sng" dirty="0"/>
              <a:t>- </a:t>
            </a:r>
            <a:br>
              <a:rPr lang="de-DE" b="1" u="sng" dirty="0"/>
            </a:br>
            <a:r>
              <a:rPr lang="de-DE" b="1" dirty="0"/>
              <a:t>  </a:t>
            </a:r>
            <a:r>
              <a:rPr lang="de-DE" b="1" u="sng" dirty="0"/>
              <a:t>Konstruktor)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C00000"/>
                </a:solidFill>
              </a:rPr>
              <a:t> Sobald ein eigener Konstruktor geschrieben wird, wird der </a:t>
            </a:r>
            <a:r>
              <a:rPr lang="de-DE" dirty="0" err="1">
                <a:solidFill>
                  <a:srgbClr val="C00000"/>
                </a:solidFill>
              </a:rPr>
              <a:t>default</a:t>
            </a:r>
            <a:r>
              <a:rPr lang="de-DE" dirty="0">
                <a:solidFill>
                  <a:srgbClr val="C00000"/>
                </a:solidFill>
              </a:rPr>
              <a:t>-Konstruktor überschrieben </a:t>
            </a:r>
            <a:br>
              <a:rPr lang="de-DE" dirty="0">
                <a:solidFill>
                  <a:srgbClr val="C00000"/>
                </a:solidFill>
              </a:rPr>
            </a:br>
            <a:r>
              <a:rPr lang="de-DE" dirty="0">
                <a:solidFill>
                  <a:srgbClr val="C00000"/>
                </a:solidFill>
              </a:rPr>
              <a:t>  und wird nicht mehr automatisch erzeugt!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D483B-5353-B001-E012-1E5FB028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495BDFB-2090-4C4A-D85C-50939F1D6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3A8576C-B54B-AF3D-451C-A03D26CF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564" y="3489902"/>
            <a:ext cx="3943116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b){}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Test t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A479BAD-5914-E1C7-5036-B43B727E48D5}"/>
              </a:ext>
            </a:extLst>
          </p:cNvPr>
          <p:cNvSpPr/>
          <p:nvPr/>
        </p:nvSpPr>
        <p:spPr>
          <a:xfrm>
            <a:off x="8218426" y="4638354"/>
            <a:ext cx="1338912" cy="344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1203FC-1E2C-3A43-C3EF-199B44FEB6EF}"/>
              </a:ext>
            </a:extLst>
          </p:cNvPr>
          <p:cNvSpPr txBox="1"/>
          <p:nvPr/>
        </p:nvSpPr>
        <p:spPr>
          <a:xfrm>
            <a:off x="3951691" y="4740945"/>
            <a:ext cx="2882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Compilerfehler!</a:t>
            </a:r>
          </a:p>
          <a:p>
            <a:r>
              <a:rPr lang="de-DE" dirty="0"/>
              <a:t>Konstruktor ohne Parameter existiert nicht mehr!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BACA206-9377-B9CB-C1A8-94F07D79C90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503437" y="4810383"/>
            <a:ext cx="1714989" cy="3993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31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221E6-E5A4-0F65-E5F3-72BADD2DD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2E38D-DF71-036C-4B2F-D489DCF1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Konstruktoren - Überladen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88430-2497-30B3-FD28-3FF098D1C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7055"/>
            <a:ext cx="10058400" cy="376089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Konstruktoren können beliebig überladen werden, dabei gelten die gleichen Regeln wie bei</a:t>
            </a:r>
            <a:br>
              <a:rPr lang="de-DE" dirty="0"/>
            </a:br>
            <a:r>
              <a:rPr lang="de-DE" dirty="0"/>
              <a:t>  Methoden</a:t>
            </a:r>
            <a:endParaRPr lang="de-DE" dirty="0">
              <a:solidFill>
                <a:srgbClr val="C00000"/>
              </a:solidFill>
            </a:endParaRP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D6B7AB-3BF0-8DC4-7118-E4EC2A642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D2E6DAC-10F6-9F7A-26EB-F8A97FB57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9B5A2A0-3894-D8CD-0CBE-776A34B5C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630" y="3429000"/>
            <a:ext cx="3851700" cy="16312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b){}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String b,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c){}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72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F0987-2BB0-C48D-0ACD-93F463CA3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B9337-EF11-48F2-7E7F-0F1CB6FC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Konstruktoren - Überladen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CBE19-A5EB-A7C1-4419-0DE95C6F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7055"/>
            <a:ext cx="10058400" cy="3760891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Konstruktoren können andere Konstruktoren aufrufen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 err="1"/>
              <a:t>this</a:t>
            </a:r>
            <a:r>
              <a:rPr lang="de-DE" dirty="0"/>
              <a:t>() – innerhalb der Klasse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super() – Aufruf des Konstruktors der Superklasse (wird später behandelt)</a:t>
            </a:r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F87201-463B-3F5A-C021-32E38100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5ED26F5-3C3C-A007-934C-F90C4CB889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550BBB2-CC80-09CB-A439-44FD5055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567" y="3314428"/>
            <a:ext cx="3890865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a;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b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b;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a, String b,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double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c){}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5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B89F-D7AD-E8D8-3180-72A2D735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DAABA-E638-EA61-5E8C-71A0AF62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/>
              <a:t>Vertiefung Kapselung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A772D7-9709-683E-DE6F-DF7100F2D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Festigen und erweitern des Wissens</a:t>
            </a:r>
          </a:p>
          <a:p>
            <a:r>
              <a:rPr lang="de-DE" sz="2100" dirty="0"/>
              <a:t>Buchseiten von OCA (1Z0-808: S.88-91)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D0A0E0-47FD-713D-1451-88641D45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FC15FE05-72DD-7B88-4B69-7FB8FD682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2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2DE7-383F-D69E-DEB3-6C3EA7E6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70D11-0999-36A6-97B3-B4709EFD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ist an diesem Code schlecht?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3387EB-03F4-88EB-5E2F-1EDEBDD0C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2750E6-86A6-5141-7143-25A241C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2F59D98-FFA7-02D3-F94E-602FBC4A0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8945F1D-4D24-2F1B-8598-7827CC24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869" y="2418985"/>
            <a:ext cx="6409982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Test{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Person p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-10;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lang="de-DE" altLang="de-DE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A76545-AAB5-9785-E978-2A4BA41C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915EC-7094-1874-52A3-6B1015B78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27D05-12A9-EF50-030E-0FEB2AC0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ist an diesem Code schlecht?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054E97-7CC8-B372-5BA5-6CAE5994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AB18E-5CB2-4E0A-1156-66E82543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33A52C2-39BD-3519-BD38-DC5A85D3B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1A8D9B1-927F-D576-41B7-81FB96FDE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057" y="2108201"/>
            <a:ext cx="6409982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Test{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Person p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-10;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p.age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endParaRPr lang="de-DE" altLang="de-DE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CAF953-86F2-EE1F-1B8D-5B821A49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04CC27DA-062E-BAEB-6583-FE6D61050275}"/>
              </a:ext>
            </a:extLst>
          </p:cNvPr>
          <p:cNvSpPr/>
          <p:nvPr/>
        </p:nvSpPr>
        <p:spPr>
          <a:xfrm>
            <a:off x="5605271" y="2508699"/>
            <a:ext cx="825025" cy="218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7D4926-4C39-4EC4-5D2E-DA6CDD04DCBE}"/>
              </a:ext>
            </a:extLst>
          </p:cNvPr>
          <p:cNvSpPr/>
          <p:nvPr/>
        </p:nvSpPr>
        <p:spPr>
          <a:xfrm>
            <a:off x="5797000" y="4154130"/>
            <a:ext cx="825025" cy="218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3FA4655-82B3-1271-B343-1C39E7B049A4}"/>
              </a:ext>
            </a:extLst>
          </p:cNvPr>
          <p:cNvCxnSpPr>
            <a:cxnSpLocks/>
          </p:cNvCxnSpPr>
          <p:nvPr/>
        </p:nvCxnSpPr>
        <p:spPr>
          <a:xfrm flipH="1">
            <a:off x="3500284" y="2605476"/>
            <a:ext cx="2104987" cy="6981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68C171F-E80C-1445-A7EE-98094F2DD5E9}"/>
              </a:ext>
            </a:extLst>
          </p:cNvPr>
          <p:cNvCxnSpPr>
            <a:cxnSpLocks/>
          </p:cNvCxnSpPr>
          <p:nvPr/>
        </p:nvCxnSpPr>
        <p:spPr>
          <a:xfrm flipH="1">
            <a:off x="3500284" y="4195906"/>
            <a:ext cx="2417538" cy="727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7760151-6B39-1A18-D1B4-2C6178D4C696}"/>
              </a:ext>
            </a:extLst>
          </p:cNvPr>
          <p:cNvSpPr txBox="1"/>
          <p:nvPr/>
        </p:nvSpPr>
        <p:spPr>
          <a:xfrm>
            <a:off x="1178764" y="3134362"/>
            <a:ext cx="2170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Access-</a:t>
            </a:r>
            <a:r>
              <a:rPr lang="de-DE" sz="1600" dirty="0" err="1"/>
              <a:t>Modifier</a:t>
            </a:r>
            <a:r>
              <a:rPr lang="de-DE" sz="1600" dirty="0"/>
              <a:t>: </a:t>
            </a:r>
            <a:r>
              <a:rPr lang="de-DE" sz="1600" dirty="0" err="1"/>
              <a:t>public</a:t>
            </a:r>
            <a:endParaRPr lang="de-DE" sz="1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2A71E6C-8B00-FF00-2A42-37EFB9650E93}"/>
              </a:ext>
            </a:extLst>
          </p:cNvPr>
          <p:cNvSpPr txBox="1"/>
          <p:nvPr/>
        </p:nvSpPr>
        <p:spPr>
          <a:xfrm>
            <a:off x="1178764" y="4754412"/>
            <a:ext cx="25517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Indirekter Zugriff auf die </a:t>
            </a:r>
            <a:br>
              <a:rPr lang="de-DE" sz="1600" dirty="0"/>
            </a:br>
            <a:r>
              <a:rPr lang="de-DE" sz="1600" dirty="0"/>
              <a:t>Variable ohne Zustimmung </a:t>
            </a:r>
            <a:br>
              <a:rPr lang="de-DE" sz="1600" dirty="0"/>
            </a:br>
            <a:r>
              <a:rPr lang="de-DE" sz="1600" dirty="0"/>
              <a:t>der Komponente Person</a:t>
            </a:r>
          </a:p>
        </p:txBody>
      </p:sp>
    </p:spTree>
    <p:extLst>
      <p:ext uri="{BB962C8B-B14F-4D97-AF65-F5344CB8AC3E}">
        <p14:creationId xmlns:p14="http://schemas.microsoft.com/office/powerpoint/2010/main" val="323189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1DFEE-E5F4-EBF5-4D8B-68B13E4A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BA012-6938-9007-2923-AAAF83A6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Was ist an diesem Code gut?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B26D3-7250-98F7-AF27-2A860695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9E8F2-7C27-8BD1-BA74-617336C3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01.02.2025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1303C87-9534-609D-9D88-0E63FBF009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2E7AF84-23ED-6F9A-BD63-F78EED94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C39B5B3-3D99-09DD-6864-51671EC78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512" y="2080489"/>
            <a:ext cx="4895193" cy="378565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&gt;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a;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"Alter muss größer als 0 sein"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Person p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Person();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p.setAge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(-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//wird überprüft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9021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4067BD14EC70418AF36649DED1085F" ma:contentTypeVersion="15" ma:contentTypeDescription="Ein neues Dokument erstellen." ma:contentTypeScope="" ma:versionID="4f28cdf466a930c0c060bd0bb9a66b2c">
  <xsd:schema xmlns:xsd="http://www.w3.org/2001/XMLSchema" xmlns:xs="http://www.w3.org/2001/XMLSchema" xmlns:p="http://schemas.microsoft.com/office/2006/metadata/properties" xmlns:ns3="58909f62-005c-436b-8613-63e6e2981cb1" xmlns:ns4="45487147-6e04-4680-be63-71179d052d9a" targetNamespace="http://schemas.microsoft.com/office/2006/metadata/properties" ma:root="true" ma:fieldsID="c864fb880aa9849bd1e9f29de1e05ddd" ns3:_="" ns4:_="">
    <xsd:import namespace="58909f62-005c-436b-8613-63e6e2981cb1"/>
    <xsd:import namespace="45487147-6e04-4680-be63-71179d052d9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909f62-005c-436b-8613-63e6e2981c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487147-6e04-4680-be63-71179d052d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487147-6e04-4680-be63-71179d052d9a" xsi:nil="true"/>
  </documentManagement>
</p:properties>
</file>

<file path=customXml/itemProps1.xml><?xml version="1.0" encoding="utf-8"?>
<ds:datastoreItem xmlns:ds="http://schemas.openxmlformats.org/officeDocument/2006/customXml" ds:itemID="{F8A4BB19-FFE4-4019-8737-9862387491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909f62-005c-436b-8613-63e6e2981cb1"/>
    <ds:schemaRef ds:uri="45487147-6e04-4680-be63-71179d052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4F4F33-3A0D-4DBC-B842-7543B55C7A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6F57D-E8B8-4CFC-BD11-FDD1CC9E075C}">
  <ds:schemaRefs>
    <ds:schemaRef ds:uri="45487147-6e04-4680-be63-71179d052d9a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8909f62-005c-436b-8613-63e6e2981cb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{888E186A-A156-478A-B476-F3BBC6688C46}tf56160789_win32</Template>
  <TotalTime>0</TotalTime>
  <Words>4535</Words>
  <Application>Microsoft Office PowerPoint</Application>
  <PresentationFormat>Breitbild</PresentationFormat>
  <Paragraphs>509</Paragraphs>
  <Slides>55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3" baseType="lpstr">
      <vt:lpstr>Arial</vt:lpstr>
      <vt:lpstr>Bookman Old Style</vt:lpstr>
      <vt:lpstr>Calibri</vt:lpstr>
      <vt:lpstr>Franklin Gothic Book</vt:lpstr>
      <vt:lpstr>JetBrains Mono</vt:lpstr>
      <vt:lpstr>Symbol</vt:lpstr>
      <vt:lpstr>Wingdings</vt:lpstr>
      <vt:lpstr>Benutzerdefiniert</vt:lpstr>
      <vt:lpstr>Erweitern und Festigen der erlernten Konzepte</vt:lpstr>
      <vt:lpstr>Plan für die Woche</vt:lpstr>
      <vt:lpstr>Plan für heute</vt:lpstr>
      <vt:lpstr>Konzepte der OOP</vt:lpstr>
      <vt:lpstr>Konzepte der OOP</vt:lpstr>
      <vt:lpstr>Vertiefung Kapselung</vt:lpstr>
      <vt:lpstr>Was ist an diesem Code schlecht?</vt:lpstr>
      <vt:lpstr>Was ist an diesem Code schlecht?</vt:lpstr>
      <vt:lpstr>Was ist an diesem Code gut?</vt:lpstr>
      <vt:lpstr>Was ist an diesem Code gut?</vt:lpstr>
      <vt:lpstr>Kapselung - Prinzipien</vt:lpstr>
      <vt:lpstr>Kapselung - Prinzipien</vt:lpstr>
      <vt:lpstr>Kapselung - Prinzipien</vt:lpstr>
      <vt:lpstr>Kapselung - Zusammenfassung</vt:lpstr>
      <vt:lpstr>Wofür braucht man Kapselung?</vt:lpstr>
      <vt:lpstr>Wofür braucht man Kapselung?</vt:lpstr>
      <vt:lpstr>Wiederholung Methoden</vt:lpstr>
      <vt:lpstr>Methoden - Wiederholung</vt:lpstr>
      <vt:lpstr>Methoden – Vorsicht geboten!</vt:lpstr>
      <vt:lpstr>Methoden – Vorsicht geboten!</vt:lpstr>
      <vt:lpstr>Methoden – Vorsicht geboten!</vt:lpstr>
      <vt:lpstr>Methoden – Vorsicht geboten!</vt:lpstr>
      <vt:lpstr>Methoden – Vorsicht geboten!</vt:lpstr>
      <vt:lpstr>Methoden – Objekte und andere Parameter</vt:lpstr>
      <vt:lpstr>Methoden – Objekte und andere Parameter</vt:lpstr>
      <vt:lpstr>Methoden – Objekte und andere Parameter</vt:lpstr>
      <vt:lpstr>Methoden – Objekte und andere Parameter</vt:lpstr>
      <vt:lpstr>Methoden Wiederholungen</vt:lpstr>
      <vt:lpstr>Methoden Wiederholungen</vt:lpstr>
      <vt:lpstr>Methoden – Var-args - Parameter</vt:lpstr>
      <vt:lpstr>Methoden – Var-args - Parameter</vt:lpstr>
      <vt:lpstr>Methoden – Var-args - Parameter</vt:lpstr>
      <vt:lpstr>Methoden – Var-args - Parameter</vt:lpstr>
      <vt:lpstr>Methoden – Var-args - Parameter</vt:lpstr>
      <vt:lpstr>Methoden – Var-args - Parameter</vt:lpstr>
      <vt:lpstr>Methoden Überladung - Wiederholung</vt:lpstr>
      <vt:lpstr>Methoden Überladung - Übung</vt:lpstr>
      <vt:lpstr>Methoden Überladung - Übung</vt:lpstr>
      <vt:lpstr>Methoden Überladung - Übung</vt:lpstr>
      <vt:lpstr>Methoden Überladung - Übung</vt:lpstr>
      <vt:lpstr>Methoden Überladung - Übung</vt:lpstr>
      <vt:lpstr>Methoden Überladung - Übung</vt:lpstr>
      <vt:lpstr>Methoden Überladung - Übung</vt:lpstr>
      <vt:lpstr>Methoden Überladung - Übung</vt:lpstr>
      <vt:lpstr>Methoden Überladung - Exceptions</vt:lpstr>
      <vt:lpstr>Methoden Überladung - Anwendungsbeispiel</vt:lpstr>
      <vt:lpstr>Methoden Überladung - Anwendungsbeispiel</vt:lpstr>
      <vt:lpstr>Methoden Überladung - Übung</vt:lpstr>
      <vt:lpstr>Methoden Überladung - Übung</vt:lpstr>
      <vt:lpstr>Statische Methoden – Good To Know</vt:lpstr>
      <vt:lpstr>Wiederholung Konstruktoren</vt:lpstr>
      <vt:lpstr>Konstruktoren - Grundlagen</vt:lpstr>
      <vt:lpstr>Konstruktoren - Grundlagen</vt:lpstr>
      <vt:lpstr>Konstruktoren - Überladen</vt:lpstr>
      <vt:lpstr>Konstruktoren - Überladen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Bobenhausen</dc:creator>
  <cp:lastModifiedBy>Anita Tomme</cp:lastModifiedBy>
  <cp:revision>131</cp:revision>
  <dcterms:created xsi:type="dcterms:W3CDTF">2024-11-15T22:41:41Z</dcterms:created>
  <dcterms:modified xsi:type="dcterms:W3CDTF">2025-02-03T12:14:25Z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0x010100764067BD14EC70418AF36649DED1085F</vt:lpwstr>
  </property>
</Properties>
</file>