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68"/>
  </p:notesMasterIdLst>
  <p:handoutMasterIdLst>
    <p:handoutMasterId r:id="rId69"/>
  </p:handoutMasterIdLst>
  <p:sldIdLst>
    <p:sldId id="257" r:id="rId2"/>
    <p:sldId id="367" r:id="rId3"/>
    <p:sldId id="260" r:id="rId4"/>
    <p:sldId id="419" r:id="rId5"/>
    <p:sldId id="434" r:id="rId6"/>
    <p:sldId id="435" r:id="rId7"/>
    <p:sldId id="436" r:id="rId8"/>
    <p:sldId id="437" r:id="rId9"/>
    <p:sldId id="460" r:id="rId10"/>
    <p:sldId id="439" r:id="rId11"/>
    <p:sldId id="440" r:id="rId12"/>
    <p:sldId id="441" r:id="rId13"/>
    <p:sldId id="442" r:id="rId14"/>
    <p:sldId id="443" r:id="rId15"/>
    <p:sldId id="445" r:id="rId16"/>
    <p:sldId id="446" r:id="rId17"/>
    <p:sldId id="447" r:id="rId18"/>
    <p:sldId id="448" r:id="rId19"/>
    <p:sldId id="449" r:id="rId20"/>
    <p:sldId id="451" r:id="rId21"/>
    <p:sldId id="450" r:id="rId22"/>
    <p:sldId id="452" r:id="rId23"/>
    <p:sldId id="453" r:id="rId24"/>
    <p:sldId id="454" r:id="rId25"/>
    <p:sldId id="438" r:id="rId26"/>
    <p:sldId id="456" r:id="rId27"/>
    <p:sldId id="457" r:id="rId28"/>
    <p:sldId id="458" r:id="rId29"/>
    <p:sldId id="459" r:id="rId30"/>
    <p:sldId id="455" r:id="rId31"/>
    <p:sldId id="329" r:id="rId32"/>
    <p:sldId id="465" r:id="rId33"/>
    <p:sldId id="462" r:id="rId34"/>
    <p:sldId id="467" r:id="rId35"/>
    <p:sldId id="330" r:id="rId36"/>
    <p:sldId id="368" r:id="rId37"/>
    <p:sldId id="463" r:id="rId38"/>
    <p:sldId id="483" r:id="rId39"/>
    <p:sldId id="369" r:id="rId40"/>
    <p:sldId id="480" r:id="rId41"/>
    <p:sldId id="479" r:id="rId42"/>
    <p:sldId id="471" r:id="rId43"/>
    <p:sldId id="470" r:id="rId44"/>
    <p:sldId id="472" r:id="rId45"/>
    <p:sldId id="473" r:id="rId46"/>
    <p:sldId id="372" r:id="rId47"/>
    <p:sldId id="373" r:id="rId48"/>
    <p:sldId id="375" r:id="rId49"/>
    <p:sldId id="382" r:id="rId50"/>
    <p:sldId id="474" r:id="rId51"/>
    <p:sldId id="475" r:id="rId52"/>
    <p:sldId id="476" r:id="rId53"/>
    <p:sldId id="482" r:id="rId54"/>
    <p:sldId id="388" r:id="rId55"/>
    <p:sldId id="389" r:id="rId56"/>
    <p:sldId id="477" r:id="rId57"/>
    <p:sldId id="478" r:id="rId58"/>
    <p:sldId id="392" r:id="rId59"/>
    <p:sldId id="377" r:id="rId60"/>
    <p:sldId id="378" r:id="rId61"/>
    <p:sldId id="379" r:id="rId62"/>
    <p:sldId id="380" r:id="rId63"/>
    <p:sldId id="374" r:id="rId64"/>
    <p:sldId id="386" r:id="rId65"/>
    <p:sldId id="469" r:id="rId66"/>
    <p:sldId id="481" r:id="rId6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40" autoAdjust="0"/>
    <p:restoredTop sz="96247" autoAdjust="0"/>
  </p:normalViewPr>
  <p:slideViewPr>
    <p:cSldViewPr snapToGrid="0">
      <p:cViewPr>
        <p:scale>
          <a:sx n="125" d="100"/>
          <a:sy n="125" d="100"/>
        </p:scale>
        <p:origin x="50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BCDE3-3904-4F45-AB95-AC7BDCC04C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4B8A096-5696-47A7-9643-3382FE29F29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Montag</a:t>
          </a:r>
        </a:p>
      </dgm:t>
    </dgm:pt>
    <dgm:pt modelId="{AA28123A-A1F5-4E1C-9057-A5A1ACA96ABE}" type="parTrans" cxnId="{350ABFF0-AFCF-45DB-BA58-15384B8EE0F1}">
      <dgm:prSet/>
      <dgm:spPr/>
      <dgm:t>
        <a:bodyPr/>
        <a:lstStyle/>
        <a:p>
          <a:endParaRPr lang="de-DE"/>
        </a:p>
      </dgm:t>
    </dgm:pt>
    <dgm:pt modelId="{A0AAD58B-846E-434B-9AD0-728283AE307C}" type="sibTrans" cxnId="{350ABFF0-AFCF-45DB-BA58-15384B8EE0F1}">
      <dgm:prSet/>
      <dgm:spPr/>
      <dgm:t>
        <a:bodyPr/>
        <a:lstStyle/>
        <a:p>
          <a:endParaRPr lang="de-DE"/>
        </a:p>
      </dgm:t>
    </dgm:pt>
    <dgm:pt modelId="{A06BFAAA-3B51-453A-B7AA-3DB9EB7140ED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Dienstag</a:t>
          </a:r>
        </a:p>
      </dgm:t>
    </dgm:pt>
    <dgm:pt modelId="{CC200C2A-4054-4468-BB16-354124BFAFD1}" type="parTrans" cxnId="{07D8C10E-A953-4768-9852-8B30B6EFD3BE}">
      <dgm:prSet/>
      <dgm:spPr/>
      <dgm:t>
        <a:bodyPr/>
        <a:lstStyle/>
        <a:p>
          <a:endParaRPr lang="de-DE"/>
        </a:p>
      </dgm:t>
    </dgm:pt>
    <dgm:pt modelId="{D284F0C4-A3C0-4D43-B2D2-710ECDD25232}" type="sibTrans" cxnId="{07D8C10E-A953-4768-9852-8B30B6EFD3BE}">
      <dgm:prSet/>
      <dgm:spPr/>
      <dgm:t>
        <a:bodyPr/>
        <a:lstStyle/>
        <a:p>
          <a:endParaRPr lang="de-DE"/>
        </a:p>
      </dgm:t>
    </dgm:pt>
    <dgm:pt modelId="{90C0FB10-870B-4696-9BEC-E4273C96579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Mittwoch</a:t>
          </a:r>
        </a:p>
      </dgm:t>
    </dgm:pt>
    <dgm:pt modelId="{9EC313E9-3666-4464-8443-57DFFDAD9109}" type="parTrans" cxnId="{D902009B-7643-4848-A536-8FF2B315CFF4}">
      <dgm:prSet/>
      <dgm:spPr/>
      <dgm:t>
        <a:bodyPr/>
        <a:lstStyle/>
        <a:p>
          <a:endParaRPr lang="de-DE"/>
        </a:p>
      </dgm:t>
    </dgm:pt>
    <dgm:pt modelId="{D725865C-D7E9-4436-9C53-4297FE96BD65}" type="sibTrans" cxnId="{D902009B-7643-4848-A536-8FF2B315CFF4}">
      <dgm:prSet/>
      <dgm:spPr/>
      <dgm:t>
        <a:bodyPr/>
        <a:lstStyle/>
        <a:p>
          <a:endParaRPr lang="de-DE"/>
        </a:p>
      </dgm:t>
    </dgm:pt>
    <dgm:pt modelId="{DCA29353-4F9F-4BC5-BDB7-FC81B2BE6C47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Donnerstag</a:t>
          </a:r>
        </a:p>
      </dgm:t>
    </dgm:pt>
    <dgm:pt modelId="{ECE16752-4696-4B33-A860-4255E0105DE0}" type="parTrans" cxnId="{32D5931D-1A5E-455F-B7A8-88424A30013A}">
      <dgm:prSet/>
      <dgm:spPr/>
      <dgm:t>
        <a:bodyPr/>
        <a:lstStyle/>
        <a:p>
          <a:endParaRPr lang="de-DE"/>
        </a:p>
      </dgm:t>
    </dgm:pt>
    <dgm:pt modelId="{F10C49BD-0788-476A-AA28-A67D2AFF2FE4}" type="sibTrans" cxnId="{32D5931D-1A5E-455F-B7A8-88424A30013A}">
      <dgm:prSet/>
      <dgm:spPr/>
      <dgm:t>
        <a:bodyPr/>
        <a:lstStyle/>
        <a:p>
          <a:endParaRPr lang="de-DE"/>
        </a:p>
      </dgm:t>
    </dgm:pt>
    <dgm:pt modelId="{3B41AD43-6B79-4BD2-847B-86563F3306C4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Freitag</a:t>
          </a:r>
        </a:p>
      </dgm:t>
    </dgm:pt>
    <dgm:pt modelId="{C335D71A-13D5-44FB-878B-612359DA36C5}" type="parTrans" cxnId="{B89244A0-F014-4113-8AFF-EE4A2A7B5123}">
      <dgm:prSet/>
      <dgm:spPr/>
      <dgm:t>
        <a:bodyPr/>
        <a:lstStyle/>
        <a:p>
          <a:endParaRPr lang="de-DE"/>
        </a:p>
      </dgm:t>
    </dgm:pt>
    <dgm:pt modelId="{6CA3B65F-4E9A-4B65-92C3-03C78122380F}" type="sibTrans" cxnId="{B89244A0-F014-4113-8AFF-EE4A2A7B5123}">
      <dgm:prSet/>
      <dgm:spPr/>
      <dgm:t>
        <a:bodyPr/>
        <a:lstStyle/>
        <a:p>
          <a:endParaRPr lang="de-DE"/>
        </a:p>
      </dgm:t>
    </dgm:pt>
    <dgm:pt modelId="{CD902627-1D69-4B03-A89D-B020FA216129}">
      <dgm:prSet phldrT="[Text]"/>
      <dgm:spPr/>
      <dgm:t>
        <a:bodyPr/>
        <a:lstStyle/>
        <a:p>
          <a:r>
            <a:rPr lang="de-DE" dirty="0" err="1"/>
            <a:t>Overwritten</a:t>
          </a:r>
          <a:r>
            <a:rPr lang="de-DE" dirty="0"/>
            <a:t>/</a:t>
          </a:r>
          <a:r>
            <a:rPr lang="de-DE" dirty="0" err="1"/>
            <a:t>Overloaded</a:t>
          </a:r>
          <a:r>
            <a:rPr lang="de-DE" dirty="0"/>
            <a:t> Methods</a:t>
          </a:r>
        </a:p>
      </dgm:t>
    </dgm:pt>
    <dgm:pt modelId="{48775EB7-9CCE-44FC-A733-84576EB0AB77}" type="parTrans" cxnId="{54CF82F8-BD18-41EA-B8A5-25AE85F69940}">
      <dgm:prSet/>
      <dgm:spPr/>
      <dgm:t>
        <a:bodyPr/>
        <a:lstStyle/>
        <a:p>
          <a:endParaRPr lang="de-DE"/>
        </a:p>
      </dgm:t>
    </dgm:pt>
    <dgm:pt modelId="{5A587194-300D-494C-95AE-200ACE243B1F}" type="sibTrans" cxnId="{54CF82F8-BD18-41EA-B8A5-25AE85F69940}">
      <dgm:prSet/>
      <dgm:spPr/>
      <dgm:t>
        <a:bodyPr/>
        <a:lstStyle/>
        <a:p>
          <a:endParaRPr lang="de-DE"/>
        </a:p>
      </dgm:t>
    </dgm:pt>
    <dgm:pt modelId="{194A9A14-78E6-4A15-8811-2DEDDEA7C948}">
      <dgm:prSet phldrT="[Text]"/>
      <dgm:spPr/>
      <dgm:t>
        <a:bodyPr/>
        <a:lstStyle/>
        <a:p>
          <a:r>
            <a:rPr lang="de-DE" b="1" i="0" u="sng" dirty="0"/>
            <a:t>OOP-Konzepte:</a:t>
          </a:r>
          <a:endParaRPr lang="de-DE" dirty="0"/>
        </a:p>
      </dgm:t>
    </dgm:pt>
    <dgm:pt modelId="{9A5C9EAF-4AA3-4D91-A0A7-7B7DA422D3B7}" type="parTrans" cxnId="{B76FC2A4-98DE-44B3-A27C-4316452FA843}">
      <dgm:prSet/>
      <dgm:spPr/>
      <dgm:t>
        <a:bodyPr/>
        <a:lstStyle/>
        <a:p>
          <a:endParaRPr lang="de-DE"/>
        </a:p>
      </dgm:t>
    </dgm:pt>
    <dgm:pt modelId="{40F7234B-443B-47E7-82A7-6436D2E20B6D}" type="sibTrans" cxnId="{B76FC2A4-98DE-44B3-A27C-4316452FA843}">
      <dgm:prSet/>
      <dgm:spPr/>
      <dgm:t>
        <a:bodyPr/>
        <a:lstStyle/>
        <a:p>
          <a:endParaRPr lang="de-DE"/>
        </a:p>
      </dgm:t>
    </dgm:pt>
    <dgm:pt modelId="{AECEAEAE-5509-4D83-B2A5-D0473B41BD50}">
      <dgm:prSet phldrT="[Text]"/>
      <dgm:spPr/>
      <dgm:t>
        <a:bodyPr/>
        <a:lstStyle/>
        <a:p>
          <a:r>
            <a:rPr lang="de-DE" dirty="0"/>
            <a:t>Wiederholung  </a:t>
          </a:r>
          <a:r>
            <a:rPr lang="de-DE" dirty="0" err="1"/>
            <a:t>Encapsulation</a:t>
          </a:r>
          <a:r>
            <a:rPr lang="de-DE" dirty="0"/>
            <a:t>, </a:t>
          </a:r>
          <a:br>
            <a:rPr lang="de-DE" dirty="0"/>
          </a:br>
          <a:r>
            <a:rPr lang="de-DE" dirty="0"/>
            <a:t>Methods,</a:t>
          </a:r>
          <a:br>
            <a:rPr lang="de-DE" dirty="0"/>
          </a:br>
          <a:r>
            <a:rPr lang="de-DE" dirty="0"/>
            <a:t>Konstruktoren</a:t>
          </a:r>
          <a:endParaRPr lang="de-DE" b="1" i="0" u="sng" dirty="0"/>
        </a:p>
      </dgm:t>
    </dgm:pt>
    <dgm:pt modelId="{00E1533D-47E4-4742-97F2-FEB9BD3B5269}" type="parTrans" cxnId="{A9D45413-1C4C-4C5D-8738-B5E6CD192581}">
      <dgm:prSet/>
      <dgm:spPr/>
      <dgm:t>
        <a:bodyPr/>
        <a:lstStyle/>
        <a:p>
          <a:endParaRPr lang="de-DE"/>
        </a:p>
      </dgm:t>
    </dgm:pt>
    <dgm:pt modelId="{34619166-5B12-4816-9F0F-BEE28A3AF734}" type="sibTrans" cxnId="{A9D45413-1C4C-4C5D-8738-B5E6CD192581}">
      <dgm:prSet/>
      <dgm:spPr/>
      <dgm:t>
        <a:bodyPr/>
        <a:lstStyle/>
        <a:p>
          <a:endParaRPr lang="de-DE"/>
        </a:p>
      </dgm:t>
    </dgm:pt>
    <dgm:pt modelId="{EEAAD8D9-3010-4F43-ADAA-C092DCA49067}">
      <dgm:prSet phldrT="[Text]"/>
      <dgm:spPr/>
      <dgm:t>
        <a:bodyPr/>
        <a:lstStyle/>
        <a:p>
          <a:r>
            <a:rPr lang="de-DE" b="1" u="sng" dirty="0"/>
            <a:t>OOP-Konzepte:</a:t>
          </a:r>
        </a:p>
      </dgm:t>
    </dgm:pt>
    <dgm:pt modelId="{024E1DB3-C50E-4F65-B288-BFDFCE33ECA8}" type="parTrans" cxnId="{7E158D47-CB27-412E-90A3-EC7B55EBF738}">
      <dgm:prSet/>
      <dgm:spPr/>
      <dgm:t>
        <a:bodyPr/>
        <a:lstStyle/>
        <a:p>
          <a:endParaRPr lang="de-DE"/>
        </a:p>
      </dgm:t>
    </dgm:pt>
    <dgm:pt modelId="{B03F64AF-C959-4C02-8BB7-A6FFC55AD9C1}" type="sibTrans" cxnId="{7E158D47-CB27-412E-90A3-EC7B55EBF738}">
      <dgm:prSet/>
      <dgm:spPr/>
      <dgm:t>
        <a:bodyPr/>
        <a:lstStyle/>
        <a:p>
          <a:endParaRPr lang="de-DE"/>
        </a:p>
      </dgm:t>
    </dgm:pt>
    <dgm:pt modelId="{8B20D5C9-B5A3-4235-8070-B93126EB7511}">
      <dgm:prSet/>
      <dgm:spPr/>
      <dgm:t>
        <a:bodyPr/>
        <a:lstStyle/>
        <a:p>
          <a:r>
            <a:rPr lang="de-DE" dirty="0"/>
            <a:t>Abstrakte Klassen vs. Interfaces</a:t>
          </a:r>
        </a:p>
      </dgm:t>
    </dgm:pt>
    <dgm:pt modelId="{11568E38-D3FC-4806-805A-54FB7BB83D36}" type="parTrans" cxnId="{07F71C43-00AE-4C50-B2D3-874ECFDA344A}">
      <dgm:prSet/>
      <dgm:spPr/>
      <dgm:t>
        <a:bodyPr/>
        <a:lstStyle/>
        <a:p>
          <a:endParaRPr lang="de-DE"/>
        </a:p>
      </dgm:t>
    </dgm:pt>
    <dgm:pt modelId="{D644507E-2AF5-4A85-944C-7475E75AA268}" type="sibTrans" cxnId="{07F71C43-00AE-4C50-B2D3-874ECFDA344A}">
      <dgm:prSet/>
      <dgm:spPr/>
      <dgm:t>
        <a:bodyPr/>
        <a:lstStyle/>
        <a:p>
          <a:endParaRPr lang="de-DE"/>
        </a:p>
      </dgm:t>
    </dgm:pt>
    <dgm:pt modelId="{D4E15D28-C189-48BE-9796-D0DD449F6798}">
      <dgm:prSet/>
      <dgm:spPr/>
      <dgm:t>
        <a:bodyPr/>
        <a:lstStyle/>
        <a:p>
          <a:r>
            <a:rPr lang="de-DE" dirty="0"/>
            <a:t>Vertiefung Interfaces</a:t>
          </a:r>
        </a:p>
      </dgm:t>
    </dgm:pt>
    <dgm:pt modelId="{AC24B6E4-9FB4-4256-BD4C-E64B94F43345}" type="parTrans" cxnId="{35560916-5ADF-4A9B-A9A9-55E0DEB3209D}">
      <dgm:prSet/>
      <dgm:spPr/>
      <dgm:t>
        <a:bodyPr/>
        <a:lstStyle/>
        <a:p>
          <a:endParaRPr lang="de-DE"/>
        </a:p>
      </dgm:t>
    </dgm:pt>
    <dgm:pt modelId="{89DD28BC-6BB6-4B33-80DF-C1C0184F5B54}" type="sibTrans" cxnId="{35560916-5ADF-4A9B-A9A9-55E0DEB3209D}">
      <dgm:prSet/>
      <dgm:spPr/>
      <dgm:t>
        <a:bodyPr/>
        <a:lstStyle/>
        <a:p>
          <a:endParaRPr lang="de-DE"/>
        </a:p>
      </dgm:t>
    </dgm:pt>
    <dgm:pt modelId="{AE4690E7-5CE4-4202-9D0E-403787D5CA54}">
      <dgm:prSet/>
      <dgm:spPr/>
      <dgm:t>
        <a:bodyPr/>
        <a:lstStyle/>
        <a:p>
          <a:r>
            <a:rPr lang="de-DE" dirty="0"/>
            <a:t>Vertiefung Vererbung und Polymorphismus</a:t>
          </a:r>
        </a:p>
      </dgm:t>
    </dgm:pt>
    <dgm:pt modelId="{273ABE34-A80D-40F6-924B-989191C83B26}" type="parTrans" cxnId="{AEDE7919-C562-4885-8D1A-6213BC292C34}">
      <dgm:prSet/>
      <dgm:spPr/>
      <dgm:t>
        <a:bodyPr/>
        <a:lstStyle/>
        <a:p>
          <a:endParaRPr lang="de-DE"/>
        </a:p>
      </dgm:t>
    </dgm:pt>
    <dgm:pt modelId="{6CC4A76D-962B-4F20-BFAE-1E558ADACE87}" type="sibTrans" cxnId="{AEDE7919-C562-4885-8D1A-6213BC292C34}">
      <dgm:prSet/>
      <dgm:spPr/>
      <dgm:t>
        <a:bodyPr/>
        <a:lstStyle/>
        <a:p>
          <a:endParaRPr lang="de-DE"/>
        </a:p>
      </dgm:t>
    </dgm:pt>
    <dgm:pt modelId="{D74B9788-22F6-44DD-8F8C-26A982CDE70B}">
      <dgm:prSet/>
      <dgm:spPr/>
      <dgm:t>
        <a:bodyPr/>
        <a:lstStyle/>
        <a:p>
          <a:r>
            <a:rPr lang="de-DE"/>
            <a:t>Casting</a:t>
          </a:r>
          <a:endParaRPr lang="de-DE" dirty="0"/>
        </a:p>
      </dgm:t>
    </dgm:pt>
    <dgm:pt modelId="{707452D5-88B8-4D45-8D8A-F556A1F8D9B3}" type="parTrans" cxnId="{8B49FC6D-3E82-4FBC-962A-709F42DC7AB8}">
      <dgm:prSet/>
      <dgm:spPr/>
      <dgm:t>
        <a:bodyPr/>
        <a:lstStyle/>
        <a:p>
          <a:endParaRPr lang="de-DE"/>
        </a:p>
      </dgm:t>
    </dgm:pt>
    <dgm:pt modelId="{10845C7E-E10D-4B80-8F92-8AF61B15074F}" type="sibTrans" cxnId="{8B49FC6D-3E82-4FBC-962A-709F42DC7AB8}">
      <dgm:prSet/>
      <dgm:spPr/>
      <dgm:t>
        <a:bodyPr/>
        <a:lstStyle/>
        <a:p>
          <a:endParaRPr lang="de-DE"/>
        </a:p>
      </dgm:t>
    </dgm:pt>
    <dgm:pt modelId="{D5D57B85-1BA2-4EE8-BC12-85BE86735B67}">
      <dgm:prSet/>
      <dgm:spPr/>
      <dgm:t>
        <a:bodyPr/>
        <a:lstStyle/>
        <a:p>
          <a:r>
            <a:rPr lang="de-DE" dirty="0"/>
            <a:t>Super</a:t>
          </a:r>
        </a:p>
      </dgm:t>
    </dgm:pt>
    <dgm:pt modelId="{BC239A6C-848A-4E8C-BB3B-79DFD749F2F9}" type="parTrans" cxnId="{580B2998-B327-41DA-B352-2686939B28F3}">
      <dgm:prSet/>
      <dgm:spPr/>
      <dgm:t>
        <a:bodyPr/>
        <a:lstStyle/>
        <a:p>
          <a:endParaRPr lang="de-DE"/>
        </a:p>
      </dgm:t>
    </dgm:pt>
    <dgm:pt modelId="{90BC987A-0A85-47E1-9EDB-9FDF56003072}" type="sibTrans" cxnId="{580B2998-B327-41DA-B352-2686939B28F3}">
      <dgm:prSet/>
      <dgm:spPr/>
      <dgm:t>
        <a:bodyPr/>
        <a:lstStyle/>
        <a:p>
          <a:endParaRPr lang="de-DE"/>
        </a:p>
      </dgm:t>
    </dgm:pt>
    <dgm:pt modelId="{F7965430-3A0D-4C2B-9F76-86A60A9E9114}">
      <dgm:prSet/>
      <dgm:spPr/>
      <dgm:t>
        <a:bodyPr/>
        <a:lstStyle/>
        <a:p>
          <a:r>
            <a:rPr lang="de-DE"/>
            <a:t>Casting</a:t>
          </a:r>
          <a:endParaRPr lang="de-DE" dirty="0"/>
        </a:p>
      </dgm:t>
    </dgm:pt>
    <dgm:pt modelId="{0881DD39-1C22-4E88-B4AD-008A932CF102}" type="parTrans" cxnId="{645C65E1-934F-4508-9EB1-DC179925167D}">
      <dgm:prSet/>
      <dgm:spPr/>
      <dgm:t>
        <a:bodyPr/>
        <a:lstStyle/>
        <a:p>
          <a:endParaRPr lang="de-DE"/>
        </a:p>
      </dgm:t>
    </dgm:pt>
    <dgm:pt modelId="{893AA0EB-D507-43A7-93BF-05738BDCFFAD}" type="sibTrans" cxnId="{645C65E1-934F-4508-9EB1-DC179925167D}">
      <dgm:prSet/>
      <dgm:spPr/>
      <dgm:t>
        <a:bodyPr/>
        <a:lstStyle/>
        <a:p>
          <a:endParaRPr lang="de-DE"/>
        </a:p>
      </dgm:t>
    </dgm:pt>
    <dgm:pt modelId="{B8A92332-96BF-40DB-ADC3-FF5DB567EE6E}">
      <dgm:prSet/>
      <dgm:spPr/>
      <dgm:t>
        <a:bodyPr/>
        <a:lstStyle/>
        <a:p>
          <a:r>
            <a:rPr lang="de-DE" dirty="0"/>
            <a:t>Super</a:t>
          </a:r>
        </a:p>
      </dgm:t>
    </dgm:pt>
    <dgm:pt modelId="{DD476A04-7276-4153-BB23-418D47EA9FA6}" type="parTrans" cxnId="{973847D5-F19F-4030-AAEA-54D17119843A}">
      <dgm:prSet/>
      <dgm:spPr/>
      <dgm:t>
        <a:bodyPr/>
        <a:lstStyle/>
        <a:p>
          <a:endParaRPr lang="de-DE"/>
        </a:p>
      </dgm:t>
    </dgm:pt>
    <dgm:pt modelId="{0122B035-B525-4AD7-A01A-FB372B4F3C7B}" type="sibTrans" cxnId="{973847D5-F19F-4030-AAEA-54D17119843A}">
      <dgm:prSet/>
      <dgm:spPr/>
      <dgm:t>
        <a:bodyPr/>
        <a:lstStyle/>
        <a:p>
          <a:endParaRPr lang="de-DE"/>
        </a:p>
      </dgm:t>
    </dgm:pt>
    <dgm:pt modelId="{6396F2C9-40E2-41F9-8559-5A19F723D6C0}">
      <dgm:prSet phldrT="[Text]"/>
      <dgm:spPr/>
      <dgm:t>
        <a:bodyPr/>
        <a:lstStyle/>
        <a:p>
          <a:r>
            <a:rPr lang="de-DE" dirty="0"/>
            <a:t>Operatoren und Bedingungen</a:t>
          </a:r>
        </a:p>
      </dgm:t>
    </dgm:pt>
    <dgm:pt modelId="{3A130072-211F-4947-B792-1A83CDD05E45}" type="parTrans" cxnId="{C6D917D1-8F0F-4560-A7B1-B9A654B31B90}">
      <dgm:prSet/>
      <dgm:spPr/>
      <dgm:t>
        <a:bodyPr/>
        <a:lstStyle/>
        <a:p>
          <a:endParaRPr lang="de-DE"/>
        </a:p>
      </dgm:t>
    </dgm:pt>
    <dgm:pt modelId="{5FC90E97-341B-45B7-AC58-5DFE10F13C73}" type="sibTrans" cxnId="{C6D917D1-8F0F-4560-A7B1-B9A654B31B90}">
      <dgm:prSet/>
      <dgm:spPr/>
      <dgm:t>
        <a:bodyPr/>
        <a:lstStyle/>
        <a:p>
          <a:endParaRPr lang="de-DE"/>
        </a:p>
      </dgm:t>
    </dgm:pt>
    <dgm:pt modelId="{B3BA2431-F49C-4466-80AB-C1FA1FCBF02D}">
      <dgm:prSet phldrT="[Text]"/>
      <dgm:spPr/>
      <dgm:t>
        <a:bodyPr/>
        <a:lstStyle/>
        <a:p>
          <a:r>
            <a:rPr lang="de-DE" dirty="0"/>
            <a:t>Switch</a:t>
          </a:r>
        </a:p>
      </dgm:t>
    </dgm:pt>
    <dgm:pt modelId="{AC9F4C20-3ADE-4F02-A319-1D13E35D5828}" type="parTrans" cxnId="{649ECA7E-D519-434F-AEE7-9E4F19955FEF}">
      <dgm:prSet/>
      <dgm:spPr/>
      <dgm:t>
        <a:bodyPr/>
        <a:lstStyle/>
        <a:p>
          <a:endParaRPr lang="de-DE"/>
        </a:p>
      </dgm:t>
    </dgm:pt>
    <dgm:pt modelId="{35B4EF6E-5173-40D6-97CB-1EF235E36B0F}" type="sibTrans" cxnId="{649ECA7E-D519-434F-AEE7-9E4F19955FEF}">
      <dgm:prSet/>
      <dgm:spPr/>
      <dgm:t>
        <a:bodyPr/>
        <a:lstStyle/>
        <a:p>
          <a:endParaRPr lang="de-DE"/>
        </a:p>
      </dgm:t>
    </dgm:pt>
    <dgm:pt modelId="{8CF9A46E-70E7-4E40-82EC-66F129BD8FF8}">
      <dgm:prSet phldrT="[Text]"/>
      <dgm:spPr/>
      <dgm:t>
        <a:bodyPr/>
        <a:lstStyle/>
        <a:p>
          <a:endParaRPr lang="de-DE" dirty="0"/>
        </a:p>
      </dgm:t>
    </dgm:pt>
    <dgm:pt modelId="{E5BA04F7-6EC5-4FE7-8A66-A017FB63A934}" type="parTrans" cxnId="{056BC654-96DF-4045-BD42-99A650A62701}">
      <dgm:prSet/>
      <dgm:spPr/>
      <dgm:t>
        <a:bodyPr/>
        <a:lstStyle/>
        <a:p>
          <a:endParaRPr lang="de-DE"/>
        </a:p>
      </dgm:t>
    </dgm:pt>
    <dgm:pt modelId="{101175FF-3C22-4335-A9E2-61924ADE9A9F}" type="sibTrans" cxnId="{056BC654-96DF-4045-BD42-99A650A62701}">
      <dgm:prSet/>
      <dgm:spPr/>
      <dgm:t>
        <a:bodyPr/>
        <a:lstStyle/>
        <a:p>
          <a:endParaRPr lang="de-DE"/>
        </a:p>
      </dgm:t>
    </dgm:pt>
    <dgm:pt modelId="{0E9F54E3-87D5-47F2-AEFA-81BC48B21D04}">
      <dgm:prSet phldrT="[Text]"/>
      <dgm:spPr/>
      <dgm:t>
        <a:bodyPr/>
        <a:lstStyle/>
        <a:p>
          <a:r>
            <a:rPr lang="de-DE" dirty="0" err="1"/>
            <a:t>Ternary</a:t>
          </a:r>
          <a:endParaRPr lang="de-DE" dirty="0"/>
        </a:p>
      </dgm:t>
    </dgm:pt>
    <dgm:pt modelId="{45C9AEB9-A8ED-4DAB-B05F-427141A2B947}" type="parTrans" cxnId="{8D1B69DB-9A15-4B0E-A801-AD8F434CCC7C}">
      <dgm:prSet/>
      <dgm:spPr/>
      <dgm:t>
        <a:bodyPr/>
        <a:lstStyle/>
        <a:p>
          <a:endParaRPr lang="de-DE"/>
        </a:p>
      </dgm:t>
    </dgm:pt>
    <dgm:pt modelId="{54DA171D-D353-4278-8CE2-22C087E57F78}" type="sibTrans" cxnId="{8D1B69DB-9A15-4B0E-A801-AD8F434CCC7C}">
      <dgm:prSet/>
      <dgm:spPr/>
      <dgm:t>
        <a:bodyPr/>
        <a:lstStyle/>
        <a:p>
          <a:endParaRPr lang="de-DE"/>
        </a:p>
      </dgm:t>
    </dgm:pt>
    <dgm:pt modelId="{0C61BE8C-F3D7-41C6-8102-071BE61BEE7D}" type="pres">
      <dgm:prSet presAssocID="{848BCDE3-3904-4F45-AB95-AC7BDCC04CFC}" presName="Name0" presStyleCnt="0">
        <dgm:presLayoutVars>
          <dgm:dir/>
          <dgm:animLvl val="lvl"/>
          <dgm:resizeHandles val="exact"/>
        </dgm:presLayoutVars>
      </dgm:prSet>
      <dgm:spPr/>
    </dgm:pt>
    <dgm:pt modelId="{D830A9EB-30C2-4F64-BFE4-2BEC068DED9F}" type="pres">
      <dgm:prSet presAssocID="{54B8A096-5696-47A7-9643-3382FE29F29D}" presName="composite" presStyleCnt="0"/>
      <dgm:spPr/>
    </dgm:pt>
    <dgm:pt modelId="{4A95CBFD-A557-4AF6-8413-2AFC287CD13D}" type="pres">
      <dgm:prSet presAssocID="{54B8A096-5696-47A7-9643-3382FE29F29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2E376BE-1E45-4817-BA93-CCBD069CCBEE}" type="pres">
      <dgm:prSet presAssocID="{54B8A096-5696-47A7-9643-3382FE29F29D}" presName="desTx" presStyleLbl="revTx" presStyleIdx="0" presStyleCnt="5" custLinFactNeighborX="6420" custLinFactNeighborY="2211">
        <dgm:presLayoutVars>
          <dgm:bulletEnabled val="1"/>
        </dgm:presLayoutVars>
      </dgm:prSet>
      <dgm:spPr/>
    </dgm:pt>
    <dgm:pt modelId="{EA5B3871-8A1B-4436-AA44-6CF4A563A24A}" type="pres">
      <dgm:prSet presAssocID="{A0AAD58B-846E-434B-9AD0-728283AE307C}" presName="space" presStyleCnt="0"/>
      <dgm:spPr/>
    </dgm:pt>
    <dgm:pt modelId="{944B747F-CDB0-415F-B15B-935A4380E78B}" type="pres">
      <dgm:prSet presAssocID="{A06BFAAA-3B51-453A-B7AA-3DB9EB7140ED}" presName="composite" presStyleCnt="0"/>
      <dgm:spPr/>
    </dgm:pt>
    <dgm:pt modelId="{5DD37A16-716D-40C3-B904-427531B14EDC}" type="pres">
      <dgm:prSet presAssocID="{A06BFAAA-3B51-453A-B7AA-3DB9EB7140E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0472265-E8A1-4488-9401-E7DFDFF639E6}" type="pres">
      <dgm:prSet presAssocID="{A06BFAAA-3B51-453A-B7AA-3DB9EB7140ED}" presName="desTx" presStyleLbl="revTx" presStyleIdx="1" presStyleCnt="5">
        <dgm:presLayoutVars>
          <dgm:bulletEnabled val="1"/>
        </dgm:presLayoutVars>
      </dgm:prSet>
      <dgm:spPr/>
    </dgm:pt>
    <dgm:pt modelId="{73A15616-99CB-43D7-AD19-4944B24D816B}" type="pres">
      <dgm:prSet presAssocID="{D284F0C4-A3C0-4D43-B2D2-710ECDD25232}" presName="space" presStyleCnt="0"/>
      <dgm:spPr/>
    </dgm:pt>
    <dgm:pt modelId="{6BE20DA7-03B8-4631-98E3-294003AD10D4}" type="pres">
      <dgm:prSet presAssocID="{90C0FB10-870B-4696-9BEC-E4273C96579C}" presName="composite" presStyleCnt="0"/>
      <dgm:spPr/>
    </dgm:pt>
    <dgm:pt modelId="{A6AB3973-DC3B-4CE5-9988-FBF5307F948A}" type="pres">
      <dgm:prSet presAssocID="{90C0FB10-870B-4696-9BEC-E4273C9657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CC74BB9-2249-4897-9DC3-B27C3F222E6A}" type="pres">
      <dgm:prSet presAssocID="{90C0FB10-870B-4696-9BEC-E4273C96579C}" presName="desTx" presStyleLbl="revTx" presStyleIdx="2" presStyleCnt="5">
        <dgm:presLayoutVars>
          <dgm:bulletEnabled val="1"/>
        </dgm:presLayoutVars>
      </dgm:prSet>
      <dgm:spPr/>
    </dgm:pt>
    <dgm:pt modelId="{DE7D1570-FB17-479F-BE56-E634829D3E0D}" type="pres">
      <dgm:prSet presAssocID="{D725865C-D7E9-4436-9C53-4297FE96BD65}" presName="space" presStyleCnt="0"/>
      <dgm:spPr/>
    </dgm:pt>
    <dgm:pt modelId="{BF18CB02-3856-43BD-936C-6387A43DBFA1}" type="pres">
      <dgm:prSet presAssocID="{DCA29353-4F9F-4BC5-BDB7-FC81B2BE6C47}" presName="composite" presStyleCnt="0"/>
      <dgm:spPr/>
    </dgm:pt>
    <dgm:pt modelId="{EC68F3A8-5A9C-4D62-A35C-E307E7D6A7A0}" type="pres">
      <dgm:prSet presAssocID="{DCA29353-4F9F-4BC5-BDB7-FC81B2BE6C4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76A3241-3928-45D9-9320-8246535771D5}" type="pres">
      <dgm:prSet presAssocID="{DCA29353-4F9F-4BC5-BDB7-FC81B2BE6C47}" presName="desTx" presStyleLbl="revTx" presStyleIdx="3" presStyleCnt="5">
        <dgm:presLayoutVars>
          <dgm:bulletEnabled val="1"/>
        </dgm:presLayoutVars>
      </dgm:prSet>
      <dgm:spPr/>
    </dgm:pt>
    <dgm:pt modelId="{17EF4DD7-F559-4027-9C78-7C0BCEB848DB}" type="pres">
      <dgm:prSet presAssocID="{F10C49BD-0788-476A-AA28-A67D2AFF2FE4}" presName="space" presStyleCnt="0"/>
      <dgm:spPr/>
    </dgm:pt>
    <dgm:pt modelId="{37B9FC45-E12D-42AF-9F19-9F57D40B5753}" type="pres">
      <dgm:prSet presAssocID="{3B41AD43-6B79-4BD2-847B-86563F3306C4}" presName="composite" presStyleCnt="0"/>
      <dgm:spPr/>
    </dgm:pt>
    <dgm:pt modelId="{A37BCE2B-040A-46D3-860C-2793D0DA9828}" type="pres">
      <dgm:prSet presAssocID="{3B41AD43-6B79-4BD2-847B-86563F3306C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FCE72ED-0A82-4582-B00B-A6E0999BCCC4}" type="pres">
      <dgm:prSet presAssocID="{3B41AD43-6B79-4BD2-847B-86563F3306C4}" presName="desTx" presStyleLbl="revTx" presStyleIdx="4" presStyleCnt="5">
        <dgm:presLayoutVars>
          <dgm:bulletEnabled val="1"/>
        </dgm:presLayoutVars>
      </dgm:prSet>
      <dgm:spPr/>
    </dgm:pt>
  </dgm:ptLst>
  <dgm:cxnLst>
    <dgm:cxn modelId="{07D8C10E-A953-4768-9852-8B30B6EFD3BE}" srcId="{848BCDE3-3904-4F45-AB95-AC7BDCC04CFC}" destId="{A06BFAAA-3B51-453A-B7AA-3DB9EB7140ED}" srcOrd="1" destOrd="0" parTransId="{CC200C2A-4054-4468-BB16-354124BFAFD1}" sibTransId="{D284F0C4-A3C0-4D43-B2D2-710ECDD25232}"/>
    <dgm:cxn modelId="{A9D45413-1C4C-4C5D-8738-B5E6CD192581}" srcId="{54B8A096-5696-47A7-9643-3382FE29F29D}" destId="{AECEAEAE-5509-4D83-B2A5-D0473B41BD50}" srcOrd="0" destOrd="0" parTransId="{00E1533D-47E4-4742-97F2-FEB9BD3B5269}" sibTransId="{34619166-5B12-4816-9F0F-BEE28A3AF734}"/>
    <dgm:cxn modelId="{35560916-5ADF-4A9B-A9A9-55E0DEB3209D}" srcId="{194A9A14-78E6-4A15-8811-2DEDDEA7C948}" destId="{D4E15D28-C189-48BE-9796-D0DD449F6798}" srcOrd="1" destOrd="0" parTransId="{AC24B6E4-9FB4-4256-BD4C-E64B94F43345}" sibTransId="{89DD28BC-6BB6-4B33-80DF-C1C0184F5B54}"/>
    <dgm:cxn modelId="{AEDE7919-C562-4885-8D1A-6213BC292C34}" srcId="{EEAAD8D9-3010-4F43-ADAA-C092DCA49067}" destId="{AE4690E7-5CE4-4202-9D0E-403787D5CA54}" srcOrd="0" destOrd="0" parTransId="{273ABE34-A80D-40F6-924B-989191C83B26}" sibTransId="{6CC4A76D-962B-4F20-BFAE-1E558ADACE87}"/>
    <dgm:cxn modelId="{32D5931D-1A5E-455F-B7A8-88424A30013A}" srcId="{848BCDE3-3904-4F45-AB95-AC7BDCC04CFC}" destId="{DCA29353-4F9F-4BC5-BDB7-FC81B2BE6C47}" srcOrd="3" destOrd="0" parTransId="{ECE16752-4696-4B33-A860-4255E0105DE0}" sibTransId="{F10C49BD-0788-476A-AA28-A67D2AFF2FE4}"/>
    <dgm:cxn modelId="{12015D2C-67A9-423B-95E2-EA8D1AE0D063}" type="presOf" srcId="{CD902627-1D69-4B03-A89D-B020FA216129}" destId="{776A3241-3928-45D9-9320-8246535771D5}" srcOrd="0" destOrd="0" presId="urn:microsoft.com/office/officeart/2005/8/layout/chevron1"/>
    <dgm:cxn modelId="{7F205F41-F06D-41F3-B0E4-3A9A7C32635F}" type="presOf" srcId="{AE4690E7-5CE4-4202-9D0E-403787D5CA54}" destId="{BCC74BB9-2249-4897-9DC3-B27C3F222E6A}" srcOrd="0" destOrd="1" presId="urn:microsoft.com/office/officeart/2005/8/layout/chevron1"/>
    <dgm:cxn modelId="{07F71C43-00AE-4C50-B2D3-874ECFDA344A}" srcId="{194A9A14-78E6-4A15-8811-2DEDDEA7C948}" destId="{8B20D5C9-B5A3-4235-8070-B93126EB7511}" srcOrd="0" destOrd="0" parTransId="{11568E38-D3FC-4806-805A-54FB7BB83D36}" sibTransId="{D644507E-2AF5-4A85-944C-7475E75AA268}"/>
    <dgm:cxn modelId="{1E54D364-0F05-4364-87D6-5E4F92EA6DF6}" type="presOf" srcId="{54B8A096-5696-47A7-9643-3382FE29F29D}" destId="{4A95CBFD-A557-4AF6-8413-2AFC287CD13D}" srcOrd="0" destOrd="0" presId="urn:microsoft.com/office/officeart/2005/8/layout/chevron1"/>
    <dgm:cxn modelId="{E0449A46-BCFC-4A55-8010-2E1780E6A44C}" type="presOf" srcId="{194A9A14-78E6-4A15-8811-2DEDDEA7C948}" destId="{B0472265-E8A1-4488-9401-E7DFDFF639E6}" srcOrd="0" destOrd="0" presId="urn:microsoft.com/office/officeart/2005/8/layout/chevron1"/>
    <dgm:cxn modelId="{7E158D47-CB27-412E-90A3-EC7B55EBF738}" srcId="{90C0FB10-870B-4696-9BEC-E4273C96579C}" destId="{EEAAD8D9-3010-4F43-ADAA-C092DCA49067}" srcOrd="0" destOrd="0" parTransId="{024E1DB3-C50E-4F65-B288-BFDFCE33ECA8}" sibTransId="{B03F64AF-C959-4C02-8BB7-A6FFC55AD9C1}"/>
    <dgm:cxn modelId="{8B49FC6D-3E82-4FBC-962A-709F42DC7AB8}" srcId="{EEAAD8D9-3010-4F43-ADAA-C092DCA49067}" destId="{D74B9788-22F6-44DD-8F8C-26A982CDE70B}" srcOrd="1" destOrd="0" parTransId="{707452D5-88B8-4D45-8D8A-F556A1F8D9B3}" sibTransId="{10845C7E-E10D-4B80-8F92-8AF61B15074F}"/>
    <dgm:cxn modelId="{056BC654-96DF-4045-BD42-99A650A62701}" srcId="{3B41AD43-6B79-4BD2-847B-86563F3306C4}" destId="{8CF9A46E-70E7-4E40-82EC-66F129BD8FF8}" srcOrd="3" destOrd="0" parTransId="{E5BA04F7-6EC5-4FE7-8A66-A017FB63A934}" sibTransId="{101175FF-3C22-4335-A9E2-61924ADE9A9F}"/>
    <dgm:cxn modelId="{7F76F977-90D5-4B48-8FD2-8E9890171F87}" type="presOf" srcId="{8CF9A46E-70E7-4E40-82EC-66F129BD8FF8}" destId="{CFCE72ED-0A82-4582-B00B-A6E0999BCCC4}" srcOrd="0" destOrd="3" presId="urn:microsoft.com/office/officeart/2005/8/layout/chevron1"/>
    <dgm:cxn modelId="{A6C49359-8AA8-4A1C-9296-AF9C343CE96D}" type="presOf" srcId="{F7965430-3A0D-4C2B-9F76-86A60A9E9114}" destId="{776A3241-3928-45D9-9320-8246535771D5}" srcOrd="0" destOrd="1" presId="urn:microsoft.com/office/officeart/2005/8/layout/chevron1"/>
    <dgm:cxn modelId="{649ECA7E-D519-434F-AEE7-9E4F19955FEF}" srcId="{3B41AD43-6B79-4BD2-847B-86563F3306C4}" destId="{B3BA2431-F49C-4466-80AB-C1FA1FCBF02D}" srcOrd="2" destOrd="0" parTransId="{AC9F4C20-3ADE-4F02-A319-1D13E35D5828}" sibTransId="{35B4EF6E-5173-40D6-97CB-1EF235E36B0F}"/>
    <dgm:cxn modelId="{7A6CAB83-A84B-4177-BE60-BC0DD7E045C1}" type="presOf" srcId="{DCA29353-4F9F-4BC5-BDB7-FC81B2BE6C47}" destId="{EC68F3A8-5A9C-4D62-A35C-E307E7D6A7A0}" srcOrd="0" destOrd="0" presId="urn:microsoft.com/office/officeart/2005/8/layout/chevron1"/>
    <dgm:cxn modelId="{4A8B0B85-9429-4A10-9AA6-87F6036143D9}" type="presOf" srcId="{8B20D5C9-B5A3-4235-8070-B93126EB7511}" destId="{B0472265-E8A1-4488-9401-E7DFDFF639E6}" srcOrd="0" destOrd="1" presId="urn:microsoft.com/office/officeart/2005/8/layout/chevron1"/>
    <dgm:cxn modelId="{B0F63588-769D-431B-9179-5C1DB817B7E6}" type="presOf" srcId="{B3BA2431-F49C-4466-80AB-C1FA1FCBF02D}" destId="{CFCE72ED-0A82-4582-B00B-A6E0999BCCC4}" srcOrd="0" destOrd="2" presId="urn:microsoft.com/office/officeart/2005/8/layout/chevron1"/>
    <dgm:cxn modelId="{580B2998-B327-41DA-B352-2686939B28F3}" srcId="{EEAAD8D9-3010-4F43-ADAA-C092DCA49067}" destId="{D5D57B85-1BA2-4EE8-BC12-85BE86735B67}" srcOrd="2" destOrd="0" parTransId="{BC239A6C-848A-4E8C-BB3B-79DFD749F2F9}" sibTransId="{90BC987A-0A85-47E1-9EDB-9FDF56003072}"/>
    <dgm:cxn modelId="{D902009B-7643-4848-A536-8FF2B315CFF4}" srcId="{848BCDE3-3904-4F45-AB95-AC7BDCC04CFC}" destId="{90C0FB10-870B-4696-9BEC-E4273C96579C}" srcOrd="2" destOrd="0" parTransId="{9EC313E9-3666-4464-8443-57DFFDAD9109}" sibTransId="{D725865C-D7E9-4436-9C53-4297FE96BD65}"/>
    <dgm:cxn modelId="{43DBCC9C-CA0D-46E6-ACF7-3FECAB7E2907}" type="presOf" srcId="{848BCDE3-3904-4F45-AB95-AC7BDCC04CFC}" destId="{0C61BE8C-F3D7-41C6-8102-071BE61BEE7D}" srcOrd="0" destOrd="0" presId="urn:microsoft.com/office/officeart/2005/8/layout/chevron1"/>
    <dgm:cxn modelId="{3F1B1A9D-73E3-4F56-9191-B1CF82E9472E}" type="presOf" srcId="{A06BFAAA-3B51-453A-B7AA-3DB9EB7140ED}" destId="{5DD37A16-716D-40C3-B904-427531B14EDC}" srcOrd="0" destOrd="0" presId="urn:microsoft.com/office/officeart/2005/8/layout/chevron1"/>
    <dgm:cxn modelId="{B89244A0-F014-4113-8AFF-EE4A2A7B5123}" srcId="{848BCDE3-3904-4F45-AB95-AC7BDCC04CFC}" destId="{3B41AD43-6B79-4BD2-847B-86563F3306C4}" srcOrd="4" destOrd="0" parTransId="{C335D71A-13D5-44FB-878B-612359DA36C5}" sibTransId="{6CA3B65F-4E9A-4B65-92C3-03C78122380F}"/>
    <dgm:cxn modelId="{B76FC2A4-98DE-44B3-A27C-4316452FA843}" srcId="{A06BFAAA-3B51-453A-B7AA-3DB9EB7140ED}" destId="{194A9A14-78E6-4A15-8811-2DEDDEA7C948}" srcOrd="0" destOrd="0" parTransId="{9A5C9EAF-4AA3-4D91-A0A7-7B7DA422D3B7}" sibTransId="{40F7234B-443B-47E7-82A7-6436D2E20B6D}"/>
    <dgm:cxn modelId="{491E70A7-C69A-45AF-ADDA-936D43D3D406}" type="presOf" srcId="{EEAAD8D9-3010-4F43-ADAA-C092DCA49067}" destId="{BCC74BB9-2249-4897-9DC3-B27C3F222E6A}" srcOrd="0" destOrd="0" presId="urn:microsoft.com/office/officeart/2005/8/layout/chevron1"/>
    <dgm:cxn modelId="{10F52DB8-E92C-495E-9B7D-E436CED9FBAB}" type="presOf" srcId="{90C0FB10-870B-4696-9BEC-E4273C96579C}" destId="{A6AB3973-DC3B-4CE5-9988-FBF5307F948A}" srcOrd="0" destOrd="0" presId="urn:microsoft.com/office/officeart/2005/8/layout/chevron1"/>
    <dgm:cxn modelId="{29DBD9C6-F036-4BDE-A8F6-4E7E816822B2}" type="presOf" srcId="{D74B9788-22F6-44DD-8F8C-26A982CDE70B}" destId="{BCC74BB9-2249-4897-9DC3-B27C3F222E6A}" srcOrd="0" destOrd="2" presId="urn:microsoft.com/office/officeart/2005/8/layout/chevron1"/>
    <dgm:cxn modelId="{F17AF5C6-7B58-4363-A506-DC94A941AF02}" type="presOf" srcId="{3B41AD43-6B79-4BD2-847B-86563F3306C4}" destId="{A37BCE2B-040A-46D3-860C-2793D0DA9828}" srcOrd="0" destOrd="0" presId="urn:microsoft.com/office/officeart/2005/8/layout/chevron1"/>
    <dgm:cxn modelId="{8A1B05CA-E84B-4C5C-BD5B-2409899FEED6}" type="presOf" srcId="{0E9F54E3-87D5-47F2-AEFA-81BC48B21D04}" destId="{CFCE72ED-0A82-4582-B00B-A6E0999BCCC4}" srcOrd="0" destOrd="1" presId="urn:microsoft.com/office/officeart/2005/8/layout/chevron1"/>
    <dgm:cxn modelId="{C6D917D1-8F0F-4560-A7B1-B9A654B31B90}" srcId="{3B41AD43-6B79-4BD2-847B-86563F3306C4}" destId="{6396F2C9-40E2-41F9-8559-5A19F723D6C0}" srcOrd="0" destOrd="0" parTransId="{3A130072-211F-4947-B792-1A83CDD05E45}" sibTransId="{5FC90E97-341B-45B7-AC58-5DFE10F13C73}"/>
    <dgm:cxn modelId="{973847D5-F19F-4030-AAEA-54D17119843A}" srcId="{DCA29353-4F9F-4BC5-BDB7-FC81B2BE6C47}" destId="{B8A92332-96BF-40DB-ADC3-FF5DB567EE6E}" srcOrd="2" destOrd="0" parTransId="{DD476A04-7276-4153-BB23-418D47EA9FA6}" sibTransId="{0122B035-B525-4AD7-A01A-FB372B4F3C7B}"/>
    <dgm:cxn modelId="{C449F0D7-4B87-45D4-B76D-BB5452C74821}" type="presOf" srcId="{D4E15D28-C189-48BE-9796-D0DD449F6798}" destId="{B0472265-E8A1-4488-9401-E7DFDFF639E6}" srcOrd="0" destOrd="2" presId="urn:microsoft.com/office/officeart/2005/8/layout/chevron1"/>
    <dgm:cxn modelId="{8D1B69DB-9A15-4B0E-A801-AD8F434CCC7C}" srcId="{3B41AD43-6B79-4BD2-847B-86563F3306C4}" destId="{0E9F54E3-87D5-47F2-AEFA-81BC48B21D04}" srcOrd="1" destOrd="0" parTransId="{45C9AEB9-A8ED-4DAB-B05F-427141A2B947}" sibTransId="{54DA171D-D353-4278-8CE2-22C087E57F78}"/>
    <dgm:cxn modelId="{92C493DC-1481-4113-AEB3-54022F86C710}" type="presOf" srcId="{AECEAEAE-5509-4D83-B2A5-D0473B41BD50}" destId="{62E376BE-1E45-4817-BA93-CCBD069CCBEE}" srcOrd="0" destOrd="0" presId="urn:microsoft.com/office/officeart/2005/8/layout/chevron1"/>
    <dgm:cxn modelId="{645C65E1-934F-4508-9EB1-DC179925167D}" srcId="{DCA29353-4F9F-4BC5-BDB7-FC81B2BE6C47}" destId="{F7965430-3A0D-4C2B-9F76-86A60A9E9114}" srcOrd="1" destOrd="0" parTransId="{0881DD39-1C22-4E88-B4AD-008A932CF102}" sibTransId="{893AA0EB-D507-43A7-93BF-05738BDCFFAD}"/>
    <dgm:cxn modelId="{350ABFF0-AFCF-45DB-BA58-15384B8EE0F1}" srcId="{848BCDE3-3904-4F45-AB95-AC7BDCC04CFC}" destId="{54B8A096-5696-47A7-9643-3382FE29F29D}" srcOrd="0" destOrd="0" parTransId="{AA28123A-A1F5-4E1C-9057-A5A1ACA96ABE}" sibTransId="{A0AAD58B-846E-434B-9AD0-728283AE307C}"/>
    <dgm:cxn modelId="{54CF82F8-BD18-41EA-B8A5-25AE85F69940}" srcId="{DCA29353-4F9F-4BC5-BDB7-FC81B2BE6C47}" destId="{CD902627-1D69-4B03-A89D-B020FA216129}" srcOrd="0" destOrd="0" parTransId="{48775EB7-9CCE-44FC-A733-84576EB0AB77}" sibTransId="{5A587194-300D-494C-95AE-200ACE243B1F}"/>
    <dgm:cxn modelId="{C65514FD-F05F-4946-992A-AD20E414D494}" type="presOf" srcId="{D5D57B85-1BA2-4EE8-BC12-85BE86735B67}" destId="{BCC74BB9-2249-4897-9DC3-B27C3F222E6A}" srcOrd="0" destOrd="3" presId="urn:microsoft.com/office/officeart/2005/8/layout/chevron1"/>
    <dgm:cxn modelId="{80BB27FD-4FC3-4835-BC97-D258E312E6A2}" type="presOf" srcId="{B8A92332-96BF-40DB-ADC3-FF5DB567EE6E}" destId="{776A3241-3928-45D9-9320-8246535771D5}" srcOrd="0" destOrd="2" presId="urn:microsoft.com/office/officeart/2005/8/layout/chevron1"/>
    <dgm:cxn modelId="{51EA7FFD-54AD-429A-AE96-5A6DE67E8A70}" type="presOf" srcId="{6396F2C9-40E2-41F9-8559-5A19F723D6C0}" destId="{CFCE72ED-0A82-4582-B00B-A6E0999BCCC4}" srcOrd="0" destOrd="0" presId="urn:microsoft.com/office/officeart/2005/8/layout/chevron1"/>
    <dgm:cxn modelId="{06C9D111-1A9F-46EA-919D-4792D5C1D626}" type="presParOf" srcId="{0C61BE8C-F3D7-41C6-8102-071BE61BEE7D}" destId="{D830A9EB-30C2-4F64-BFE4-2BEC068DED9F}" srcOrd="0" destOrd="0" presId="urn:microsoft.com/office/officeart/2005/8/layout/chevron1"/>
    <dgm:cxn modelId="{F01B06C6-6732-42E0-AF3D-62859E05F022}" type="presParOf" srcId="{D830A9EB-30C2-4F64-BFE4-2BEC068DED9F}" destId="{4A95CBFD-A557-4AF6-8413-2AFC287CD13D}" srcOrd="0" destOrd="0" presId="urn:microsoft.com/office/officeart/2005/8/layout/chevron1"/>
    <dgm:cxn modelId="{04FAA076-88A4-4B1A-BA29-01731A40DBC4}" type="presParOf" srcId="{D830A9EB-30C2-4F64-BFE4-2BEC068DED9F}" destId="{62E376BE-1E45-4817-BA93-CCBD069CCBEE}" srcOrd="1" destOrd="0" presId="urn:microsoft.com/office/officeart/2005/8/layout/chevron1"/>
    <dgm:cxn modelId="{54E7062E-E243-4E4E-915B-0CE032B042CC}" type="presParOf" srcId="{0C61BE8C-F3D7-41C6-8102-071BE61BEE7D}" destId="{EA5B3871-8A1B-4436-AA44-6CF4A563A24A}" srcOrd="1" destOrd="0" presId="urn:microsoft.com/office/officeart/2005/8/layout/chevron1"/>
    <dgm:cxn modelId="{49C3CAEC-06D8-468D-89CD-5AF468F04579}" type="presParOf" srcId="{0C61BE8C-F3D7-41C6-8102-071BE61BEE7D}" destId="{944B747F-CDB0-415F-B15B-935A4380E78B}" srcOrd="2" destOrd="0" presId="urn:microsoft.com/office/officeart/2005/8/layout/chevron1"/>
    <dgm:cxn modelId="{9F391236-14F2-40AF-9783-9D2C844EE1BA}" type="presParOf" srcId="{944B747F-CDB0-415F-B15B-935A4380E78B}" destId="{5DD37A16-716D-40C3-B904-427531B14EDC}" srcOrd="0" destOrd="0" presId="urn:microsoft.com/office/officeart/2005/8/layout/chevron1"/>
    <dgm:cxn modelId="{BE31F172-9721-451B-AAE8-1AE2DF1B5A53}" type="presParOf" srcId="{944B747F-CDB0-415F-B15B-935A4380E78B}" destId="{B0472265-E8A1-4488-9401-E7DFDFF639E6}" srcOrd="1" destOrd="0" presId="urn:microsoft.com/office/officeart/2005/8/layout/chevron1"/>
    <dgm:cxn modelId="{6EEECB86-3A63-4A11-984A-B72EEDC8A32B}" type="presParOf" srcId="{0C61BE8C-F3D7-41C6-8102-071BE61BEE7D}" destId="{73A15616-99CB-43D7-AD19-4944B24D816B}" srcOrd="3" destOrd="0" presId="urn:microsoft.com/office/officeart/2005/8/layout/chevron1"/>
    <dgm:cxn modelId="{955EB86D-92D8-4BF8-B089-A9B4CAE633CD}" type="presParOf" srcId="{0C61BE8C-F3D7-41C6-8102-071BE61BEE7D}" destId="{6BE20DA7-03B8-4631-98E3-294003AD10D4}" srcOrd="4" destOrd="0" presId="urn:microsoft.com/office/officeart/2005/8/layout/chevron1"/>
    <dgm:cxn modelId="{5B2ACD73-04BD-42D4-932D-FB284DF829ED}" type="presParOf" srcId="{6BE20DA7-03B8-4631-98E3-294003AD10D4}" destId="{A6AB3973-DC3B-4CE5-9988-FBF5307F948A}" srcOrd="0" destOrd="0" presId="urn:microsoft.com/office/officeart/2005/8/layout/chevron1"/>
    <dgm:cxn modelId="{8F14C2DF-F8DD-43F1-AD22-C762EF8FE183}" type="presParOf" srcId="{6BE20DA7-03B8-4631-98E3-294003AD10D4}" destId="{BCC74BB9-2249-4897-9DC3-B27C3F222E6A}" srcOrd="1" destOrd="0" presId="urn:microsoft.com/office/officeart/2005/8/layout/chevron1"/>
    <dgm:cxn modelId="{68EB22B1-C827-42EF-AAB8-D107FC641D1F}" type="presParOf" srcId="{0C61BE8C-F3D7-41C6-8102-071BE61BEE7D}" destId="{DE7D1570-FB17-479F-BE56-E634829D3E0D}" srcOrd="5" destOrd="0" presId="urn:microsoft.com/office/officeart/2005/8/layout/chevron1"/>
    <dgm:cxn modelId="{CF192A39-407C-4F8C-B45D-E423D1F1A995}" type="presParOf" srcId="{0C61BE8C-F3D7-41C6-8102-071BE61BEE7D}" destId="{BF18CB02-3856-43BD-936C-6387A43DBFA1}" srcOrd="6" destOrd="0" presId="urn:microsoft.com/office/officeart/2005/8/layout/chevron1"/>
    <dgm:cxn modelId="{7B334175-4FD0-4C26-801C-2FAE51DB55E2}" type="presParOf" srcId="{BF18CB02-3856-43BD-936C-6387A43DBFA1}" destId="{EC68F3A8-5A9C-4D62-A35C-E307E7D6A7A0}" srcOrd="0" destOrd="0" presId="urn:microsoft.com/office/officeart/2005/8/layout/chevron1"/>
    <dgm:cxn modelId="{AA0F1112-DDA4-48CE-A0EF-FDBF284FA124}" type="presParOf" srcId="{BF18CB02-3856-43BD-936C-6387A43DBFA1}" destId="{776A3241-3928-45D9-9320-8246535771D5}" srcOrd="1" destOrd="0" presId="urn:microsoft.com/office/officeart/2005/8/layout/chevron1"/>
    <dgm:cxn modelId="{0EFE01B4-FE0A-4AB4-8291-88E1F40E3F94}" type="presParOf" srcId="{0C61BE8C-F3D7-41C6-8102-071BE61BEE7D}" destId="{17EF4DD7-F559-4027-9C78-7C0BCEB848DB}" srcOrd="7" destOrd="0" presId="urn:microsoft.com/office/officeart/2005/8/layout/chevron1"/>
    <dgm:cxn modelId="{E9D9E5C8-1AAA-4397-B082-CB72FD471FB7}" type="presParOf" srcId="{0C61BE8C-F3D7-41C6-8102-071BE61BEE7D}" destId="{37B9FC45-E12D-42AF-9F19-9F57D40B5753}" srcOrd="8" destOrd="0" presId="urn:microsoft.com/office/officeart/2005/8/layout/chevron1"/>
    <dgm:cxn modelId="{4CF43039-744B-48ED-B02D-AB0BC7588506}" type="presParOf" srcId="{37B9FC45-E12D-42AF-9F19-9F57D40B5753}" destId="{A37BCE2B-040A-46D3-860C-2793D0DA9828}" srcOrd="0" destOrd="0" presId="urn:microsoft.com/office/officeart/2005/8/layout/chevron1"/>
    <dgm:cxn modelId="{B3E90359-0BB8-49F7-9C33-A3D71F4DDBEC}" type="presParOf" srcId="{37B9FC45-E12D-42AF-9F19-9F57D40B5753}" destId="{CFCE72ED-0A82-4582-B00B-A6E0999BCCC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CBFD-A557-4AF6-8413-2AFC287CD13D}">
      <dsp:nvSpPr>
        <dsp:cNvPr id="0" name=""/>
        <dsp:cNvSpPr/>
      </dsp:nvSpPr>
      <dsp:spPr>
        <a:xfrm>
          <a:off x="1454" y="1297894"/>
          <a:ext cx="2492630" cy="756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Montag</a:t>
          </a:r>
        </a:p>
      </dsp:txBody>
      <dsp:txXfrm>
        <a:off x="379454" y="1297894"/>
        <a:ext cx="1736630" cy="756000"/>
      </dsp:txXfrm>
    </dsp:sp>
    <dsp:sp modelId="{62E376BE-1E45-4817-BA93-CCBD069CCBEE}">
      <dsp:nvSpPr>
        <dsp:cNvPr id="0" name=""/>
        <dsp:cNvSpPr/>
      </dsp:nvSpPr>
      <dsp:spPr>
        <a:xfrm>
          <a:off x="129476" y="2170675"/>
          <a:ext cx="1994104" cy="10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Wiederholung  </a:t>
          </a:r>
          <a:r>
            <a:rPr lang="de-DE" sz="1400" kern="1200" dirty="0" err="1"/>
            <a:t>Encapsulation</a:t>
          </a:r>
          <a:r>
            <a:rPr lang="de-DE" sz="1400" kern="1200" dirty="0"/>
            <a:t>, </a:t>
          </a:r>
          <a:br>
            <a:rPr lang="de-DE" sz="1400" kern="1200" dirty="0"/>
          </a:br>
          <a:r>
            <a:rPr lang="de-DE" sz="1400" kern="1200" dirty="0"/>
            <a:t>Methods,</a:t>
          </a:r>
          <a:br>
            <a:rPr lang="de-DE" sz="1400" kern="1200" dirty="0"/>
          </a:br>
          <a:r>
            <a:rPr lang="de-DE" sz="1400" kern="1200" dirty="0"/>
            <a:t>Konstruktoren</a:t>
          </a:r>
          <a:endParaRPr lang="de-DE" sz="1400" b="1" i="0" u="sng" kern="1200" dirty="0"/>
        </a:p>
      </dsp:txBody>
      <dsp:txXfrm>
        <a:off x="129476" y="2170675"/>
        <a:ext cx="1994104" cy="1007723"/>
      </dsp:txXfrm>
    </dsp:sp>
    <dsp:sp modelId="{5DD37A16-716D-40C3-B904-427531B14EDC}">
      <dsp:nvSpPr>
        <dsp:cNvPr id="0" name=""/>
        <dsp:cNvSpPr/>
      </dsp:nvSpPr>
      <dsp:spPr>
        <a:xfrm>
          <a:off x="2278085" y="1297894"/>
          <a:ext cx="2492630" cy="756000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Dienstag</a:t>
          </a:r>
        </a:p>
      </dsp:txBody>
      <dsp:txXfrm>
        <a:off x="2656085" y="1297894"/>
        <a:ext cx="1736630" cy="756000"/>
      </dsp:txXfrm>
    </dsp:sp>
    <dsp:sp modelId="{B0472265-E8A1-4488-9401-E7DFDFF639E6}">
      <dsp:nvSpPr>
        <dsp:cNvPr id="0" name=""/>
        <dsp:cNvSpPr/>
      </dsp:nvSpPr>
      <dsp:spPr>
        <a:xfrm>
          <a:off x="2278085" y="2148394"/>
          <a:ext cx="1994104" cy="10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i="0" u="sng" kern="1200" dirty="0"/>
            <a:t>OOP-Konzepte: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Abstrakte Klassen vs. Interfaces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Vertiefung Interfaces</a:t>
          </a:r>
        </a:p>
      </dsp:txBody>
      <dsp:txXfrm>
        <a:off x="2278085" y="2148394"/>
        <a:ext cx="1994104" cy="1007723"/>
      </dsp:txXfrm>
    </dsp:sp>
    <dsp:sp modelId="{A6AB3973-DC3B-4CE5-9988-FBF5307F948A}">
      <dsp:nvSpPr>
        <dsp:cNvPr id="0" name=""/>
        <dsp:cNvSpPr/>
      </dsp:nvSpPr>
      <dsp:spPr>
        <a:xfrm>
          <a:off x="4554716" y="1297894"/>
          <a:ext cx="2492630" cy="756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Mittwoch</a:t>
          </a:r>
        </a:p>
      </dsp:txBody>
      <dsp:txXfrm>
        <a:off x="4932716" y="1297894"/>
        <a:ext cx="1736630" cy="756000"/>
      </dsp:txXfrm>
    </dsp:sp>
    <dsp:sp modelId="{BCC74BB9-2249-4897-9DC3-B27C3F222E6A}">
      <dsp:nvSpPr>
        <dsp:cNvPr id="0" name=""/>
        <dsp:cNvSpPr/>
      </dsp:nvSpPr>
      <dsp:spPr>
        <a:xfrm>
          <a:off x="4554716" y="2148394"/>
          <a:ext cx="1994104" cy="10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b="1" u="sng" kern="1200" dirty="0"/>
            <a:t>OOP-Konzepte: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Vertiefung Vererbung und Polymorphismus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Casting</a:t>
          </a:r>
          <a:endParaRPr lang="de-DE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Super</a:t>
          </a:r>
        </a:p>
      </dsp:txBody>
      <dsp:txXfrm>
        <a:off x="4554716" y="2148394"/>
        <a:ext cx="1994104" cy="1007723"/>
      </dsp:txXfrm>
    </dsp:sp>
    <dsp:sp modelId="{EC68F3A8-5A9C-4D62-A35C-E307E7D6A7A0}">
      <dsp:nvSpPr>
        <dsp:cNvPr id="0" name=""/>
        <dsp:cNvSpPr/>
      </dsp:nvSpPr>
      <dsp:spPr>
        <a:xfrm>
          <a:off x="6831347" y="1297894"/>
          <a:ext cx="2492630" cy="756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Donnerstag</a:t>
          </a:r>
        </a:p>
      </dsp:txBody>
      <dsp:txXfrm>
        <a:off x="7209347" y="1297894"/>
        <a:ext cx="1736630" cy="756000"/>
      </dsp:txXfrm>
    </dsp:sp>
    <dsp:sp modelId="{776A3241-3928-45D9-9320-8246535771D5}">
      <dsp:nvSpPr>
        <dsp:cNvPr id="0" name=""/>
        <dsp:cNvSpPr/>
      </dsp:nvSpPr>
      <dsp:spPr>
        <a:xfrm>
          <a:off x="6831347" y="2148394"/>
          <a:ext cx="1994104" cy="10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Overwritten</a:t>
          </a:r>
          <a:r>
            <a:rPr lang="de-DE" sz="1400" kern="1200" dirty="0"/>
            <a:t>/</a:t>
          </a:r>
          <a:r>
            <a:rPr lang="de-DE" sz="1400" kern="1200" dirty="0" err="1"/>
            <a:t>Overloaded</a:t>
          </a:r>
          <a:r>
            <a:rPr lang="de-DE" sz="1400" kern="1200" dirty="0"/>
            <a:t> Methods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/>
            <a:t>Casting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Super</a:t>
          </a:r>
        </a:p>
      </dsp:txBody>
      <dsp:txXfrm>
        <a:off x="6831347" y="2148394"/>
        <a:ext cx="1994104" cy="1007723"/>
      </dsp:txXfrm>
    </dsp:sp>
    <dsp:sp modelId="{A37BCE2B-040A-46D3-860C-2793D0DA9828}">
      <dsp:nvSpPr>
        <dsp:cNvPr id="0" name=""/>
        <dsp:cNvSpPr/>
      </dsp:nvSpPr>
      <dsp:spPr>
        <a:xfrm>
          <a:off x="9107978" y="1297894"/>
          <a:ext cx="2492630" cy="756000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Freitag</a:t>
          </a:r>
        </a:p>
      </dsp:txBody>
      <dsp:txXfrm>
        <a:off x="9485978" y="1297894"/>
        <a:ext cx="1736630" cy="756000"/>
      </dsp:txXfrm>
    </dsp:sp>
    <dsp:sp modelId="{CFCE72ED-0A82-4582-B00B-A6E0999BCCC4}">
      <dsp:nvSpPr>
        <dsp:cNvPr id="0" name=""/>
        <dsp:cNvSpPr/>
      </dsp:nvSpPr>
      <dsp:spPr>
        <a:xfrm>
          <a:off x="9107978" y="2148394"/>
          <a:ext cx="1994104" cy="10077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Operatoren und Bedingungen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 err="1"/>
            <a:t>Ternary</a:t>
          </a:r>
          <a:endParaRPr lang="de-DE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400" kern="1200" dirty="0"/>
            <a:t>Switch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de-DE" sz="1400" kern="1200" dirty="0"/>
        </a:p>
      </dsp:txBody>
      <dsp:txXfrm>
        <a:off x="9107978" y="2148394"/>
        <a:ext cx="1994104" cy="100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04.02.2025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ändern: Rechtsklick auf das Bild -&gt; „Bild ändern“ und dann entsprechend auswählen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04.02.2025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1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0.sv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B39921C-AB60-BFA3-0BF3-981EE880B4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335" b="6196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rtl="0"/>
            <a:r>
              <a:rPr lang="de" sz="3300" dirty="0"/>
              <a:t>Erweitern und Festigen der erlernten Konzepte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03. Februar 2025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A1501B06-7D4B-32B4-6DFC-046CD7D2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B989E5A-44CF-486A-A324-E4C01361A073}" type="datetime1">
              <a:rPr lang="de-DE" smtClean="0"/>
              <a:pPr rtl="0">
                <a:spcAft>
                  <a:spcPts val="600"/>
                </a:spcAft>
              </a:pPr>
              <a:t>04.02.2025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2E1E0-D2F2-5CBE-6800-114AB6DFD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D6EB0-8EF8-40D3-E1D4-D32606BF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Inhalt einer abstrakten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0C08E4-C46E-4A21-650A-BC1046A4A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abstrakte Methode: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Können nur </a:t>
            </a:r>
            <a:r>
              <a:rPr lang="de-DE" dirty="0" err="1"/>
              <a:t>public</a:t>
            </a:r>
            <a:r>
              <a:rPr lang="de-DE" dirty="0"/>
              <a:t>, </a:t>
            </a:r>
            <a:r>
              <a:rPr lang="de-DE" dirty="0" err="1"/>
              <a:t>protected</a:t>
            </a:r>
            <a:r>
              <a:rPr lang="de-DE" dirty="0"/>
              <a:t> oder </a:t>
            </a:r>
            <a:r>
              <a:rPr lang="de-DE" dirty="0" err="1"/>
              <a:t>package</a:t>
            </a:r>
            <a:r>
              <a:rPr lang="de-DE" dirty="0"/>
              <a:t>-private sein. Nicht private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A4AC2E-39AF-2876-A13E-25AED610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AA99CF0C-65F2-3F8B-0E10-BE56033DEC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935EB21-DB48-0BC6-5582-87A4FE7A2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7936" y="3350044"/>
            <a:ext cx="3465576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Tier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makeSound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8F44AEA-F948-9BBD-A1ED-35DE332612F9}"/>
              </a:ext>
            </a:extLst>
          </p:cNvPr>
          <p:cNvSpPr/>
          <p:nvPr/>
        </p:nvSpPr>
        <p:spPr>
          <a:xfrm>
            <a:off x="4041380" y="3597276"/>
            <a:ext cx="1106424" cy="431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A09C4B7-BCDD-50F0-DB14-1CF928987F9C}"/>
              </a:ext>
            </a:extLst>
          </p:cNvPr>
          <p:cNvCxnSpPr>
            <a:cxnSpLocks/>
            <a:stCxn id="7" idx="2"/>
          </p:cNvCxnSpPr>
          <p:nvPr/>
        </p:nvCxnSpPr>
        <p:spPr>
          <a:xfrm flipH="1" flipV="1">
            <a:off x="3072116" y="3512471"/>
            <a:ext cx="969264" cy="3005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5683386F-9F32-4529-C79E-9CEBABF5A375}"/>
              </a:ext>
            </a:extLst>
          </p:cNvPr>
          <p:cNvSpPr txBox="1"/>
          <p:nvPr/>
        </p:nvSpPr>
        <p:spPr>
          <a:xfrm>
            <a:off x="1097280" y="3246592"/>
            <a:ext cx="197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Abstract - Keyword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8EAD88F-81F8-98AB-B112-FAB5B4617322}"/>
              </a:ext>
            </a:extLst>
          </p:cNvPr>
          <p:cNvSpPr/>
          <p:nvPr/>
        </p:nvSpPr>
        <p:spPr>
          <a:xfrm>
            <a:off x="6698983" y="3615924"/>
            <a:ext cx="194054" cy="4315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C6547794-0D2E-357A-B7C9-E152CC918D20}"/>
              </a:ext>
            </a:extLst>
          </p:cNvPr>
          <p:cNvCxnSpPr>
            <a:cxnSpLocks/>
          </p:cNvCxnSpPr>
          <p:nvPr/>
        </p:nvCxnSpPr>
        <p:spPr>
          <a:xfrm flipH="1">
            <a:off x="6898880" y="3662759"/>
            <a:ext cx="1117854" cy="1780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45C41D51-6DDD-A760-A964-3796A309CA17}"/>
              </a:ext>
            </a:extLst>
          </p:cNvPr>
          <p:cNvSpPr txBox="1"/>
          <p:nvPr/>
        </p:nvSpPr>
        <p:spPr>
          <a:xfrm>
            <a:off x="8007590" y="3454676"/>
            <a:ext cx="1974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Semikolon direkt nach Methodensignatur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133D265-A473-DD4E-B411-DD2DF4449418}"/>
              </a:ext>
            </a:extLst>
          </p:cNvPr>
          <p:cNvSpPr txBox="1"/>
          <p:nvPr/>
        </p:nvSpPr>
        <p:spPr>
          <a:xfrm>
            <a:off x="3949014" y="4659089"/>
            <a:ext cx="236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Kein Methodenkörper!</a:t>
            </a:r>
          </a:p>
        </p:txBody>
      </p:sp>
    </p:spTree>
    <p:extLst>
      <p:ext uri="{BB962C8B-B14F-4D97-AF65-F5344CB8AC3E}">
        <p14:creationId xmlns:p14="http://schemas.microsoft.com/office/powerpoint/2010/main" val="164374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E2862-E452-5CD0-1DFC-334F4EB05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3436E-6990-3B48-A9F3-3C70B2EA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Inhalt einer abstrakten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6D560D-A5FC-9C83-988E-585878F7E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konkrete Methoden: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5BE3D4-E026-DAC1-3E67-A955A603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B6A72C4-5CDD-9F20-7EBC-067B91D68C1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134C0FE-A4BB-D5B8-C3C8-EC898D7D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44" y="3600051"/>
            <a:ext cx="4748784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Tier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makeSound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"Tier macht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-sound"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F5E2F668-E122-4D65-423C-252184E2AAF3}"/>
              </a:ext>
            </a:extLst>
          </p:cNvPr>
          <p:cNvSpPr/>
          <p:nvPr/>
        </p:nvSpPr>
        <p:spPr>
          <a:xfrm>
            <a:off x="4123944" y="3600051"/>
            <a:ext cx="1014984" cy="359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1B22AD5-A3AD-04A0-A20A-C2682CF00900}"/>
              </a:ext>
            </a:extLst>
          </p:cNvPr>
          <p:cNvCxnSpPr>
            <a:cxnSpLocks/>
          </p:cNvCxnSpPr>
          <p:nvPr/>
        </p:nvCxnSpPr>
        <p:spPr>
          <a:xfrm flipH="1" flipV="1">
            <a:off x="2642616" y="3600051"/>
            <a:ext cx="1490472" cy="2038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716C6675-8AE5-F5F5-1850-E457103215D5}"/>
              </a:ext>
            </a:extLst>
          </p:cNvPr>
          <p:cNvSpPr txBox="1"/>
          <p:nvPr/>
        </p:nvSpPr>
        <p:spPr>
          <a:xfrm>
            <a:off x="1538230" y="3440367"/>
            <a:ext cx="135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Abstrakte Klasse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48E250C-EB0B-4962-5D5B-494DCD6447A9}"/>
              </a:ext>
            </a:extLst>
          </p:cNvPr>
          <p:cNvSpPr/>
          <p:nvPr/>
        </p:nvSpPr>
        <p:spPr>
          <a:xfrm>
            <a:off x="4477512" y="4100286"/>
            <a:ext cx="1895856" cy="359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A8D2303-1E1D-DCD3-F575-3D00D5344B11}"/>
              </a:ext>
            </a:extLst>
          </p:cNvPr>
          <p:cNvCxnSpPr>
            <a:cxnSpLocks/>
          </p:cNvCxnSpPr>
          <p:nvPr/>
        </p:nvCxnSpPr>
        <p:spPr>
          <a:xfrm flipH="1">
            <a:off x="2962656" y="4276671"/>
            <a:ext cx="1514856" cy="3442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BC4B7E38-18D9-FFF4-B648-AD8C1DD13943}"/>
              </a:ext>
            </a:extLst>
          </p:cNvPr>
          <p:cNvSpPr txBox="1"/>
          <p:nvPr/>
        </p:nvSpPr>
        <p:spPr>
          <a:xfrm>
            <a:off x="1232586" y="4470506"/>
            <a:ext cx="2312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Konkrete Methode</a:t>
            </a:r>
            <a:br>
              <a:rPr lang="de-DE" sz="1400" dirty="0"/>
            </a:br>
            <a:r>
              <a:rPr lang="de-DE" sz="1400" dirty="0"/>
              <a:t>mit Methodenkörper</a:t>
            </a:r>
          </a:p>
        </p:txBody>
      </p:sp>
    </p:spTree>
    <p:extLst>
      <p:ext uri="{BB962C8B-B14F-4D97-AF65-F5344CB8AC3E}">
        <p14:creationId xmlns:p14="http://schemas.microsoft.com/office/powerpoint/2010/main" val="159255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4E7A-26DB-AF9C-78F0-5C6BB343E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5C62A9F5-98CC-DE88-76DC-3CAB054DB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342" y="3424066"/>
            <a:ext cx="4276344" cy="156966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Tier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makeSound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move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"Es rennt"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A127AB-ECD8-BA72-1E1F-9814943F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Inhalt einer abstrakten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D034AA-227A-B46D-D5A2-0BE5D9DE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89B1A0-90C0-8929-451C-5DCEDFFA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E8AAE29-C3F4-ADA8-424F-8AA14F5A54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7281DE6F-F314-985E-6F15-07F290DF5005}"/>
              </a:ext>
            </a:extLst>
          </p:cNvPr>
          <p:cNvSpPr/>
          <p:nvPr/>
        </p:nvSpPr>
        <p:spPr>
          <a:xfrm>
            <a:off x="4069080" y="3439088"/>
            <a:ext cx="1014984" cy="3593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982ED78-A94C-675A-195C-335ED22E97A3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2642616" y="3600051"/>
            <a:ext cx="1426464" cy="186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F8D19F4D-9EB1-F170-2D41-631B046D0D92}"/>
              </a:ext>
            </a:extLst>
          </p:cNvPr>
          <p:cNvSpPr txBox="1"/>
          <p:nvPr/>
        </p:nvSpPr>
        <p:spPr>
          <a:xfrm>
            <a:off x="1538230" y="3440367"/>
            <a:ext cx="1353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Abstrakte Klasse</a:t>
            </a:r>
          </a:p>
        </p:txBody>
      </p:sp>
      <p:sp>
        <p:nvSpPr>
          <p:cNvPr id="13" name="Geschweifte Klammer links 12">
            <a:extLst>
              <a:ext uri="{FF2B5EF4-FFF2-40B4-BE49-F238E27FC236}">
                <a16:creationId xmlns:a16="http://schemas.microsoft.com/office/drawing/2014/main" id="{91836273-3BF1-075E-134F-B428980D8264}"/>
              </a:ext>
            </a:extLst>
          </p:cNvPr>
          <p:cNvSpPr/>
          <p:nvPr/>
        </p:nvSpPr>
        <p:spPr>
          <a:xfrm>
            <a:off x="3950208" y="3780687"/>
            <a:ext cx="626364" cy="910771"/>
          </a:xfrm>
          <a:prstGeom prst="leftBrace">
            <a:avLst>
              <a:gd name="adj1" fmla="val 8333"/>
              <a:gd name="adj2" fmla="val 53012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C396647-6B01-6842-0B46-A61EA83AAF6B}"/>
              </a:ext>
            </a:extLst>
          </p:cNvPr>
          <p:cNvSpPr txBox="1"/>
          <p:nvPr/>
        </p:nvSpPr>
        <p:spPr>
          <a:xfrm>
            <a:off x="2766152" y="3824175"/>
            <a:ext cx="13531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Sowohl abstrakte als auch konkrete Methoden akzeptabel!</a:t>
            </a:r>
          </a:p>
        </p:txBody>
      </p:sp>
    </p:spTree>
    <p:extLst>
      <p:ext uri="{BB962C8B-B14F-4D97-AF65-F5344CB8AC3E}">
        <p14:creationId xmlns:p14="http://schemas.microsoft.com/office/powerpoint/2010/main" val="3741485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6DBEA-6D8A-3FD6-1569-A5C24DBB9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7C576F-6011-BF9B-A037-2AC3EB73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Was sind abstrakte Klassen? -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788253-345E-1AAD-DB65-59E432D6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Klassen, die nicht instanziiert werden können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dienen als Basis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Datenfelder haben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einen Konstruktor oder mehrere Konstruktoren haben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abstrakte und konkrete Methoden haben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>
                <a:solidFill>
                  <a:srgbClr val="FF0000"/>
                </a:solidFill>
              </a:rPr>
              <a:t>Sobald eine Methode innerhalb einer Klasse abstrakt ist, muss die Klasse selbst als abstrakt markiert werden!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7AC6F0-CE08-7C2E-FB41-D8916E3A9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A7DD197-9536-48DB-8EAA-0A31D5E5E7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8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25540-3D43-B07C-6C3A-436AD7832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5A631-50D5-D380-66CD-C51450F4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608E4A-F77A-B89D-E1C8-42F4DF66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5DA686-DCE0-F0D0-6FA6-71C2CF46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77B7564-72D2-F747-2E52-76F3B46B4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984C79E-D5FF-CF74-B234-0A42AF9F0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43" y="3035642"/>
            <a:ext cx="450799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Tier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schlafen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"Das Tier schläft."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2324507-A4E2-FB55-71AC-DB136CF9EF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8F2FE87-D09F-6768-8244-6ED079C78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16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354A0-E7AB-517D-17FE-215C9CB5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E022BE-BCCD-1F59-767D-E4DD21A3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49BAC-7666-10A5-CCB2-66BE22CDE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C3B54-E421-A4B7-59DC-6FBDE08B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3B550FC-95FD-5CF1-5EAC-2B55DF1860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215BFA2-C048-E2AC-EE29-0E3918C07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7643" y="3035642"/>
            <a:ext cx="450799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Tier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schlafen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"Das Tier schläft."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4742D8-7F79-0451-41E8-E693EDAEB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7F69D2C-2586-2073-48D6-7C152A926D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1D108BF4-BDA9-9BE5-9B64-7F2773A7BEDE}"/>
              </a:ext>
            </a:extLst>
          </p:cNvPr>
          <p:cNvSpPr txBox="1"/>
          <p:nvPr/>
        </p:nvSpPr>
        <p:spPr>
          <a:xfrm>
            <a:off x="1354836" y="464904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ABE4DFF-0385-263B-BB7F-7A2D60414D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75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17DE-BB98-D9D4-B141-A2E102ECD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1DFF63-CE2F-CDB3-7372-150C59B72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391CA7-8338-427B-30FD-43C6F5FD1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9B01D8-AC22-5E5C-36F9-B28CFBFE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A06D564-4FC9-4D44-32D2-11EA2C00F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EDDC5E-A8CB-C2F1-9BCB-5F0FCEDA3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2C7B539-A18E-8862-B202-6A948A7E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2E377E2-53B7-B4F9-670A-172EE5D19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47" y="2972983"/>
            <a:ext cx="3529584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Fahrzeug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fahren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86D38E6-187A-71BA-AC97-72C23D19D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980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4D82-03D0-086C-AE0F-D0DD1536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CF5C22-C83C-A5AE-2A93-6DB66E931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F8434-DE6C-44B4-BDE3-D427DF87B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887F03-DF01-135B-F8C5-2D5F4B0E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646D267-0B2E-2C60-56B8-25B21AAD8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04EB36E-9677-CA8E-4E3B-B39371666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343FC16-5E11-E155-427D-A177AD065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B2569F56-5A1C-A617-A3E9-746FFC396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47" y="2972983"/>
            <a:ext cx="3529584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Fahrzeug 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fahren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1245F3-99EB-E997-50F5-86E42EF69758}"/>
              </a:ext>
            </a:extLst>
          </p:cNvPr>
          <p:cNvSpPr txBox="1"/>
          <p:nvPr/>
        </p:nvSpPr>
        <p:spPr>
          <a:xfrm>
            <a:off x="1926847" y="4206240"/>
            <a:ext cx="87203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Nein! Sobald eine abstrakte Methode in einer Klasse auftritt, muss die Klasse selbst als</a:t>
            </a:r>
            <a:br>
              <a:rPr lang="de-DE" dirty="0"/>
            </a:br>
            <a:r>
              <a:rPr lang="de-DE" dirty="0"/>
              <a:t>abstrakt markiert werden!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B879E011-5D72-A9B7-7787-9D62D5C61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7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DDB46-1E61-F4F6-FA35-CB0BA0C3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AA9EA-FA70-AE75-9DE9-8CFDAD31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2CFB88-8024-27E9-9F85-D5087CC32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7D46D0-1A9F-4C71-0239-81D65507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6CBF6C5-1FEF-9B81-742C-CB5CA20537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9724FDA-0236-6557-4876-C97410524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EF48372-CD9B-2FD8-88D3-A97B8BA4B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77B480A7-16B1-4DA2-F46A-6F89F3971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24" y="2420382"/>
            <a:ext cx="3941064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Lebewesen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atmen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"Atmet Luft."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51BD417-16AB-4928-BF4E-2B123EFED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42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702CF-4CDC-E6DB-F2E5-A118A54F3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45C1F-6C0F-357C-E95C-70C5A98C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DEF5A4-9990-F783-3EC4-FB025C33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BAE47A-0E2A-17E4-F9A2-B0F2D59A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7FA7C62B-7968-20AF-FB6D-3EBCF3C7B4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5AB7E1F-7CCD-380B-7186-B74BF865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ABBD0C-3D03-9BB6-222B-072E1B277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9F076A-09F9-9815-3F39-7CC2BD535D34}"/>
              </a:ext>
            </a:extLst>
          </p:cNvPr>
          <p:cNvSpPr txBox="1"/>
          <p:nvPr/>
        </p:nvSpPr>
        <p:spPr>
          <a:xfrm>
            <a:off x="1738334" y="4192426"/>
            <a:ext cx="655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Passt! Abstrakte Klassen können auch konkrete Methoden haben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F6ED8A1-A0DC-D746-1A45-4FFC028DD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224" y="2420382"/>
            <a:ext cx="3941064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Lebewesen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atmen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"Atmet Luft."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E9A9DA5-ECC7-652D-1630-EDB8CA18F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3BE3E-31E2-A0A0-6423-1D22895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die Woche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C15785-7BE9-EE1E-D24E-2F848805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9B78864D-754E-72DB-2075-44C5F7A235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28414"/>
              </p:ext>
            </p:extLst>
          </p:nvPr>
        </p:nvGraphicFramePr>
        <p:xfrm>
          <a:off x="265471" y="1917291"/>
          <a:ext cx="11602064" cy="445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1FA5527-204E-B870-7C49-256197C590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264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BD1AE-89E8-2389-6AB1-03FB28EF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F42646-7787-518B-2BBA-107E6B5F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F49B6-17FD-FFD6-F2F2-3575B03A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D3C3C-B6B9-42CC-0717-1A969E46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B6D5AAE-C16B-BB66-D50A-94D4D27D1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BF1C24-C1F6-7983-5EC5-9529EC5F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C7F42E7B-C0A9-50BA-AC4C-63918828D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244F5BB-DB65-D2CF-B2A6-10FEF82E6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888" y="2504914"/>
            <a:ext cx="470611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Pflanze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wachsen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Pflanze wächst."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ECEE39F-6BB6-2EFE-B501-BFDFA28EA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14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0AA98-0176-CBEE-F4EB-D0336B277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D6657-056B-B512-C93A-E5E0AC123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4058CA-AD1A-B923-5F9A-3FEEE1E4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C7CDCB-07A2-590E-E394-AA4E9A4D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7CBD9BC-6DDD-83E5-26AC-777E12D61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0802948-34CA-6FCB-5B59-388595032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567EF52-3976-B626-E90C-D7F92D1C1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0E9C07D-D5F7-C88F-4937-217238BA7390}"/>
              </a:ext>
            </a:extLst>
          </p:cNvPr>
          <p:cNvSpPr txBox="1"/>
          <p:nvPr/>
        </p:nvSpPr>
        <p:spPr>
          <a:xfrm>
            <a:off x="1317710" y="4224903"/>
            <a:ext cx="598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Abstrakte Methoden dürfen keinen Methodenkörper haben!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9D5F0F9-42E6-8923-CEF0-5B426EAE6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888" y="2504914"/>
            <a:ext cx="470611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Pflanze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wachsen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Pflanze wächst."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87221BB-AD02-26EE-898E-A931C7BC9D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78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1B1B6-C293-B5AC-1ABA-7051AC3F2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E6A58-F38A-D48D-BCE1-035334664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2B4A80-72B8-8061-FA59-84D53085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90D16F-59B1-DB1C-43AC-870FEDBF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335ABF7-9A8A-D222-267E-558228D65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2E21B60-F9A8-5AE5-6600-5FFA22265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D7F7737-7C6C-0752-BB2A-27D0655DF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639ACAC-86AB-912C-F081-0E6B82E6D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2328278"/>
            <a:ext cx="534619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Werkzeug w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Werkzeug();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57C72324-C76D-4E91-1C75-EA48C7D50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0FD71025-2689-86C8-5F0E-33C611815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2189779"/>
            <a:ext cx="5346192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err="1">
                <a:solidFill>
                  <a:srgbClr val="CF8E6D"/>
                </a:solidFill>
                <a:latin typeface="JetBrains Mono"/>
              </a:rPr>
              <a:t>a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Werkzeug {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Werkzeug w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Werkzeug();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95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18520-2C7D-3917-B8CF-4F9628EF0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3A6DC-B62A-BAC4-4A86-E671AF12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Ist der Code valide?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2A9C77-B819-03E2-4A8C-067E490A6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1431E7-C041-1259-5845-F9D7423E5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A52752FA-A755-FE8D-D976-C9D869A75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D249A1-DF89-22DA-9611-4607DE2A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BCBD1AF-4D1A-6823-CAE3-8DB9882CB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997" y="1972125"/>
            <a:ext cx="5713071" cy="1802181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A9D0BD1-2B76-8336-6E7F-143A35034B0D}"/>
              </a:ext>
            </a:extLst>
          </p:cNvPr>
          <p:cNvSpPr txBox="1"/>
          <p:nvPr/>
        </p:nvSpPr>
        <p:spPr>
          <a:xfrm>
            <a:off x="780288" y="4211858"/>
            <a:ext cx="524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Abstrakte Klassen können nicht instanziiert werden!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93385048-E349-52E4-BFEE-F367BB676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88" y="2189779"/>
            <a:ext cx="5346192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altLang="de-DE" dirty="0" err="1">
                <a:solidFill>
                  <a:srgbClr val="CF8E6D"/>
                </a:solidFill>
                <a:latin typeface="JetBrains Mono"/>
              </a:rPr>
              <a:t>a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Werkzeug {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Main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Werkzeug w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Werkzeug();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FEHLER!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6DFF70-F33E-27BB-984D-547FD2992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80" y="2007952"/>
            <a:ext cx="5956110" cy="18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FB403-C38F-EDE4-F30B-9FB42B5C5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1BE8A-C3E6-A151-A0BF-A4AA134DF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Können abstrakte Klassen final sein?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7F3013-7A77-C458-CFFF-C899B1E77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Nein! – final und abstrakt sind nämlich Gegensätze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final beschreibt, dass eine Klasse in ihrer Implementierung nicht mehr geändert werden kann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abstrakt beschreibt, dass eine Klasse erweitert, also geändert werden kann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FB01CA-0DCC-5C07-AF60-CEFFED8B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AE5DCB4-49E6-C15F-26DF-70EEAD580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47D925D-B669-3D0A-85CF-05BAC86F8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2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94A2-4A22-2699-74F7-0956AD72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0CC58-B18C-6C3B-239A-2633A161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Warum abstrakte Klassen?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6F26D-EE33-CE33-3403-80872E1BD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ermöglichen Code-Wiederverwendung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definieren eine allgemeine Struktur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verhindern die Instanziierung von Klassen, die nur als Basis dienen sollen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Wie nutzen ohne Instanziierung/Objekterstellung? Wie kann man Code wiederverwenden?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Mittels Vererbung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18B7E4-7EE2-94D2-0F82-4F3A309B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D1089FD-014A-38B0-87DB-DF798BA545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71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CA46-AED1-59C9-5200-014E6F0C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65CC6-F5BA-42FC-D501-963B86A25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Kurzer Einschub: Abstrakte Klassen und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04DF35-8FA1-CA82-3DEB-788EE584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F9630F-7FF8-D859-DB90-0E04BB48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903B78D-8B59-AA96-1B11-B8AC5F91C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2E92E3E-5004-2374-6DCC-014429029B28}"/>
              </a:ext>
            </a:extLst>
          </p:cNvPr>
          <p:cNvSpPr/>
          <p:nvPr/>
        </p:nvSpPr>
        <p:spPr>
          <a:xfrm>
            <a:off x="4855464" y="1984248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Abstrakte Klasse </a:t>
            </a:r>
            <a:br>
              <a:rPr lang="de-DE" dirty="0"/>
            </a:br>
            <a:r>
              <a:rPr lang="de-DE" dirty="0"/>
              <a:t>Tier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2DE7D01-DA51-AB6F-7A63-BF8B930819A6}"/>
              </a:ext>
            </a:extLst>
          </p:cNvPr>
          <p:cNvSpPr/>
          <p:nvPr/>
        </p:nvSpPr>
        <p:spPr>
          <a:xfrm>
            <a:off x="1726692" y="3472769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Abstrakte Klasse</a:t>
            </a:r>
          </a:p>
          <a:p>
            <a:pPr algn="ctr"/>
            <a:r>
              <a:rPr lang="de-DE" dirty="0"/>
              <a:t>Katze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606089-D4DB-4B6D-C87D-E8701F3135B8}"/>
              </a:ext>
            </a:extLst>
          </p:cNvPr>
          <p:cNvSpPr/>
          <p:nvPr/>
        </p:nvSpPr>
        <p:spPr>
          <a:xfrm>
            <a:off x="7748016" y="3500719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Hund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E7F369-30DF-1BAF-1792-15C158BDE565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flipV="1">
            <a:off x="2865120" y="2496312"/>
            <a:ext cx="1990344" cy="97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2AC940A0-5539-FDE9-EA48-CB86EB3EE3D2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H="1" flipV="1">
            <a:off x="7132320" y="2496312"/>
            <a:ext cx="1754124" cy="1004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ED7801FE-DAB9-3D06-ADCA-591201743A46}"/>
              </a:ext>
            </a:extLst>
          </p:cNvPr>
          <p:cNvSpPr txBox="1"/>
          <p:nvPr/>
        </p:nvSpPr>
        <p:spPr>
          <a:xfrm>
            <a:off x="3142335" y="2856795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F4C507-D622-C8E2-EB0D-CA1002BBE2B0}"/>
              </a:ext>
            </a:extLst>
          </p:cNvPr>
          <p:cNvSpPr txBox="1"/>
          <p:nvPr/>
        </p:nvSpPr>
        <p:spPr>
          <a:xfrm>
            <a:off x="7748016" y="2823357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CECBA372-F6D9-073F-2EB0-A491518E8D3B}"/>
              </a:ext>
            </a:extLst>
          </p:cNvPr>
          <p:cNvCxnSpPr>
            <a:cxnSpLocks/>
            <a:stCxn id="15" idx="0"/>
            <a:endCxn id="7" idx="2"/>
          </p:cNvCxnSpPr>
          <p:nvPr/>
        </p:nvCxnSpPr>
        <p:spPr>
          <a:xfrm flipV="1">
            <a:off x="1543812" y="4496897"/>
            <a:ext cx="1321308" cy="542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078524F7-A89A-E265-2928-E70D9D260051}"/>
              </a:ext>
            </a:extLst>
          </p:cNvPr>
          <p:cNvSpPr/>
          <p:nvPr/>
        </p:nvSpPr>
        <p:spPr>
          <a:xfrm>
            <a:off x="405384" y="5039700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Hauskatze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20E64D2-55BD-D9EC-D2BE-DFBBCDA0918E}"/>
              </a:ext>
            </a:extLst>
          </p:cNvPr>
          <p:cNvCxnSpPr>
            <a:cxnSpLocks/>
            <a:stCxn id="19" idx="0"/>
            <a:endCxn id="7" idx="2"/>
          </p:cNvCxnSpPr>
          <p:nvPr/>
        </p:nvCxnSpPr>
        <p:spPr>
          <a:xfrm flipH="1" flipV="1">
            <a:off x="2865120" y="4496897"/>
            <a:ext cx="1415643" cy="548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CC87374D-95CA-B027-5CA7-98106C67DD12}"/>
              </a:ext>
            </a:extLst>
          </p:cNvPr>
          <p:cNvSpPr/>
          <p:nvPr/>
        </p:nvSpPr>
        <p:spPr>
          <a:xfrm>
            <a:off x="3142335" y="5045546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Raubkatze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A51F9146-FF6D-7407-84F0-315D4C88112A}"/>
              </a:ext>
            </a:extLst>
          </p:cNvPr>
          <p:cNvSpPr txBox="1"/>
          <p:nvPr/>
        </p:nvSpPr>
        <p:spPr>
          <a:xfrm>
            <a:off x="1589303" y="4601104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F23E367-3E77-7612-3501-109B5E6517DE}"/>
              </a:ext>
            </a:extLst>
          </p:cNvPr>
          <p:cNvSpPr txBox="1"/>
          <p:nvPr/>
        </p:nvSpPr>
        <p:spPr>
          <a:xfrm>
            <a:off x="3264941" y="4583632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52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B1CE8-E978-E5AF-D11C-A8FE2EE8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60D72-8168-F81D-76C0-D87E96A1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Kurzer Einschub: Abstrakte Klassen und 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86340C-71E3-21A9-146A-F8AB64B2D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2EA71E-2635-74A1-62F6-5C551A37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FEAFB41-E60E-9DE2-BF6D-AEA0AA5F7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7DBFA44-E9DE-AD9F-E539-C4478EE4F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43" y="2108201"/>
            <a:ext cx="5897432" cy="2135277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61D3CB3F-E944-E420-5510-F9107A6B40BC}"/>
              </a:ext>
            </a:extLst>
          </p:cNvPr>
          <p:cNvSpPr txBox="1"/>
          <p:nvPr/>
        </p:nvSpPr>
        <p:spPr>
          <a:xfrm>
            <a:off x="1097280" y="221284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Codebeispiel in der IDE</a:t>
            </a:r>
          </a:p>
        </p:txBody>
      </p:sp>
    </p:spTree>
    <p:extLst>
      <p:ext uri="{BB962C8B-B14F-4D97-AF65-F5344CB8AC3E}">
        <p14:creationId xmlns:p14="http://schemas.microsoft.com/office/powerpoint/2010/main" val="203889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E04C-952E-A6FF-BC33-81827445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DD86F0-B0B8-6279-E5EB-291ACB2E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Abstrakte Klassen und Vererbung -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8CF71F-E23C-4AA2-2E04-1C3175183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Ist eine Unterklasse abstrakt, müssen die Methoden der Basisklasse nicht direkt implementiert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Die erste konkrete Unterklasse muss alle noch nicht implementierten Methoden implementieren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die Unterklasse kann eigene Methoden hinzufügen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EB2934-CF88-4B0A-FF86-57EE6E81B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1A2AECE-C8EB-7A0D-7BB2-485F95BC2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16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D989-E747-6B74-06A4-2EECA23B4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DDB2A-CD9E-265A-3D5E-16C65B9E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Warum einen Konstruktor in abstrakten Klassen?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361567-F3D6-B7E3-EE35-9489BB53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zur Initialisierung von Variablen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47400-28A9-B25B-C26E-D356A82C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4308353-BF2D-AA31-2088-7DFCBE3CF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46D71C5-85D5-CA57-7C95-0E7C9103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6480" y="2108201"/>
            <a:ext cx="4882896" cy="418576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Fahrzeug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Fahrzeug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this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fahren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Auto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Fahrzeug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Auto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super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fahren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hersteller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 Auto fährt."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ckige Klammer links 8">
            <a:extLst>
              <a:ext uri="{FF2B5EF4-FFF2-40B4-BE49-F238E27FC236}">
                <a16:creationId xmlns:a16="http://schemas.microsoft.com/office/drawing/2014/main" id="{4FBE9D66-D16B-B4C2-BD43-9E08309F1541}"/>
              </a:ext>
            </a:extLst>
          </p:cNvPr>
          <p:cNvSpPr/>
          <p:nvPr/>
        </p:nvSpPr>
        <p:spPr>
          <a:xfrm>
            <a:off x="5827777" y="2505456"/>
            <a:ext cx="475488" cy="234086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5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29675-B648-FC95-57C9-FE35FFC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heute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E07291-F850-37E0-D938-DDD3249D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Wiederholung abstrakte Klassen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Vertiefung Interfaces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Vergleich abstrakte Klassen vs. Interfaces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B1A8E-847E-DB73-DE23-52CB0A9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2647697-F55B-2F5D-7E5C-46E95EBE5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18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0036-C01B-DAF7-8CFE-2FE474E5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9E1E51-C38E-45C1-133C-FB0CE9C55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Weiteres Beispiel zum experimentieren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CE5F1C-E49D-BE72-E55D-76785A5C1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09C14-4EF1-7F31-488B-DBC02DD01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20F4016-A511-8846-3B19-A4A519E30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6C20E7E-69C4-67C9-1F9F-38C5A8FA8E12}"/>
              </a:ext>
            </a:extLst>
          </p:cNvPr>
          <p:cNvSpPr/>
          <p:nvPr/>
        </p:nvSpPr>
        <p:spPr>
          <a:xfrm>
            <a:off x="4718304" y="2286000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Abstrakte Klasse </a:t>
            </a:r>
            <a:br>
              <a:rPr lang="de-DE" dirty="0"/>
            </a:br>
            <a:r>
              <a:rPr lang="de-DE" dirty="0"/>
              <a:t>Vehicle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C7CAF52-3561-8B0B-3E47-13111451453C}"/>
              </a:ext>
            </a:extLst>
          </p:cNvPr>
          <p:cNvSpPr/>
          <p:nvPr/>
        </p:nvSpPr>
        <p:spPr>
          <a:xfrm>
            <a:off x="1935480" y="3764109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Fahrrad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88255277-778D-3686-4D7C-23EC7BC33A50}"/>
              </a:ext>
            </a:extLst>
          </p:cNvPr>
          <p:cNvSpPr/>
          <p:nvPr/>
        </p:nvSpPr>
        <p:spPr>
          <a:xfrm>
            <a:off x="7491984" y="3764109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Abstrakte Klasse</a:t>
            </a:r>
            <a:br>
              <a:rPr lang="de-DE" dirty="0"/>
            </a:br>
            <a:r>
              <a:rPr lang="de-DE" dirty="0" err="1"/>
              <a:t>MotorVehicle</a:t>
            </a:r>
            <a:endParaRPr lang="de-DE" dirty="0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75FED6E8-955C-D354-961B-1421D918669C}"/>
              </a:ext>
            </a:extLst>
          </p:cNvPr>
          <p:cNvSpPr/>
          <p:nvPr/>
        </p:nvSpPr>
        <p:spPr>
          <a:xfrm>
            <a:off x="6078803" y="5215805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Car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0159729-C57A-8BB0-DE8A-DC0DC5FDD258}"/>
              </a:ext>
            </a:extLst>
          </p:cNvPr>
          <p:cNvSpPr/>
          <p:nvPr/>
        </p:nvSpPr>
        <p:spPr>
          <a:xfrm>
            <a:off x="8817864" y="5215805"/>
            <a:ext cx="2276856" cy="10241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50340FF-A5F0-26B6-71E2-881E54BDF7EC}"/>
              </a:ext>
            </a:extLst>
          </p:cNvPr>
          <p:cNvCxnSpPr>
            <a:cxnSpLocks/>
            <a:stCxn id="7" idx="0"/>
            <a:endCxn id="6" idx="1"/>
          </p:cNvCxnSpPr>
          <p:nvPr/>
        </p:nvCxnSpPr>
        <p:spPr>
          <a:xfrm flipV="1">
            <a:off x="3073908" y="2798064"/>
            <a:ext cx="1644396" cy="96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228E982-0A1C-8767-854E-946A5DE1232A}"/>
              </a:ext>
            </a:extLst>
          </p:cNvPr>
          <p:cNvCxnSpPr>
            <a:stCxn id="8" idx="0"/>
            <a:endCxn id="6" idx="3"/>
          </p:cNvCxnSpPr>
          <p:nvPr/>
        </p:nvCxnSpPr>
        <p:spPr>
          <a:xfrm flipH="1" flipV="1">
            <a:off x="6995160" y="2798064"/>
            <a:ext cx="1635252" cy="96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13457F-5F54-5F60-94D9-50310989C088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7217231" y="4788237"/>
            <a:ext cx="1413181" cy="4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F899A17-E7A0-C38F-BAEA-75EE9B22520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H="1" flipV="1">
            <a:off x="8630412" y="4788237"/>
            <a:ext cx="1325880" cy="427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A5D4939E-1074-D11E-D3D8-2B6CC401544E}"/>
              </a:ext>
            </a:extLst>
          </p:cNvPr>
          <p:cNvSpPr txBox="1"/>
          <p:nvPr/>
        </p:nvSpPr>
        <p:spPr>
          <a:xfrm>
            <a:off x="3273958" y="3125462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A8330C9-B487-D0C9-594F-B8988987C738}"/>
              </a:ext>
            </a:extLst>
          </p:cNvPr>
          <p:cNvSpPr txBox="1"/>
          <p:nvPr/>
        </p:nvSpPr>
        <p:spPr>
          <a:xfrm>
            <a:off x="7498080" y="3076523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9BF73A-F636-4643-AEE6-6B74AB85730F}"/>
              </a:ext>
            </a:extLst>
          </p:cNvPr>
          <p:cNvSpPr txBox="1"/>
          <p:nvPr/>
        </p:nvSpPr>
        <p:spPr>
          <a:xfrm>
            <a:off x="7309713" y="4824234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7E6933-B2C0-7583-BA72-A03E3357160A}"/>
              </a:ext>
            </a:extLst>
          </p:cNvPr>
          <p:cNvSpPr txBox="1"/>
          <p:nvPr/>
        </p:nvSpPr>
        <p:spPr>
          <a:xfrm>
            <a:off x="9008161" y="4815745"/>
            <a:ext cx="94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extends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481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367F8-E834-76FF-68CF-E37FA42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Vertiefung Interfaces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E83A-FEB7-41A8-44A4-44545BD66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Festigen und erweitern des Wissens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F69FB-F132-BBF1-1B31-F9EC9B90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4294E99-EE90-E307-FFD5-5892327AA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47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CBC5-F0CE-57DF-8EA0-B0E5F9DF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7D4D9C-8849-16BF-9398-82DE988A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CAC94-53B3-7103-5AC4-AAE571D1B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ein Interface sagt, </a:t>
            </a:r>
            <a:r>
              <a:rPr lang="de-DE" sz="2100" b="1" dirty="0"/>
              <a:t>WAS</a:t>
            </a:r>
            <a:r>
              <a:rPr lang="de-DE" sz="2100" dirty="0"/>
              <a:t> eine Klasse machen soll, nicht </a:t>
            </a:r>
            <a:r>
              <a:rPr lang="de-DE" sz="2100" b="1" dirty="0"/>
              <a:t>WIE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Interfaces sind 100% abstrakt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C3551F-5D9F-99C1-54CA-2B2C55C9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20" name="Grafik 1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4E42F15-016A-95F1-AA93-934CB31C80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30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09BC-911F-3CC4-3973-D14372794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D4540C-D736-10C7-B164-F24EF7795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der Interface-Deklaration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7D8A81-EE0B-9140-4575-51BEB33DC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Klassendefinition:</a:t>
            </a:r>
            <a:r>
              <a:rPr lang="de-DE" b="1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971D14-81A2-F735-7E77-3CF9762B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74B0E-C28F-B2AC-EBC2-93160E6F1E03}"/>
              </a:ext>
            </a:extLst>
          </p:cNvPr>
          <p:cNvSpPr/>
          <p:nvPr/>
        </p:nvSpPr>
        <p:spPr>
          <a:xfrm>
            <a:off x="1682496" y="3918713"/>
            <a:ext cx="2459736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interface Tier {  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ABAEFC4-ADC8-56FC-4834-4349A5FB1F5F}"/>
              </a:ext>
            </a:extLst>
          </p:cNvPr>
          <p:cNvSpPr txBox="1"/>
          <p:nvPr/>
        </p:nvSpPr>
        <p:spPr>
          <a:xfrm>
            <a:off x="2178926" y="3549381"/>
            <a:ext cx="146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Interface Tier</a:t>
            </a:r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A792284D-1182-0CA3-EEFB-EB4AE8C3411B}"/>
              </a:ext>
            </a:extLst>
          </p:cNvPr>
          <p:cNvSpPr/>
          <p:nvPr/>
        </p:nvSpPr>
        <p:spPr>
          <a:xfrm>
            <a:off x="4553712" y="4178808"/>
            <a:ext cx="804672" cy="265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EC07540-367C-1E99-3D6D-546DC0D3E933}"/>
              </a:ext>
            </a:extLst>
          </p:cNvPr>
          <p:cNvSpPr txBox="1"/>
          <p:nvPr/>
        </p:nvSpPr>
        <p:spPr>
          <a:xfrm>
            <a:off x="6200256" y="3565115"/>
            <a:ext cx="146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Interface Tier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5A4260F-686A-0F6B-5EEB-69D7AD114E81}"/>
              </a:ext>
            </a:extLst>
          </p:cNvPr>
          <p:cNvSpPr/>
          <p:nvPr/>
        </p:nvSpPr>
        <p:spPr>
          <a:xfrm>
            <a:off x="5703826" y="3932938"/>
            <a:ext cx="3330446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abstract</a:t>
            </a:r>
            <a:r>
              <a:rPr lang="de-DE" dirty="0"/>
              <a:t> interface Tier { }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74DB9A1-3786-452B-30FF-4ABB5EF15827}"/>
              </a:ext>
            </a:extLst>
          </p:cNvPr>
          <p:cNvSpPr txBox="1"/>
          <p:nvPr/>
        </p:nvSpPr>
        <p:spPr>
          <a:xfrm>
            <a:off x="4763370" y="389363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57A38A7-BD01-D887-FA79-1F2A77024758}"/>
              </a:ext>
            </a:extLst>
          </p:cNvPr>
          <p:cNvCxnSpPr>
            <a:cxnSpLocks/>
          </p:cNvCxnSpPr>
          <p:nvPr/>
        </p:nvCxnSpPr>
        <p:spPr>
          <a:xfrm>
            <a:off x="2912364" y="480060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86F26377-034E-56ED-E436-3322F2626CD4}"/>
              </a:ext>
            </a:extLst>
          </p:cNvPr>
          <p:cNvSpPr txBox="1"/>
          <p:nvPr/>
        </p:nvSpPr>
        <p:spPr>
          <a:xfrm>
            <a:off x="2178926" y="5636327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wir sehen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A696CC0-E6EC-DEF9-7C6E-C16CE7BC309E}"/>
              </a:ext>
            </a:extLst>
          </p:cNvPr>
          <p:cNvCxnSpPr>
            <a:cxnSpLocks/>
          </p:cNvCxnSpPr>
          <p:nvPr/>
        </p:nvCxnSpPr>
        <p:spPr>
          <a:xfrm>
            <a:off x="7287656" y="4800600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F534B7F-F583-D694-1C87-97F444D4014E}"/>
              </a:ext>
            </a:extLst>
          </p:cNvPr>
          <p:cNvSpPr txBox="1"/>
          <p:nvPr/>
        </p:nvSpPr>
        <p:spPr>
          <a:xfrm>
            <a:off x="6126480" y="5603967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der Compiler sieht</a:t>
            </a:r>
          </a:p>
        </p:txBody>
      </p:sp>
      <p:pic>
        <p:nvPicPr>
          <p:cNvPr id="20" name="Grafik 1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E922850-FB66-6D2C-F11D-AB556FE3C8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21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  <p:bldP spid="10" grpId="0"/>
      <p:bldP spid="14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7632D-2113-72FF-738D-9CE9DC53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09C76-0FB3-ED2D-CFC7-737EF6EC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eines Interfaces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BECD6E-3074-4A76-D175-C36879E9A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können NUR Konstanten definieren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900" dirty="0"/>
              <a:t>Der Compiler setzt automatisch </a:t>
            </a:r>
            <a:r>
              <a:rPr lang="de-DE" sz="1900" dirty="0" err="1"/>
              <a:t>public</a:t>
            </a:r>
            <a:r>
              <a:rPr lang="de-DE" sz="1900" dirty="0"/>
              <a:t>, </a:t>
            </a:r>
            <a:r>
              <a:rPr lang="de-DE" sz="1900" dirty="0" err="1"/>
              <a:t>static</a:t>
            </a:r>
            <a:r>
              <a:rPr lang="de-DE" sz="1900" dirty="0"/>
              <a:t>, final vor die Konstante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es gibt keinen Konstruktor!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900" dirty="0"/>
              <a:t>Beim Versuch kommt ein Compilerfehler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es gibt </a:t>
            </a:r>
            <a:r>
              <a:rPr lang="de-DE" sz="2100" u="sng" dirty="0"/>
              <a:t>abstrakte</a:t>
            </a:r>
            <a:r>
              <a:rPr lang="de-DE" sz="2100" dirty="0"/>
              <a:t>, </a:t>
            </a:r>
            <a:r>
              <a:rPr lang="de-DE" sz="2100" u="sng" dirty="0" err="1"/>
              <a:t>default</a:t>
            </a:r>
            <a:r>
              <a:rPr lang="de-DE" sz="2100" dirty="0"/>
              <a:t> – und </a:t>
            </a:r>
            <a:r>
              <a:rPr lang="de-DE" sz="2100" u="sng" dirty="0" err="1"/>
              <a:t>static</a:t>
            </a:r>
            <a:r>
              <a:rPr lang="de-DE" sz="2100" u="sng" dirty="0"/>
              <a:t>-</a:t>
            </a:r>
            <a:r>
              <a:rPr lang="de-DE" sz="2100" dirty="0"/>
              <a:t> Methoden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48455-AF43-BEBE-5D99-7E1F675E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20" name="Grafik 1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36170B6-827D-D251-A860-8A5584AD99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6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BAE59-E05C-3687-BAF7-8BE1DA37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4CFEE-5F7E-7E55-968C-B623032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es können abstrakte Methoden erzeugt werden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900" dirty="0"/>
              <a:t>müssen IMMER </a:t>
            </a:r>
            <a:r>
              <a:rPr lang="de-DE" sz="1900" dirty="0" err="1"/>
              <a:t>public</a:t>
            </a:r>
            <a:r>
              <a:rPr lang="de-DE" sz="1900" dirty="0"/>
              <a:t> sein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können nicht final sein -&gt; sollen implementiert werden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Methodendefinition:</a:t>
            </a:r>
            <a:r>
              <a:rPr lang="de-DE" sz="2100" b="1" dirty="0"/>
              <a:t> </a:t>
            </a:r>
          </a:p>
          <a:p>
            <a:pPr>
              <a:buFont typeface="Symbol" panose="05050102010706020507" pitchFamily="18" charset="2"/>
              <a:buChar char="-"/>
            </a:pPr>
            <a:endParaRPr lang="de-DE" sz="21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b="1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3D1E6-77CE-7F8D-FA45-6DDC80D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20" name="Grafik 1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31E460B-1B9E-EBA7-15EA-188AC9E09F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7D611681-1875-CA80-E2C0-915F874A3FFC}"/>
              </a:ext>
            </a:extLst>
          </p:cNvPr>
          <p:cNvSpPr/>
          <p:nvPr/>
        </p:nvSpPr>
        <p:spPr>
          <a:xfrm>
            <a:off x="1892808" y="4359892"/>
            <a:ext cx="2459736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void</a:t>
            </a:r>
            <a:r>
              <a:rPr lang="de-DE" dirty="0"/>
              <a:t> fressen();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69ABAAB-B5CA-35BE-CAB1-0A6229FD29DE}"/>
              </a:ext>
            </a:extLst>
          </p:cNvPr>
          <p:cNvSpPr txBox="1"/>
          <p:nvPr/>
        </p:nvSpPr>
        <p:spPr>
          <a:xfrm>
            <a:off x="2389238" y="3990560"/>
            <a:ext cx="146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Interface Tier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C40F3C16-AB60-A90E-B19E-C6BC6DD1BAC2}"/>
              </a:ext>
            </a:extLst>
          </p:cNvPr>
          <p:cNvSpPr/>
          <p:nvPr/>
        </p:nvSpPr>
        <p:spPr>
          <a:xfrm>
            <a:off x="4764024" y="4619987"/>
            <a:ext cx="804672" cy="2651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8D2AAA2-F1AD-EFFC-BED7-18D2A672932D}"/>
              </a:ext>
            </a:extLst>
          </p:cNvPr>
          <p:cNvSpPr txBox="1"/>
          <p:nvPr/>
        </p:nvSpPr>
        <p:spPr>
          <a:xfrm>
            <a:off x="6410568" y="4006294"/>
            <a:ext cx="146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Interface Tier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5994CFD7-38D6-2410-9595-03D6448972A7}"/>
              </a:ext>
            </a:extLst>
          </p:cNvPr>
          <p:cNvSpPr/>
          <p:nvPr/>
        </p:nvSpPr>
        <p:spPr>
          <a:xfrm>
            <a:off x="5914138" y="4374117"/>
            <a:ext cx="3330446" cy="7132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fressen();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D2C1A1D3-7E1C-9E62-0052-F2256F7021B5}"/>
              </a:ext>
            </a:extLst>
          </p:cNvPr>
          <p:cNvSpPr txBox="1"/>
          <p:nvPr/>
        </p:nvSpPr>
        <p:spPr>
          <a:xfrm>
            <a:off x="4973682" y="433481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=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4228C7A7-DB4E-D058-1646-5E3DCDBBF8FC}"/>
              </a:ext>
            </a:extLst>
          </p:cNvPr>
          <p:cNvCxnSpPr>
            <a:cxnSpLocks/>
          </p:cNvCxnSpPr>
          <p:nvPr/>
        </p:nvCxnSpPr>
        <p:spPr>
          <a:xfrm>
            <a:off x="3122676" y="5241779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0E49BAF2-A572-0FDB-F719-8D7B84C15C68}"/>
              </a:ext>
            </a:extLst>
          </p:cNvPr>
          <p:cNvSpPr txBox="1"/>
          <p:nvPr/>
        </p:nvSpPr>
        <p:spPr>
          <a:xfrm>
            <a:off x="2389238" y="6077506"/>
            <a:ext cx="1592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wir sehen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8979B66-348A-56B2-3457-6A81346B9536}"/>
              </a:ext>
            </a:extLst>
          </p:cNvPr>
          <p:cNvCxnSpPr>
            <a:cxnSpLocks/>
          </p:cNvCxnSpPr>
          <p:nvPr/>
        </p:nvCxnSpPr>
        <p:spPr>
          <a:xfrm>
            <a:off x="7095632" y="5241779"/>
            <a:ext cx="0" cy="73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B1F86E68-61EF-D378-E032-52EECD296DDE}"/>
              </a:ext>
            </a:extLst>
          </p:cNvPr>
          <p:cNvSpPr txBox="1"/>
          <p:nvPr/>
        </p:nvSpPr>
        <p:spPr>
          <a:xfrm>
            <a:off x="5943400" y="6077506"/>
            <a:ext cx="2430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Was der Compiler sieht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2666788B-5D96-5B49-7C26-F434A89C341F}"/>
              </a:ext>
            </a:extLst>
          </p:cNvPr>
          <p:cNvSpPr/>
          <p:nvPr/>
        </p:nvSpPr>
        <p:spPr>
          <a:xfrm>
            <a:off x="9671392" y="2643338"/>
            <a:ext cx="2584849" cy="11478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Man muss deswegen weder </a:t>
            </a:r>
            <a:r>
              <a:rPr lang="de-DE" dirty="0" err="1"/>
              <a:t>public</a:t>
            </a:r>
            <a:r>
              <a:rPr lang="de-DE" dirty="0"/>
              <a:t> noch </a:t>
            </a:r>
            <a:r>
              <a:rPr lang="de-DE" dirty="0" err="1"/>
              <a:t>abstract</a:t>
            </a:r>
            <a:r>
              <a:rPr lang="de-DE" dirty="0"/>
              <a:t> davor schreiben</a:t>
            </a:r>
          </a:p>
        </p:txBody>
      </p:sp>
      <p:pic>
        <p:nvPicPr>
          <p:cNvPr id="38" name="Grafik 37" descr="Glühlampe Silhouette">
            <a:extLst>
              <a:ext uri="{FF2B5EF4-FFF2-40B4-BE49-F238E27FC236}">
                <a16:creationId xmlns:a16="http://schemas.microsoft.com/office/drawing/2014/main" id="{1CFD9DC1-B60A-3425-1FEB-FF40AC2DE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44584" y="22393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7" grpId="0" animBg="1"/>
      <p:bldP spid="28" grpId="0"/>
      <p:bldP spid="29" grpId="0" animBg="1"/>
      <p:bldP spid="30" grpId="0"/>
      <p:bldP spid="31" grpId="0" animBg="1"/>
      <p:bldP spid="32" grpId="0"/>
      <p:bldP spid="34" grpId="0"/>
      <p:bldP spid="36" grpId="0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6C279-2062-D211-507B-3529C036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127CA4-6509-C023-CB5A-23D9FF31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da die Methoden abstrakt sind, brauchen sie keinen Methodenkörper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948773-A493-717C-64FD-D4E96216A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D51F7B5-C17F-9289-AB99-9E4708BB1671}"/>
              </a:ext>
            </a:extLst>
          </p:cNvPr>
          <p:cNvSpPr/>
          <p:nvPr/>
        </p:nvSpPr>
        <p:spPr>
          <a:xfrm>
            <a:off x="3759708" y="2820924"/>
            <a:ext cx="4672584" cy="50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();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56D1D44-AE46-3169-AF7B-12E53F0E9787}"/>
              </a:ext>
            </a:extLst>
          </p:cNvPr>
          <p:cNvSpPr/>
          <p:nvPr/>
        </p:nvSpPr>
        <p:spPr>
          <a:xfrm>
            <a:off x="3759708" y="3948081"/>
            <a:ext cx="4672584" cy="1045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(){</a:t>
            </a:r>
          </a:p>
          <a:p>
            <a:pPr algn="ctr"/>
            <a:r>
              <a:rPr lang="de-DE" dirty="0" err="1"/>
              <a:t>System.out.println</a:t>
            </a:r>
            <a:r>
              <a:rPr lang="de-DE" dirty="0"/>
              <a:t>(„</a:t>
            </a:r>
            <a:r>
              <a:rPr lang="de-DE" dirty="0" err="1"/>
              <a:t>test</a:t>
            </a:r>
            <a:r>
              <a:rPr lang="de-DE" dirty="0"/>
              <a:t>“);</a:t>
            </a:r>
          </a:p>
          <a:p>
            <a:r>
              <a:rPr lang="de-DE" dirty="0"/>
              <a:t>}</a:t>
            </a:r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B514D0A9-261A-9D04-4A3F-A996DB6A1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1108" y="2638044"/>
            <a:ext cx="685800" cy="685800"/>
          </a:xfrm>
          <a:prstGeom prst="rect">
            <a:avLst/>
          </a:prstGeom>
        </p:spPr>
      </p:pic>
      <p:pic>
        <p:nvPicPr>
          <p:cNvPr id="10" name="Grafik 9" descr="Schließen mit einfarbiger Füllung">
            <a:extLst>
              <a:ext uri="{FF2B5EF4-FFF2-40B4-BE49-F238E27FC236}">
                <a16:creationId xmlns:a16="http://schemas.microsoft.com/office/drawing/2014/main" id="{E88E6833-204F-6A44-0432-4F2095982B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11108" y="4127838"/>
            <a:ext cx="685800" cy="6858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76FD037-BD33-AE37-27A0-786BB3BAAA3B}"/>
              </a:ext>
            </a:extLst>
          </p:cNvPr>
          <p:cNvSpPr txBox="1"/>
          <p:nvPr/>
        </p:nvSpPr>
        <p:spPr>
          <a:xfrm>
            <a:off x="9265054" y="4286072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COMPILERFEHLER</a:t>
            </a:r>
            <a:r>
              <a:rPr lang="de-DE" dirty="0"/>
              <a:t>!</a:t>
            </a:r>
          </a:p>
        </p:txBody>
      </p:sp>
      <p:pic>
        <p:nvPicPr>
          <p:cNvPr id="12" name="Grafik 11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D27E80E-2009-C917-9358-BB73895F14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66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A55C-F202-3D1F-7169-673284D5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7CDF0-1E10-7576-2222-C3B19FEDE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default</a:t>
            </a:r>
            <a:r>
              <a:rPr lang="de-DE" dirty="0"/>
              <a:t> und statische 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6B9C12-969B-8AC6-272C-3B1DCC75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seit Java 8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sowohl </a:t>
            </a:r>
            <a:r>
              <a:rPr lang="de-DE" i="1" dirty="0" err="1"/>
              <a:t>default</a:t>
            </a:r>
            <a:r>
              <a:rPr lang="de-DE" dirty="0"/>
              <a:t> und </a:t>
            </a:r>
            <a:r>
              <a:rPr lang="de-DE" i="1" dirty="0" err="1"/>
              <a:t>static</a:t>
            </a:r>
            <a:r>
              <a:rPr lang="de-DE" dirty="0"/>
              <a:t> – Methoden müssen einen Methodenkörper haben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i="1" dirty="0" err="1"/>
              <a:t>default</a:t>
            </a:r>
            <a:r>
              <a:rPr lang="de-DE" i="1" dirty="0"/>
              <a:t>-</a:t>
            </a:r>
            <a:r>
              <a:rPr lang="de-DE" dirty="0"/>
              <a:t> oder </a:t>
            </a:r>
            <a:r>
              <a:rPr lang="de-DE" i="1" dirty="0" err="1"/>
              <a:t>static</a:t>
            </a:r>
            <a:r>
              <a:rPr lang="de-DE" i="1" dirty="0"/>
              <a:t>-Methoden</a:t>
            </a:r>
            <a:endParaRPr lang="de-DE" dirty="0"/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dürfen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u="sng" dirty="0" err="1"/>
              <a:t>abstract</a:t>
            </a:r>
            <a:r>
              <a:rPr lang="de-DE" dirty="0"/>
              <a:t> sein -&gt; Gegensätze!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dürfen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u="sng" dirty="0"/>
              <a:t>final</a:t>
            </a:r>
            <a:r>
              <a:rPr lang="de-DE" dirty="0"/>
              <a:t> sein -&gt; sollen verändert werden!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Dürfen </a:t>
            </a:r>
            <a:r>
              <a:rPr lang="de-DE" b="1" dirty="0"/>
              <a:t>NUR</a:t>
            </a:r>
            <a:r>
              <a:rPr lang="de-DE" dirty="0"/>
              <a:t> </a:t>
            </a:r>
            <a:r>
              <a:rPr lang="de-DE" u="sng" dirty="0" err="1"/>
              <a:t>public</a:t>
            </a:r>
            <a:r>
              <a:rPr lang="de-DE" dirty="0"/>
              <a:t> sein -&gt; sollen auch in den implementierenden Klassen zugreifbar sein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Können </a:t>
            </a:r>
            <a:r>
              <a:rPr lang="de-DE" b="1" dirty="0"/>
              <a:t>nicht</a:t>
            </a:r>
            <a:r>
              <a:rPr lang="de-DE" dirty="0"/>
              <a:t> </a:t>
            </a:r>
            <a:r>
              <a:rPr lang="de-DE" i="1" dirty="0" err="1"/>
              <a:t>default</a:t>
            </a:r>
            <a:r>
              <a:rPr lang="de-DE" dirty="0"/>
              <a:t> und </a:t>
            </a:r>
            <a:r>
              <a:rPr lang="de-DE" i="1" dirty="0" err="1"/>
              <a:t>static</a:t>
            </a:r>
            <a:r>
              <a:rPr lang="de-DE" dirty="0"/>
              <a:t> gleichzeitig sein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Default: Gehört der Instanz</a:t>
            </a:r>
          </a:p>
          <a:p>
            <a:pPr lvl="2">
              <a:buFont typeface="Symbol" panose="05050102010706020507" pitchFamily="18" charset="2"/>
              <a:buChar char="-"/>
            </a:pPr>
            <a:r>
              <a:rPr lang="de-DE" dirty="0"/>
              <a:t>Static: Gehört dem Interface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1782D-A8B8-57AC-61E5-2177A259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12" name="Grafik 11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5C1FB15-8D08-223F-FCBC-1C5C3DA89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36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A9CC3-6053-217C-A788-B1AF2B24A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7D9DE9-C007-6012-CDA9-5C864B3D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B5F299-EB6B-C1F1-545A-0E53874E2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A90531-D008-71ED-DE88-925F214F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12" name="Grafik 11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F072B6F-146D-CC0E-7E7F-C52FE57F7E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96CC375-1C15-2694-5F58-2F8D9E194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800838"/>
              </p:ext>
            </p:extLst>
          </p:nvPr>
        </p:nvGraphicFramePr>
        <p:xfrm>
          <a:off x="1273680" y="2200063"/>
          <a:ext cx="9573260" cy="245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652">
                  <a:extLst>
                    <a:ext uri="{9D8B030D-6E8A-4147-A177-3AD203B41FA5}">
                      <a16:colId xmlns:a16="http://schemas.microsoft.com/office/drawing/2014/main" val="3794694777"/>
                    </a:ext>
                  </a:extLst>
                </a:gridCol>
                <a:gridCol w="1914652">
                  <a:extLst>
                    <a:ext uri="{9D8B030D-6E8A-4147-A177-3AD203B41FA5}">
                      <a16:colId xmlns:a16="http://schemas.microsoft.com/office/drawing/2014/main" val="4151749495"/>
                    </a:ext>
                  </a:extLst>
                </a:gridCol>
                <a:gridCol w="1914652">
                  <a:extLst>
                    <a:ext uri="{9D8B030D-6E8A-4147-A177-3AD203B41FA5}">
                      <a16:colId xmlns:a16="http://schemas.microsoft.com/office/drawing/2014/main" val="4143368045"/>
                    </a:ext>
                  </a:extLst>
                </a:gridCol>
                <a:gridCol w="1914652">
                  <a:extLst>
                    <a:ext uri="{9D8B030D-6E8A-4147-A177-3AD203B41FA5}">
                      <a16:colId xmlns:a16="http://schemas.microsoft.com/office/drawing/2014/main" val="4185369088"/>
                    </a:ext>
                  </a:extLst>
                </a:gridCol>
                <a:gridCol w="1914652">
                  <a:extLst>
                    <a:ext uri="{9D8B030D-6E8A-4147-A177-3AD203B41FA5}">
                      <a16:colId xmlns:a16="http://schemas.microsoft.com/office/drawing/2014/main" val="579039043"/>
                    </a:ext>
                  </a:extLst>
                </a:gridCol>
              </a:tblGrid>
              <a:tr h="897658">
                <a:tc>
                  <a:txBody>
                    <a:bodyPr/>
                    <a:lstStyle/>
                    <a:p>
                      <a:r>
                        <a:rPr lang="de-DE" dirty="0"/>
                        <a:t>Methoden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Protected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Package-private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private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0919447"/>
                  </a:ext>
                </a:extLst>
              </a:tr>
              <a:tr h="520072">
                <a:tc>
                  <a:txBody>
                    <a:bodyPr/>
                    <a:lstStyle/>
                    <a:p>
                      <a:r>
                        <a:rPr lang="de-DE" dirty="0" err="1"/>
                        <a:t>abstract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995217"/>
                  </a:ext>
                </a:extLst>
              </a:tr>
              <a:tr h="520072">
                <a:tc>
                  <a:txBody>
                    <a:bodyPr/>
                    <a:lstStyle/>
                    <a:p>
                      <a:r>
                        <a:rPr lang="de-DE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964126"/>
                  </a:ext>
                </a:extLst>
              </a:tr>
              <a:tr h="520072">
                <a:tc>
                  <a:txBody>
                    <a:bodyPr/>
                    <a:lstStyle/>
                    <a:p>
                      <a:r>
                        <a:rPr lang="de-DE" dirty="0" err="1"/>
                        <a:t>static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518906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E4087A44-B530-12CD-55C6-1876E242F037}"/>
              </a:ext>
            </a:extLst>
          </p:cNvPr>
          <p:cNvSpPr txBox="1"/>
          <p:nvPr/>
        </p:nvSpPr>
        <p:spPr>
          <a:xfrm>
            <a:off x="1371600" y="5006340"/>
            <a:ext cx="49641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Alle Methoden dürfen nicht final sein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Default und </a:t>
            </a:r>
            <a:r>
              <a:rPr lang="de-DE" dirty="0" err="1"/>
              <a:t>static</a:t>
            </a:r>
            <a:r>
              <a:rPr lang="de-DE" dirty="0"/>
              <a:t> nicht kombinierbar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de-DE" dirty="0"/>
              <a:t>Abstract und </a:t>
            </a:r>
            <a:r>
              <a:rPr lang="de-DE" dirty="0" err="1"/>
              <a:t>default</a:t>
            </a:r>
            <a:r>
              <a:rPr lang="de-DE" dirty="0"/>
              <a:t>/</a:t>
            </a:r>
            <a:r>
              <a:rPr lang="de-DE" dirty="0" err="1"/>
              <a:t>static</a:t>
            </a:r>
            <a:r>
              <a:rPr lang="de-DE" dirty="0"/>
              <a:t> nicht kombinierbar</a:t>
            </a:r>
          </a:p>
        </p:txBody>
      </p:sp>
    </p:spTree>
    <p:extLst>
      <p:ext uri="{BB962C8B-B14F-4D97-AF65-F5344CB8AC3E}">
        <p14:creationId xmlns:p14="http://schemas.microsoft.com/office/powerpoint/2010/main" val="347957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91FBB-2791-BBA4-FD53-3E818EE9E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42D51-C0B8-2C21-91AB-2E09E20B3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B7DFA7-797D-A8EF-8986-DA547242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3ABDC7-C114-4A0F-CE1B-854685E66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FD5C118-36B6-EA86-1252-F26BE5A087BE}"/>
              </a:ext>
            </a:extLst>
          </p:cNvPr>
          <p:cNvSpPr/>
          <p:nvPr/>
        </p:nvSpPr>
        <p:spPr>
          <a:xfrm>
            <a:off x="3759708" y="2803123"/>
            <a:ext cx="4672584" cy="5029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();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444E3CF-E7D4-0A04-5678-98D3835713B1}"/>
              </a:ext>
            </a:extLst>
          </p:cNvPr>
          <p:cNvSpPr/>
          <p:nvPr/>
        </p:nvSpPr>
        <p:spPr>
          <a:xfrm>
            <a:off x="3759708" y="3791184"/>
            <a:ext cx="4672584" cy="1045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public</a:t>
            </a:r>
            <a:r>
              <a:rPr lang="de-DE" dirty="0"/>
              <a:t> </a:t>
            </a:r>
            <a:r>
              <a:rPr lang="de-DE" dirty="0" err="1"/>
              <a:t>default</a:t>
            </a:r>
            <a:r>
              <a:rPr lang="de-DE" dirty="0"/>
              <a:t> </a:t>
            </a:r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(){</a:t>
            </a:r>
          </a:p>
          <a:p>
            <a:pPr algn="ctr"/>
            <a:r>
              <a:rPr lang="de-DE" dirty="0" err="1"/>
              <a:t>System.out.println</a:t>
            </a:r>
            <a:r>
              <a:rPr lang="de-DE" dirty="0"/>
              <a:t>(„</a:t>
            </a:r>
            <a:r>
              <a:rPr lang="de-DE" dirty="0" err="1"/>
              <a:t>test</a:t>
            </a:r>
            <a:r>
              <a:rPr lang="de-DE" dirty="0"/>
              <a:t>“);</a:t>
            </a:r>
          </a:p>
          <a:p>
            <a:r>
              <a:rPr lang="de-DE" dirty="0"/>
              <a:t>}</a:t>
            </a:r>
          </a:p>
        </p:txBody>
      </p:sp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5A0ECD5A-9FCB-D55B-D43A-BD91C6214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5985" y="3988646"/>
            <a:ext cx="685800" cy="685800"/>
          </a:xfrm>
          <a:prstGeom prst="rect">
            <a:avLst/>
          </a:prstGeom>
        </p:spPr>
      </p:pic>
      <p:pic>
        <p:nvPicPr>
          <p:cNvPr id="10" name="Grafik 9" descr="Schließen mit einfarbiger Füllung">
            <a:extLst>
              <a:ext uri="{FF2B5EF4-FFF2-40B4-BE49-F238E27FC236}">
                <a16:creationId xmlns:a16="http://schemas.microsoft.com/office/drawing/2014/main" id="{00014E77-C613-DC65-1AD7-B9C446473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8073" y="2711683"/>
            <a:ext cx="685800" cy="685800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70781520-EEE9-25A3-2F1B-D72BC237CCC8}"/>
              </a:ext>
            </a:extLst>
          </p:cNvPr>
          <p:cNvSpPr txBox="1"/>
          <p:nvPr/>
        </p:nvSpPr>
        <p:spPr>
          <a:xfrm>
            <a:off x="9181785" y="2863758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COMPILERFEHLER!</a:t>
            </a:r>
          </a:p>
        </p:txBody>
      </p:sp>
      <p:pic>
        <p:nvPicPr>
          <p:cNvPr id="7" name="Grafik 6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F3F04C3-AC1C-52A2-209D-E62FEF6508E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7EC4F215-C686-4555-1016-94F53AEC4C42}"/>
              </a:ext>
            </a:extLst>
          </p:cNvPr>
          <p:cNvSpPr/>
          <p:nvPr/>
        </p:nvSpPr>
        <p:spPr>
          <a:xfrm>
            <a:off x="219064" y="4186081"/>
            <a:ext cx="1911461" cy="2095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Das </a:t>
            </a:r>
            <a:r>
              <a:rPr lang="de-DE" dirty="0" err="1"/>
              <a:t>default</a:t>
            </a:r>
            <a:r>
              <a:rPr lang="de-DE" dirty="0"/>
              <a:t>-Keyword gibt es nur im Kontext von Interfaces</a:t>
            </a:r>
          </a:p>
        </p:txBody>
      </p:sp>
      <p:pic>
        <p:nvPicPr>
          <p:cNvPr id="12" name="Grafik 11" descr="Glühlampe Silhouette">
            <a:extLst>
              <a:ext uri="{FF2B5EF4-FFF2-40B4-BE49-F238E27FC236}">
                <a16:creationId xmlns:a16="http://schemas.microsoft.com/office/drawing/2014/main" id="{CCD59A22-30E4-4C30-FB7A-C9FC54F6C1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73325" y="3815240"/>
            <a:ext cx="914400" cy="914400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9C3CA2C-279B-A53B-4ADA-07468C74C25E}"/>
              </a:ext>
            </a:extLst>
          </p:cNvPr>
          <p:cNvSpPr txBox="1"/>
          <p:nvPr/>
        </p:nvSpPr>
        <p:spPr>
          <a:xfrm>
            <a:off x="8797067" y="5870601"/>
            <a:ext cx="317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Das gleiche gilt auch für </a:t>
            </a:r>
            <a:r>
              <a:rPr lang="de-DE" dirty="0" err="1"/>
              <a:t>static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38391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5353F-ADF4-9433-251A-3138F7271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7F3372-0B3B-E172-1AD2-D4400E38F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Konzepte der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0DD908-74C3-0E6D-B8B1-530C8DA81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OOP steht für objektorientierte Programmierung</a:t>
            </a:r>
          </a:p>
          <a:p>
            <a:r>
              <a:rPr lang="de-DE" dirty="0"/>
              <a:t>- Konzepte: </a:t>
            </a:r>
          </a:p>
          <a:p>
            <a:pPr lvl="1"/>
            <a:r>
              <a:rPr lang="de-DE" dirty="0"/>
              <a:t>Kapselung (</a:t>
            </a:r>
            <a:r>
              <a:rPr lang="de-DE" dirty="0" err="1"/>
              <a:t>encapsulation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Abstraktion (</a:t>
            </a:r>
            <a:r>
              <a:rPr lang="de-DE" dirty="0" err="1"/>
              <a:t>abstraction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Vererbung (</a:t>
            </a:r>
            <a:r>
              <a:rPr lang="de-DE" dirty="0" err="1"/>
              <a:t>inheritance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Polymorphismus (</a:t>
            </a:r>
            <a:r>
              <a:rPr lang="de-DE" dirty="0" err="1"/>
              <a:t>polymorphism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FEC36-0654-0E85-C569-C62F5ECE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9285ED7-3456-FD9F-9479-B419B4635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89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A9149-65E6-A96B-E3D3-ECA20FF97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A2A0D-502B-6A93-6E73-E2532036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D53AF0-6FE2-84B1-E99C-A066B311A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220695-AB9B-9A27-ACC1-9AA304D09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7" name="Grafik 6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FC59AF6-07D1-6DB0-16B5-011D773B49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E1434A79-59A1-EB2D-8510-25F21DA1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770" y="1170727"/>
            <a:ext cx="7021830" cy="504753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Fliegen{   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//ANLEITUNG: WIE FLIEGE ICH?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fluegelSchlag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//Ich muss mit den Flügeln schlagen, um zu fliegen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                    //GEHÖRT DER INSTANZ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"Zum Fliegen muss man mit den Flügeln schlagen"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aerodynamikRegeln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  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//eine Regel fürs Fliegen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                                //hat aber nichts EXPLIZIT mit dem Vogel zu tun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                                        //GEHÖRT DEM INTERFACE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"Flugobjekte müssen den Luftwiderstand minimieren"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Vogel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Vogel v =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Vogel();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Fliegen.</a:t>
            </a:r>
            <a:r>
              <a:rPr kumimoji="0" lang="de-DE" altLang="de-DE" sz="14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aerodynamikRegeln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//kann nicht über ein Objekt aufgerufen werden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v.fluegelSchlag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6147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CBD22-3EC0-0374-36A3-52C73F52C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4311A-7B84-ACE0-EB1D-1717CD6D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DC1822-88D8-81B3-1F08-AA7FC4DB1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dirty="0"/>
              <a:t>  </a:t>
            </a:r>
            <a:r>
              <a:rPr lang="de-DE" sz="1200" b="1" dirty="0"/>
              <a:t>In einem Musikstudio gibt es verschiedene Instrumente und Lautsprecher, die Klänge erzeugen können.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/>
              <a:t>Erstelle ein Interface Klanggeber, das folgendes enthält: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/>
              <a:t>Eine </a:t>
            </a:r>
            <a:r>
              <a:rPr lang="de-DE" sz="1200" b="1" dirty="0" err="1"/>
              <a:t>default</a:t>
            </a:r>
            <a:r>
              <a:rPr lang="de-DE" sz="1200" b="1" dirty="0"/>
              <a:t>-Methode </a:t>
            </a:r>
            <a:r>
              <a:rPr lang="de-DE" sz="1200" b="1" dirty="0" err="1"/>
              <a:t>spieleTon</a:t>
            </a:r>
            <a:r>
              <a:rPr lang="de-DE" sz="1200" b="1" dirty="0"/>
              <a:t>(), die einen Standard-Klang ausgibt: "Standardklang wird abgespielt...".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/>
              <a:t>Eine </a:t>
            </a:r>
            <a:r>
              <a:rPr lang="de-DE" sz="1200" b="1" dirty="0" err="1"/>
              <a:t>static</a:t>
            </a:r>
            <a:r>
              <a:rPr lang="de-DE" sz="1200" b="1" dirty="0"/>
              <a:t>-Methode </a:t>
            </a:r>
            <a:r>
              <a:rPr lang="de-DE" sz="1200" b="1" dirty="0" err="1"/>
              <a:t>info</a:t>
            </a:r>
            <a:r>
              <a:rPr lang="de-DE" sz="1200" b="1" dirty="0"/>
              <a:t>(), die ausgibt: "Alle Klanggeber erzeugen Töne.".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b="1" dirty="0"/>
              <a:t>Eine abstrakte Methode </a:t>
            </a:r>
            <a:r>
              <a:rPr lang="de-DE" sz="1200" b="1" dirty="0" err="1"/>
              <a:t>erzeugeKlang</a:t>
            </a:r>
            <a:r>
              <a:rPr lang="de-DE" sz="1200" b="1" dirty="0"/>
              <a:t>(), die jede Klasse individuell umsetzen muss.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/>
              <a:t>Erstelle eine Klasse Gitarre, die Klanggeber implementiert: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/>
              <a:t>Überschreibe die Methode </a:t>
            </a:r>
            <a:r>
              <a:rPr lang="de-DE" sz="1200" dirty="0" err="1"/>
              <a:t>erzeugeKlang</a:t>
            </a:r>
            <a:r>
              <a:rPr lang="de-DE" sz="1200" dirty="0"/>
              <a:t>(), sodass "Gitarrenklang: </a:t>
            </a:r>
            <a:r>
              <a:rPr lang="de-DE" sz="1200" dirty="0" err="1"/>
              <a:t>Strumm</a:t>
            </a:r>
            <a:r>
              <a:rPr lang="de-DE" sz="1200" dirty="0"/>
              <a:t>!" ausgegeben wird.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/>
              <a:t>Erstelle eine Klasse Lautsprecher, die Klanggeber implementiert: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de-DE" sz="1200" dirty="0"/>
              <a:t>Überschreibe die Methode </a:t>
            </a:r>
            <a:r>
              <a:rPr lang="de-DE" sz="1200" dirty="0" err="1"/>
              <a:t>erzeugeKlang</a:t>
            </a:r>
            <a:r>
              <a:rPr lang="de-DE" sz="1200" dirty="0"/>
              <a:t>(), sodass "Bass: Wumm </a:t>
            </a:r>
            <a:r>
              <a:rPr lang="de-DE" sz="1200" dirty="0" err="1"/>
              <a:t>Wumm</a:t>
            </a:r>
            <a:r>
              <a:rPr lang="de-DE" sz="1200" dirty="0"/>
              <a:t>!" ausgegeben wird.</a:t>
            </a:r>
            <a:br>
              <a:rPr lang="de-DE" sz="1400" dirty="0"/>
            </a:br>
            <a:br>
              <a:rPr lang="de-DE" sz="1400" dirty="0"/>
            </a:br>
            <a:r>
              <a:rPr lang="de-DE" sz="1400" dirty="0"/>
              <a:t>Teste deine Methoden!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96613D-3B2A-CDC0-DBED-40F4CFC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7" name="Grafik 6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A92B1A2-CA23-D66F-43D6-E86C03343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0256E90F-72AD-6C62-5857-02F5F0210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671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4B3DB-4EC8-E678-5676-D8C0BC5D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C3CB1-CE88-9C86-9B7B-CA868C87B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eines Interfaces - 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9C5FF6-3DCE-DDE3-F06F-EE3B674E0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können NUR Konstanten definieren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900" dirty="0"/>
              <a:t>Der Compiler setzt automatisch </a:t>
            </a:r>
            <a:r>
              <a:rPr lang="de-DE" sz="1900" dirty="0" err="1"/>
              <a:t>public</a:t>
            </a:r>
            <a:r>
              <a:rPr lang="de-DE" sz="1900" dirty="0"/>
              <a:t>, </a:t>
            </a:r>
            <a:r>
              <a:rPr lang="de-DE" sz="1900" dirty="0" err="1"/>
              <a:t>static</a:t>
            </a:r>
            <a:r>
              <a:rPr lang="de-DE" sz="1900" dirty="0"/>
              <a:t>, final vor die Konstante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es gibt keinen Konstruktor!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900" dirty="0"/>
              <a:t>Beim Versuch kommt ein Compilerfehler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abstrakte Methoden haben keinen Methodenkörper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sz="1900" dirty="0"/>
              <a:t>Sind per-default </a:t>
            </a:r>
            <a:r>
              <a:rPr lang="de-DE" sz="1900" dirty="0" err="1"/>
              <a:t>public</a:t>
            </a:r>
            <a:r>
              <a:rPr lang="de-DE" sz="1900" dirty="0"/>
              <a:t> </a:t>
            </a:r>
            <a:r>
              <a:rPr lang="de-DE" sz="1900" dirty="0" err="1"/>
              <a:t>abstract</a:t>
            </a:r>
            <a:endParaRPr lang="de-DE" sz="1900" dirty="0"/>
          </a:p>
          <a:p>
            <a:pPr>
              <a:buFont typeface="Symbol" panose="05050102010706020507" pitchFamily="18" charset="2"/>
              <a:buChar char="-"/>
            </a:pPr>
            <a:r>
              <a:rPr lang="de-DE" sz="2100" dirty="0"/>
              <a:t> </a:t>
            </a:r>
            <a:r>
              <a:rPr lang="de-DE" sz="2100" dirty="0" err="1"/>
              <a:t>static</a:t>
            </a:r>
            <a:r>
              <a:rPr lang="de-DE" sz="2100" dirty="0"/>
              <a:t> und </a:t>
            </a:r>
            <a:r>
              <a:rPr lang="de-DE" sz="2100" dirty="0" err="1"/>
              <a:t>default</a:t>
            </a:r>
            <a:r>
              <a:rPr lang="de-DE" sz="2100" dirty="0"/>
              <a:t>- Methoden müssen einen Methodenkörper haben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CD86C6-4352-EC7C-0F25-31DB6178C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20" name="Grafik 1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F92EB6E-4B36-7967-123D-91AD51E252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96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44218-F8DC-3989-DAAB-655668DB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54637-5939-159B-1E11-B3C9EC1C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4400B4-38A4-E092-179D-780BD38BD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8A9CD5-FD14-2C8C-3DB7-C62796C86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12" name="Grafik 11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ED697F5-3961-5578-677C-46FC5FDA53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30C37E-67AF-4F79-8A41-60D322D5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894B1CA-975E-3074-D11F-9F61D7522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96" y="2828835"/>
            <a:ext cx="3108960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lang="de-DE" altLang="de-DE" dirty="0">
                <a:solidFill>
                  <a:srgbClr val="BCBEC4"/>
                </a:solidFill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fressen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01028DA-75E9-9C08-B202-192FC0D27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20" y="1702217"/>
            <a:ext cx="6226080" cy="218713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13725F39-9ABE-8EF0-D024-C675EBA1E8E8}"/>
              </a:ext>
            </a:extLst>
          </p:cNvPr>
          <p:cNvSpPr txBox="1"/>
          <p:nvPr/>
        </p:nvSpPr>
        <p:spPr>
          <a:xfrm>
            <a:off x="2139696" y="4215339"/>
            <a:ext cx="6663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Nein! Eine abstrakte Methode darf keinen Methodenkörper haben.</a:t>
            </a:r>
          </a:p>
        </p:txBody>
      </p:sp>
    </p:spTree>
    <p:extLst>
      <p:ext uri="{BB962C8B-B14F-4D97-AF65-F5344CB8AC3E}">
        <p14:creationId xmlns:p14="http://schemas.microsoft.com/office/powerpoint/2010/main" val="47035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D3180-6D9B-537E-C9CB-A022E663A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1F944-D611-1FC9-E2D5-AB7B1FAE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91985-4FA8-DB59-14DD-7908C977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777813-9304-0036-4950-9CC24FE5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12" name="Grafik 11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D293FF9-4582-0A3F-6304-E3C94379DA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9DFCC4-B3CD-AB31-8B9C-F470CF5CE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0F88D68-F606-CFCC-27D5-629E81A1F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696" y="2828835"/>
            <a:ext cx="3108960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lang="de-DE" altLang="de-DE" dirty="0">
                <a:solidFill>
                  <a:srgbClr val="BCBEC4"/>
                </a:solidFill>
                <a:latin typeface="JetBrains Mono"/>
              </a:rPr>
              <a:t>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fressen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E93DDAD-AA92-230C-D0A3-9D32617E0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20" y="1702217"/>
            <a:ext cx="6226080" cy="218713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9ABC8FC5-ABE4-34A0-00C7-01F059122A58}"/>
              </a:ext>
            </a:extLst>
          </p:cNvPr>
          <p:cNvSpPr txBox="1"/>
          <p:nvPr/>
        </p:nvSpPr>
        <p:spPr>
          <a:xfrm>
            <a:off x="2139696" y="4215339"/>
            <a:ext cx="398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Ist valider Code, ist aber kein Interface!</a:t>
            </a:r>
          </a:p>
        </p:txBody>
      </p:sp>
    </p:spTree>
    <p:extLst>
      <p:ext uri="{BB962C8B-B14F-4D97-AF65-F5344CB8AC3E}">
        <p14:creationId xmlns:p14="http://schemas.microsoft.com/office/powerpoint/2010/main" val="405230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B9B4D-58AB-D52A-676E-F1888EB53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C48D79-3D5C-CC9E-B9C0-AFCE32469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61B498-3C09-0EA4-8D34-B763D5A84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29D290-5191-D156-6994-8BEE50B5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12" name="Grafik 11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9D506A7-8287-B52D-E2F2-265D563D2E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1E311C2-6720-00D0-C8EF-29AF7763F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3CB9E92-31BB-3ECD-6785-89DD06411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920" y="1702217"/>
            <a:ext cx="6226080" cy="218713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3DC5F62-E14A-8FDE-A17A-3AECF3822192}"/>
              </a:ext>
            </a:extLst>
          </p:cNvPr>
          <p:cNvSpPr txBox="1"/>
          <p:nvPr/>
        </p:nvSpPr>
        <p:spPr>
          <a:xfrm>
            <a:off x="2139696" y="4215339"/>
            <a:ext cx="4516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Ein Interface darf keinen Konstruktor haben!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0B0F18B-2A5E-3CFF-C306-8C7A272DC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320" y="2307396"/>
            <a:ext cx="3611880" cy="160043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ABC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fressen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9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C6931-D008-3036-5078-62853A3E8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2133E-808E-000C-8725-ACBE2B36B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B62B0-9C73-1F18-4614-1D9C3BE2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AF5D55-FBE6-B5C6-C8D2-4B0FD010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0E7D87C-6867-85D1-C777-38F33D381B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B5671CD-0242-5A35-1E68-04A7B8CEDF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1892" y="2505670"/>
            <a:ext cx="4306824" cy="184665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 {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32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32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E686F8-2D87-20E0-7C10-84704C9BD6ED}"/>
              </a:ext>
            </a:extLst>
          </p:cNvPr>
          <p:cNvSpPr txBox="1"/>
          <p:nvPr/>
        </p:nvSpPr>
        <p:spPr>
          <a:xfrm>
            <a:off x="1421892" y="4862821"/>
            <a:ext cx="55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Ja! Der Compiler setzt ein </a:t>
            </a:r>
            <a:r>
              <a:rPr lang="de-DE" dirty="0" err="1"/>
              <a:t>public</a:t>
            </a:r>
            <a:r>
              <a:rPr lang="de-DE" dirty="0"/>
              <a:t>, </a:t>
            </a:r>
            <a:r>
              <a:rPr lang="de-DE" dirty="0" err="1"/>
              <a:t>static</a:t>
            </a:r>
            <a:r>
              <a:rPr lang="de-DE" dirty="0"/>
              <a:t> und final davor.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3B120D3-CEE1-F359-F3AA-994522A39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85" y="2071142"/>
            <a:ext cx="5707383" cy="18466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D4A3D473-B543-56E7-F904-AD59532DB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20" y="1702217"/>
            <a:ext cx="622608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0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9D98D-3CED-086C-5762-612965C89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CEE20-913A-C0D7-8D4D-D451FB95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5AB907-3325-C627-F651-572B72E7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0282AA-9DE6-9CBF-E8AB-2A64E52CC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40823C1-4D79-56B0-B1B9-A59A3F3EB3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C6AEB76-76D1-9E60-D402-C6B7A750D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0060" y="2426499"/>
            <a:ext cx="2465832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 {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8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49BC91-42E2-F2DD-6F10-41BE8937F33D}"/>
              </a:ext>
            </a:extLst>
          </p:cNvPr>
          <p:cNvSpPr txBox="1"/>
          <p:nvPr/>
        </p:nvSpPr>
        <p:spPr>
          <a:xfrm>
            <a:off x="3748681" y="4935973"/>
            <a:ext cx="55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Ja! Der Compiler setzt ein </a:t>
            </a:r>
            <a:r>
              <a:rPr lang="de-DE" dirty="0" err="1"/>
              <a:t>public</a:t>
            </a:r>
            <a:r>
              <a:rPr lang="de-DE" dirty="0"/>
              <a:t>, </a:t>
            </a:r>
            <a:r>
              <a:rPr lang="de-DE" dirty="0" err="1"/>
              <a:t>static</a:t>
            </a:r>
            <a:r>
              <a:rPr lang="de-DE" dirty="0"/>
              <a:t> und final davor.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E2038D7-7DDB-0C6E-930A-E84D5DBB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5892" y="2426498"/>
            <a:ext cx="2229612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interface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ABC {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       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1800" i="1" dirty="0">
                <a:solidFill>
                  <a:srgbClr val="C77DBB"/>
                </a:solidFill>
                <a:latin typeface="JetBrains Mono"/>
              </a:rPr>
              <a:t>x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800" dirty="0">
                <a:solidFill>
                  <a:srgbClr val="2AACB8"/>
                </a:solidFill>
                <a:latin typeface="JetBrains Mono"/>
              </a:rPr>
              <a:t>1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}</a:t>
            </a:r>
            <a:br>
              <a:rPr lang="de-DE" altLang="de-DE" sz="1000" dirty="0">
                <a:solidFill>
                  <a:srgbClr val="BCBEC4"/>
                </a:solidFill>
                <a:latin typeface="JetBrains Mono"/>
              </a:rPr>
            </a:b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377FB54-43DC-B418-F792-F3616CE70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504" y="2426497"/>
            <a:ext cx="2229612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interface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ABC {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     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1800" i="1" dirty="0">
                <a:solidFill>
                  <a:srgbClr val="C77DBB"/>
                </a:solidFill>
                <a:latin typeface="JetBrains Mono"/>
              </a:rPr>
              <a:t>x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800" dirty="0">
                <a:solidFill>
                  <a:srgbClr val="2AACB8"/>
                </a:solidFill>
                <a:latin typeface="JetBrains Mono"/>
              </a:rPr>
              <a:t>1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}</a:t>
            </a:r>
            <a:br>
              <a:rPr lang="de-DE" altLang="de-DE" sz="1000" dirty="0">
                <a:solidFill>
                  <a:srgbClr val="BCBEC4"/>
                </a:solidFill>
                <a:latin typeface="JetBrains Mono"/>
              </a:rPr>
            </a:b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EC4FE3F-1112-EF8D-5735-FCBA78496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472" y="2426496"/>
            <a:ext cx="2229612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interface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ABC {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      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final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1800" i="1" dirty="0">
                <a:solidFill>
                  <a:srgbClr val="C77DBB"/>
                </a:solidFill>
                <a:latin typeface="JetBrains Mono"/>
              </a:rPr>
              <a:t>x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800" dirty="0">
                <a:solidFill>
                  <a:srgbClr val="2AACB8"/>
                </a:solidFill>
                <a:latin typeface="JetBrains Mono"/>
              </a:rPr>
              <a:t>1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}</a:t>
            </a:r>
            <a:br>
              <a:rPr lang="de-DE" altLang="de-DE" sz="1000" dirty="0">
                <a:solidFill>
                  <a:srgbClr val="BCBEC4"/>
                </a:solidFill>
                <a:latin typeface="JetBrains Mono"/>
              </a:rPr>
            </a:b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2219C5B1-D377-8D91-3F49-92595060B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22" y="3611873"/>
            <a:ext cx="2229612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interface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ABC {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 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final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1800" i="1" dirty="0">
                <a:solidFill>
                  <a:srgbClr val="C77DBB"/>
                </a:solidFill>
                <a:latin typeface="JetBrains Mono"/>
              </a:rPr>
              <a:t>x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800" dirty="0">
                <a:solidFill>
                  <a:srgbClr val="2AACB8"/>
                </a:solidFill>
                <a:latin typeface="JetBrains Mono"/>
              </a:rPr>
              <a:t>1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}</a:t>
            </a:r>
            <a:br>
              <a:rPr lang="de-DE" altLang="de-DE" sz="1000" dirty="0">
                <a:solidFill>
                  <a:srgbClr val="BCBEC4"/>
                </a:solidFill>
                <a:latin typeface="JetBrains Mono"/>
              </a:rPr>
            </a:b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43E83A7F-A7DA-D784-2892-9DC7CDEF9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0634" y="3606252"/>
            <a:ext cx="2349350" cy="120032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interface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ABC {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 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public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static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de-DE" altLang="de-DE" sz="1800" dirty="0" err="1">
                <a:solidFill>
                  <a:srgbClr val="CF8E6D"/>
                </a:solidFill>
                <a:latin typeface="JetBrains Mono"/>
              </a:rPr>
              <a:t>int</a:t>
            </a:r>
            <a:r>
              <a:rPr lang="de-DE" altLang="de-DE" sz="1800" dirty="0">
                <a:solidFill>
                  <a:srgbClr val="CF8E6D"/>
                </a:solidFill>
                <a:latin typeface="JetBrains Mono"/>
              </a:rPr>
              <a:t> </a:t>
            </a:r>
            <a:r>
              <a:rPr lang="de-DE" altLang="de-DE" sz="1800" i="1" dirty="0">
                <a:solidFill>
                  <a:srgbClr val="C77DBB"/>
                </a:solidFill>
                <a:latin typeface="JetBrains Mono"/>
              </a:rPr>
              <a:t>x 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= </a:t>
            </a:r>
            <a:r>
              <a:rPr lang="de-DE" altLang="de-DE" sz="1800" dirty="0">
                <a:solidFill>
                  <a:srgbClr val="2AACB8"/>
                </a:solidFill>
                <a:latin typeface="JetBrains Mono"/>
              </a:rPr>
              <a:t>1</a:t>
            </a: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;</a:t>
            </a:r>
            <a:br>
              <a:rPr lang="de-DE" altLang="de-DE" sz="1800" dirty="0">
                <a:solidFill>
                  <a:srgbClr val="BCBEC4"/>
                </a:solidFill>
                <a:latin typeface="JetBrains Mono"/>
              </a:rPr>
            </a:br>
            <a:r>
              <a:rPr lang="de-DE" altLang="de-DE" sz="1800" dirty="0">
                <a:solidFill>
                  <a:srgbClr val="BCBEC4"/>
                </a:solidFill>
                <a:latin typeface="JetBrains Mono"/>
              </a:rPr>
              <a:t>}</a:t>
            </a:r>
            <a:br>
              <a:rPr lang="de-DE" altLang="de-DE" sz="1000" dirty="0">
                <a:solidFill>
                  <a:srgbClr val="BCBEC4"/>
                </a:solidFill>
                <a:latin typeface="JetBrains Mono"/>
              </a:rPr>
            </a:br>
            <a:endParaRPr lang="de-DE" altLang="de-DE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D0024B5-ABA7-BDDD-9D9A-3D2038EE16F3}"/>
              </a:ext>
            </a:extLst>
          </p:cNvPr>
          <p:cNvSpPr txBox="1"/>
          <p:nvPr/>
        </p:nvSpPr>
        <p:spPr>
          <a:xfrm>
            <a:off x="7150608" y="3959352"/>
            <a:ext cx="180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… alles valide</a:t>
            </a:r>
          </a:p>
        </p:txBody>
      </p:sp>
    </p:spTree>
    <p:extLst>
      <p:ext uri="{BB962C8B-B14F-4D97-AF65-F5344CB8AC3E}">
        <p14:creationId xmlns:p14="http://schemas.microsoft.com/office/powerpoint/2010/main" val="32609274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F55BD-ECD8-511E-9B5B-253B1D4C8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042CB1-FC6E-8B4E-2604-870E1710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0009AA-DA1F-AC8C-EF84-9A58888BA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76E236-7EDC-7BD3-BD39-0B87BDD50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9B883B4-995B-803E-F323-00701671D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E31673A-BEE6-7048-319C-817F272BA231}"/>
              </a:ext>
            </a:extLst>
          </p:cNvPr>
          <p:cNvSpPr txBox="1"/>
          <p:nvPr/>
        </p:nvSpPr>
        <p:spPr>
          <a:xfrm>
            <a:off x="3546062" y="5120641"/>
            <a:ext cx="5160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Zeile n3 und n4 funktionieren nicht!</a:t>
            </a:r>
          </a:p>
          <a:p>
            <a:r>
              <a:rPr lang="de-DE" dirty="0"/>
              <a:t>n3 – </a:t>
            </a:r>
            <a:r>
              <a:rPr lang="de-DE" dirty="0" err="1"/>
              <a:t>static</a:t>
            </a:r>
            <a:r>
              <a:rPr lang="de-DE" dirty="0"/>
              <a:t> und </a:t>
            </a:r>
            <a:r>
              <a:rPr lang="de-DE" dirty="0" err="1"/>
              <a:t>default</a:t>
            </a:r>
            <a:r>
              <a:rPr lang="de-DE" dirty="0"/>
              <a:t> geht nicht zusammen</a:t>
            </a:r>
          </a:p>
          <a:p>
            <a:r>
              <a:rPr lang="de-DE" dirty="0"/>
              <a:t>n4 – </a:t>
            </a:r>
            <a:r>
              <a:rPr lang="de-DE" dirty="0" err="1"/>
              <a:t>default</a:t>
            </a:r>
            <a:r>
              <a:rPr lang="de-DE" dirty="0"/>
              <a:t> müssen einen Methodenkörper haben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A12A718-B5F2-7A30-1F41-FC6B55CB4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406" y="2551837"/>
            <a:ext cx="4947312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;}       //n1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      //n2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(){;}        //n3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m4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                    //n4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48544D-0EDC-7029-7D2F-6BE88C8EB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85" y="2071142"/>
            <a:ext cx="5707383" cy="184666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0C7F061-60DB-AE60-5AAD-47EFEF9E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84" y="1702217"/>
            <a:ext cx="6019716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2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E5438-D9D1-C9FA-FBDE-512E7F2C7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CBDC8F-077E-47D0-99EB-067359F3D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CA693C-D172-B783-E1C0-F8ABD42E8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Können von </a:t>
            </a:r>
            <a:r>
              <a:rPr lang="de-DE" b="1" dirty="0"/>
              <a:t>konkreten</a:t>
            </a:r>
            <a:r>
              <a:rPr lang="de-DE" dirty="0"/>
              <a:t> und </a:t>
            </a:r>
            <a:r>
              <a:rPr lang="de-DE" b="1" dirty="0"/>
              <a:t>abstrakten</a:t>
            </a:r>
            <a:r>
              <a:rPr lang="de-DE" dirty="0"/>
              <a:t> Klassen implementiert werden</a:t>
            </a:r>
          </a:p>
          <a:p>
            <a:pPr lvl="1"/>
            <a:r>
              <a:rPr lang="de-DE" dirty="0"/>
              <a:t>Schlüsselwort: </a:t>
            </a:r>
            <a:r>
              <a:rPr lang="de-DE" b="1" dirty="0" err="1"/>
              <a:t>implements</a:t>
            </a:r>
            <a:endParaRPr lang="de-DE" b="1" dirty="0"/>
          </a:p>
          <a:p>
            <a:r>
              <a:rPr lang="de-DE" dirty="0"/>
              <a:t>- Eine Klasse kann eine oder mehrere Interfaces implementieren</a:t>
            </a:r>
          </a:p>
          <a:p>
            <a:endParaRPr lang="de-DE" b="1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51CDE-2736-DCCB-D211-2EB24ED0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1E5EA5D-F9E0-4CB0-A1B7-3CC4586034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1D66E-90F7-902A-199E-72B7611A4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72BEC-1A45-6459-2B65-FEBACDD5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Konzepte der OOP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B1644B-7B56-DCA2-BCD0-6459BA559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OOP steht für objektorientierte Programmierung</a:t>
            </a:r>
          </a:p>
          <a:p>
            <a:r>
              <a:rPr lang="de-DE" dirty="0"/>
              <a:t>- Konzepte: </a:t>
            </a:r>
          </a:p>
          <a:p>
            <a:pPr lvl="1"/>
            <a:r>
              <a:rPr lang="de-DE" dirty="0"/>
              <a:t>Kapselung (</a:t>
            </a:r>
            <a:r>
              <a:rPr lang="de-DE" dirty="0" err="1"/>
              <a:t>encapsulation</a:t>
            </a:r>
            <a:r>
              <a:rPr lang="de-DE" dirty="0"/>
              <a:t>)</a:t>
            </a:r>
          </a:p>
          <a:p>
            <a:pPr lvl="1"/>
            <a:r>
              <a:rPr lang="de-DE" b="1" dirty="0"/>
              <a:t>Abstraktion</a:t>
            </a:r>
            <a:r>
              <a:rPr lang="de-DE" dirty="0"/>
              <a:t> (</a:t>
            </a:r>
            <a:r>
              <a:rPr lang="de-DE" dirty="0" err="1"/>
              <a:t>abstraction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Vererbung (</a:t>
            </a:r>
            <a:r>
              <a:rPr lang="de-DE" dirty="0" err="1"/>
              <a:t>inheritance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Polymorphismus (</a:t>
            </a:r>
            <a:r>
              <a:rPr lang="de-DE" dirty="0" err="1"/>
              <a:t>polymorphism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AD5A5-00D0-B3BF-9EE3-51DBFCCA0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86210396-9735-3B64-CE23-D8C1B4D948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60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83879-1FA6-DA48-BB5B-5C220E4AA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22F529-54F9-DE11-7E20-5E642ADC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CDB09-DB6C-06E5-7D39-1BF938E1E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Können von </a:t>
            </a:r>
            <a:r>
              <a:rPr lang="de-DE" b="1" dirty="0"/>
              <a:t>konkreten</a:t>
            </a:r>
            <a:r>
              <a:rPr lang="de-DE" dirty="0"/>
              <a:t> und </a:t>
            </a:r>
            <a:r>
              <a:rPr lang="de-DE" b="1" dirty="0"/>
              <a:t>abstrakten</a:t>
            </a:r>
            <a:r>
              <a:rPr lang="de-DE" dirty="0"/>
              <a:t> Klassen </a:t>
            </a:r>
            <a:br>
              <a:rPr lang="de-DE" dirty="0"/>
            </a:br>
            <a:r>
              <a:rPr lang="de-DE" dirty="0"/>
              <a:t>  implementiert werden</a:t>
            </a:r>
          </a:p>
          <a:p>
            <a:pPr lvl="1"/>
            <a:r>
              <a:rPr lang="de-DE" dirty="0"/>
              <a:t>Schlüsselwort: </a:t>
            </a:r>
            <a:r>
              <a:rPr lang="de-DE" b="1" dirty="0" err="1"/>
              <a:t>implements</a:t>
            </a:r>
            <a:endParaRPr lang="de-DE" b="1" dirty="0"/>
          </a:p>
          <a:p>
            <a:r>
              <a:rPr lang="de-DE" dirty="0"/>
              <a:t>- Eine Klasse kann eine oder mehrere Interfaces</a:t>
            </a:r>
            <a:br>
              <a:rPr lang="de-DE" dirty="0"/>
            </a:br>
            <a:r>
              <a:rPr lang="de-DE" dirty="0"/>
              <a:t>  implementieren</a:t>
            </a:r>
          </a:p>
          <a:p>
            <a:endParaRPr lang="de-DE" b="1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632B39-981A-3031-F40A-1A0297F3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129D493-082B-D94E-D77B-859A7A1E7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F413890-F2FF-2A05-DB4A-EF48BEC3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8476" y="1972709"/>
            <a:ext cx="4224528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fliegen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Schwimmen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schwimmen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Ente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Fliegen, Schwimmen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fliegen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Ente fliegt."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schwimmen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"Die Ente schwimmt."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8535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8E79F-0AA9-042B-CE2B-12D42D958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98A56-B936-5E1B-CA9D-A8389D94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87F12-7A9F-C9FA-B537-D3F1C01E2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Können von </a:t>
            </a:r>
            <a:r>
              <a:rPr lang="de-DE" b="1" dirty="0"/>
              <a:t>konkreten</a:t>
            </a:r>
            <a:r>
              <a:rPr lang="de-DE" dirty="0"/>
              <a:t> und </a:t>
            </a:r>
            <a:r>
              <a:rPr lang="de-DE" b="1" dirty="0"/>
              <a:t>abstrakten</a:t>
            </a:r>
            <a:r>
              <a:rPr lang="de-DE" dirty="0"/>
              <a:t> Klassen implementiert werden</a:t>
            </a:r>
          </a:p>
          <a:p>
            <a:pPr lvl="1"/>
            <a:r>
              <a:rPr lang="de-DE" dirty="0"/>
              <a:t>Schlüsselwort: </a:t>
            </a:r>
            <a:r>
              <a:rPr lang="de-DE" b="1" dirty="0" err="1"/>
              <a:t>implements</a:t>
            </a:r>
            <a:endParaRPr lang="de-DE" b="1" dirty="0"/>
          </a:p>
          <a:p>
            <a:r>
              <a:rPr lang="de-DE" dirty="0"/>
              <a:t>- Eine Klasse kann eine oder mehrere Interfaces implementieren</a:t>
            </a:r>
          </a:p>
          <a:p>
            <a:r>
              <a:rPr lang="de-DE" dirty="0"/>
              <a:t>- Ein Interface kann keine anderen Interfaces implementieren</a:t>
            </a:r>
          </a:p>
          <a:p>
            <a:endParaRPr lang="de-DE" b="1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E17DA-C4F6-0790-3137-4B9FCC7D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08C67D2-9252-A6A1-3766-9E20E6AEDB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0D14E72-F489-22C3-7716-08166105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26" y="4068708"/>
            <a:ext cx="511352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fliegen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Schwimmen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 { //FEHLER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schwimmen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CB2F6-FC81-10A3-C1D1-B40EB7701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3C4BF-6EE6-EC95-6B92-CC8BA55A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D965F3-A9D5-E138-1426-33107CC4C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Können von </a:t>
            </a:r>
            <a:r>
              <a:rPr lang="de-DE" b="1" dirty="0"/>
              <a:t>konkreten</a:t>
            </a:r>
            <a:r>
              <a:rPr lang="de-DE" dirty="0"/>
              <a:t> und </a:t>
            </a:r>
            <a:r>
              <a:rPr lang="de-DE" b="1" dirty="0"/>
              <a:t>abstrakten</a:t>
            </a:r>
            <a:r>
              <a:rPr lang="de-DE" dirty="0"/>
              <a:t> Klassen implementiert werden</a:t>
            </a:r>
          </a:p>
          <a:p>
            <a:pPr lvl="1"/>
            <a:r>
              <a:rPr lang="de-DE" dirty="0"/>
              <a:t>Schlüsselwort: </a:t>
            </a:r>
            <a:r>
              <a:rPr lang="de-DE" b="1" dirty="0" err="1"/>
              <a:t>implements</a:t>
            </a:r>
            <a:endParaRPr lang="de-DE" b="1" dirty="0"/>
          </a:p>
          <a:p>
            <a:r>
              <a:rPr lang="de-DE" dirty="0"/>
              <a:t>- Eine Klasse kann eine oder mehrere Interfaces implementieren</a:t>
            </a:r>
          </a:p>
          <a:p>
            <a:r>
              <a:rPr lang="de-DE" dirty="0"/>
              <a:t>- Ein Interface kann keine anderen Interfaces implementieren</a:t>
            </a:r>
          </a:p>
          <a:p>
            <a:r>
              <a:rPr lang="de-DE" dirty="0"/>
              <a:t>- Ein Interface kann von anderen Interfaces erben,</a:t>
            </a:r>
            <a:br>
              <a:rPr lang="de-DE" dirty="0"/>
            </a:br>
            <a:r>
              <a:rPr lang="de-DE" dirty="0"/>
              <a:t>   nicht von normalen Klassen</a:t>
            </a:r>
          </a:p>
          <a:p>
            <a:endParaRPr lang="de-DE" b="1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894F71-6189-778F-7114-1D02461AE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744A81F1-C2B7-9F71-4FE4-1A80469EC1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BF7DA88-AA4F-DE27-898E-863E1F6B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226" y="4068708"/>
            <a:ext cx="511352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fliegen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Schwimmen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Fliegen { //Passt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schwimmen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5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1DD5A-3500-02E4-541B-FAC14C779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3408A6-3FD7-911C-FE45-80C7DBBE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43AB23-832D-CD4B-0EF0-2C409F06F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- Können von </a:t>
            </a:r>
            <a:r>
              <a:rPr lang="de-DE" b="1" dirty="0"/>
              <a:t>konkreten</a:t>
            </a:r>
            <a:r>
              <a:rPr lang="de-DE" dirty="0"/>
              <a:t> und </a:t>
            </a:r>
            <a:r>
              <a:rPr lang="de-DE" b="1" dirty="0"/>
              <a:t>abstrakten</a:t>
            </a:r>
            <a:r>
              <a:rPr lang="de-DE" dirty="0"/>
              <a:t> Klassen implementiert werden</a:t>
            </a:r>
          </a:p>
          <a:p>
            <a:pPr lvl="1"/>
            <a:r>
              <a:rPr lang="de-DE" dirty="0"/>
              <a:t>Schlüsselwort: </a:t>
            </a:r>
            <a:r>
              <a:rPr lang="de-DE" b="1" dirty="0" err="1"/>
              <a:t>implements</a:t>
            </a:r>
            <a:endParaRPr lang="de-DE" b="1" dirty="0"/>
          </a:p>
          <a:p>
            <a:r>
              <a:rPr lang="de-DE" dirty="0"/>
              <a:t>- Eine Klasse kann eine oder mehrere Interfaces implementieren</a:t>
            </a:r>
          </a:p>
          <a:p>
            <a:r>
              <a:rPr lang="de-DE" dirty="0"/>
              <a:t>- Ein Interface kann keine anderen Interfaces implementieren</a:t>
            </a:r>
          </a:p>
          <a:p>
            <a:r>
              <a:rPr lang="de-DE" dirty="0"/>
              <a:t>- Ein Interface kann von anderen Interfaces erben</a:t>
            </a:r>
          </a:p>
          <a:p>
            <a:r>
              <a:rPr lang="de-DE" dirty="0"/>
              <a:t>- die erste konkrete Klasse muss die noch nicht implementierten Methoden implementieren</a:t>
            </a:r>
          </a:p>
          <a:p>
            <a:endParaRPr lang="de-DE" b="1" dirty="0"/>
          </a:p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7FBA26-60C0-AF6F-1C62-10D5856F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A531E2F-1D6C-C1D7-5A2A-1FB8BEC5C8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22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FF55D-820E-F117-24F7-FF2036789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13F91-0D2D-641B-EA6E-43F200B2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2C6C61-1C82-0EB6-83D5-9D8D9DFFB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de-DE" dirty="0"/>
              <a:t>- abstrakte Klassen müssen Methoden des Interfaces nicht implementieren</a:t>
            </a:r>
            <a:endParaRPr lang="de-DE" b="1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F5FC7-D3C6-0A17-91FC-A482D701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7EFB4E0-4B02-3AE3-290D-4FA0450AA5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02E398D-4BE4-EB5C-E020-2BDF7C5CE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596" y="2889504"/>
            <a:ext cx="5448300" cy="233910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524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A560-8B74-2AF7-C81F-7C6394BF6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5DB8B7-A58B-88D4-5D99-5C6065743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97EB60-B6BF-869B-1848-FD25AEC0D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de-DE" dirty="0"/>
              <a:t>- die erste konkrete Klasse jedoch schon!</a:t>
            </a:r>
            <a:endParaRPr lang="de-DE" b="1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EBF265-1105-5C2D-797A-5B8AF6E3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B4B0DA0-5208-8ECA-3F50-D44A0EAE1A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A6894EB-F2BE-A014-DC38-FE9808BEA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59705"/>
            <a:ext cx="4707276" cy="196977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MyAbstrClass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33192FE-4BB4-3ED8-DC8F-0FF4B7355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8036" y="4163262"/>
            <a:ext cx="5971032" cy="17543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Implementierung der Methode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Geschweifte Klammer links 5">
            <a:extLst>
              <a:ext uri="{FF2B5EF4-FFF2-40B4-BE49-F238E27FC236}">
                <a16:creationId xmlns:a16="http://schemas.microsoft.com/office/drawing/2014/main" id="{FB08CFAD-A573-A031-5A90-5C56662FC492}"/>
              </a:ext>
            </a:extLst>
          </p:cNvPr>
          <p:cNvSpPr/>
          <p:nvPr/>
        </p:nvSpPr>
        <p:spPr>
          <a:xfrm>
            <a:off x="5733288" y="4480560"/>
            <a:ext cx="173736" cy="110642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B7DC5FD-D638-C37D-44D3-9F244EB9C2C8}"/>
              </a:ext>
            </a:extLst>
          </p:cNvPr>
          <p:cNvSpPr txBox="1"/>
          <p:nvPr/>
        </p:nvSpPr>
        <p:spPr>
          <a:xfrm>
            <a:off x="3598164" y="4710606"/>
            <a:ext cx="2221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 werden überladen</a:t>
            </a:r>
          </a:p>
        </p:txBody>
      </p:sp>
    </p:spTree>
    <p:extLst>
      <p:ext uri="{BB962C8B-B14F-4D97-AF65-F5344CB8AC3E}">
        <p14:creationId xmlns:p14="http://schemas.microsoft.com/office/powerpoint/2010/main" val="78036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C079-D0E8-0BE7-5DCC-A162D47EB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08AE6-7505-1928-7858-88479B8EB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3B8CBB-4939-3D66-575E-904C1E7D8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3CB2B-93AD-941A-57E2-77029CD2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CECE2F2-A380-A22F-F7A1-69754E40EF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C40216E-6F84-78C1-91E3-DCE51969E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608" y="2041561"/>
            <a:ext cx="5073396" cy="372409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(„Hello“);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227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AB25A-C275-7142-4A88-305FA44C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EE827-2E29-7E3D-20EE-675EDC73B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Implementierung Beispiele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8E196-0BE0-7204-2221-DEEE6BF2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852C78-0D9E-2CCA-85AA-6DE89F574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03B04B3-A331-00ED-823D-72BD5B4860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DE31458-D832-68D3-75FF-52F24820F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9512" y="839559"/>
            <a:ext cx="5296516" cy="344709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(„Hello“);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altLang="de-DE" sz="1000" dirty="0">
              <a:solidFill>
                <a:srgbClr val="BCBEC4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0342ABA-A8AE-67AD-6F9F-6D4536006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1652" y="4286657"/>
            <a:ext cx="5971032" cy="147732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Implementierung der Methode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AE4DB5B-CDA0-6514-030F-44CD0A660882}"/>
              </a:ext>
            </a:extLst>
          </p:cNvPr>
          <p:cNvSpPr txBox="1"/>
          <p:nvPr/>
        </p:nvSpPr>
        <p:spPr>
          <a:xfrm>
            <a:off x="1097280" y="2368296"/>
            <a:ext cx="35357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Funktioniert!</a:t>
            </a:r>
            <a:br>
              <a:rPr lang="de-DE" dirty="0"/>
            </a:br>
            <a:br>
              <a:rPr lang="de-DE" dirty="0"/>
            </a:br>
            <a:r>
              <a:rPr lang="de-DE" dirty="0" err="1"/>
              <a:t>MyAbstrClass</a:t>
            </a:r>
            <a:r>
              <a:rPr lang="de-DE" dirty="0"/>
              <a:t> implementiert die</a:t>
            </a:r>
            <a:br>
              <a:rPr lang="de-DE" dirty="0"/>
            </a:br>
            <a:r>
              <a:rPr lang="de-DE" dirty="0"/>
              <a:t>Methode </a:t>
            </a:r>
            <a:r>
              <a:rPr lang="de-DE" dirty="0" err="1"/>
              <a:t>myMethod</a:t>
            </a:r>
            <a:r>
              <a:rPr lang="de-DE" dirty="0"/>
              <a:t>().</a:t>
            </a:r>
          </a:p>
          <a:p>
            <a:endParaRPr lang="de-DE" dirty="0"/>
          </a:p>
          <a:p>
            <a:r>
              <a:rPr lang="de-DE" dirty="0" err="1"/>
              <a:t>MyClass</a:t>
            </a:r>
            <a:r>
              <a:rPr lang="de-DE" dirty="0"/>
              <a:t> erbt von </a:t>
            </a:r>
            <a:r>
              <a:rPr lang="de-DE" dirty="0" err="1"/>
              <a:t>MyAbstrClass</a:t>
            </a:r>
            <a:endParaRPr lang="de-DE" dirty="0"/>
          </a:p>
          <a:p>
            <a:r>
              <a:rPr lang="de-DE" dirty="0"/>
              <a:t>und muss somit nur myMethod2() </a:t>
            </a:r>
            <a:br>
              <a:rPr lang="de-DE" dirty="0"/>
            </a:br>
            <a:r>
              <a:rPr lang="de-DE" dirty="0"/>
              <a:t>implementieren.</a:t>
            </a:r>
          </a:p>
        </p:txBody>
      </p:sp>
    </p:spTree>
    <p:extLst>
      <p:ext uri="{BB962C8B-B14F-4D97-AF65-F5344CB8AC3E}">
        <p14:creationId xmlns:p14="http://schemas.microsoft.com/office/powerpoint/2010/main" val="900266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9B8B5-149E-29B1-7C5A-4E39C1BBA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F30405-7576-E07A-9C72-0C795C56C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CAE8E4-DBE2-45A0-4AEA-78B03B792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CE8CB0-88D5-6E4C-48DF-04E535448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06A7F5E-486E-93D3-7903-B8010FF14A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CB515C2-3AC5-EED9-D586-EE060F4F3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6555" y="2153032"/>
            <a:ext cx="5265771" cy="119000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2947216-C580-15AC-9A20-2E305B0140C6}"/>
              </a:ext>
            </a:extLst>
          </p:cNvPr>
          <p:cNvSpPr txBox="1"/>
          <p:nvPr/>
        </p:nvSpPr>
        <p:spPr>
          <a:xfrm>
            <a:off x="2170662" y="5503952"/>
            <a:ext cx="785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Problem!  Die erste nicht-abstrakte Klasse muss die Methoden implementieren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8EEC661-1CA2-CC73-ED1D-3B714D7CC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192" y="2442984"/>
            <a:ext cx="5452254" cy="230832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myMethod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MyAbstractClass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MyInterface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MyAbstractClass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61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8C52E-992F-C271-ECDC-C4B6F61A4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DD478-1C95-BBA7-8F3C-0C495C922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68BAA-8AE0-4A37-B86C-03871965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F17FED-6EED-FB75-0095-D3659C66C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A267299-8ACB-70DB-4905-46CA57299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FEA5423B-12FE-88CD-C59D-0EEC4A040DD1}"/>
              </a:ext>
            </a:extLst>
          </p:cNvPr>
          <p:cNvSpPr txBox="1"/>
          <p:nvPr/>
        </p:nvSpPr>
        <p:spPr>
          <a:xfrm>
            <a:off x="2768518" y="5465605"/>
            <a:ext cx="6654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Funktioniert. Eine Klasse kann mehrere Interfaces implementieren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2432B26-4983-87C1-7472-F3994160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354" y="1981320"/>
            <a:ext cx="4471416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Alphabet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ABC, DEF{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934A571-4890-8625-E4AF-B8230A58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685" y="2071142"/>
            <a:ext cx="5707383" cy="184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291B3-DFD5-441A-2DB1-1E8DD93BF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8F73B-4815-37A1-5D13-60516B0B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Wiederholung Abstrakte 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FC56A-7D20-8636-6C6A-4D649526D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Festigen und erweitern des Wissens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43861-947F-319C-3BF5-227D11C2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7A40527-57C6-6DBD-B169-E1445041E4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8384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964A-B206-6C87-8B7A-1D5A42A6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58FBA-04BA-1FA0-3C8F-2AAF7B91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AB86F-F66F-3086-A0E9-4185C6ED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2CBE05-3455-2C9B-7CBA-1BD0D6EE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5AD16EB-071C-11A8-E7CD-2419C7A789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2898311B-7F4F-D92F-DB9E-F59F8D0522AC}"/>
              </a:ext>
            </a:extLst>
          </p:cNvPr>
          <p:cNvSpPr txBox="1"/>
          <p:nvPr/>
        </p:nvSpPr>
        <p:spPr>
          <a:xfrm>
            <a:off x="2768518" y="5465605"/>
            <a:ext cx="710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 NICHT. Ein Interface kann keine Interfaces implementieren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269F64-0B85-B136-DC46-3689679D1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30" y="2082324"/>
            <a:ext cx="5085441" cy="176262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8FDCAFF-3DBF-E2E0-54BA-B1972F9B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194" y="2082324"/>
            <a:ext cx="4384924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m2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Alphabet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ABC, DEF{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A9F1364-76D1-4541-DF4C-78C00AD6B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795" y="2082324"/>
            <a:ext cx="5488273" cy="1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2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A2697-5C67-E093-ECD3-09494A1AD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86DCF-7811-76AD-14A8-03292A1C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C35FC8-D485-FD47-6C9C-978C5055F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1A1B9CE-0BF0-A18D-A659-83C3A405C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D10DDC7-5855-E713-3CD1-A1CBF59F01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4C79E98E-48BF-77ED-B206-5C7FE5F44C45}"/>
              </a:ext>
            </a:extLst>
          </p:cNvPr>
          <p:cNvSpPr txBox="1"/>
          <p:nvPr/>
        </p:nvSpPr>
        <p:spPr>
          <a:xfrm>
            <a:off x="2741086" y="5625903"/>
            <a:ext cx="696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Funktioniert. Ein Interface kann ein oder mehrere Interfaces </a:t>
            </a:r>
            <a:r>
              <a:rPr lang="de-DE" dirty="0" err="1"/>
              <a:t>extenden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C12DEFD-7604-AB39-E7F1-CC384648C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30" y="2082324"/>
            <a:ext cx="5085441" cy="17626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DDCB636-4487-B1E0-D347-FBCED9B76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30" y="1987730"/>
            <a:ext cx="4766138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m2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m3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Alphabet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ABC, DEF{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79968154-E223-4035-8A00-A71A4AEF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6671" y="1987730"/>
            <a:ext cx="5488273" cy="1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0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2EC6D-7BFB-E3C1-1D57-DD3E6C58C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8807F-4F3B-A14D-352C-5C2F35AF1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15171-7A16-9D95-7FEE-C71320C73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BAD42F-1C6C-C0E0-A03A-36C372F3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7558FA01-97B9-F748-04F1-3DBDAF659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30993B2C-9A99-FFAA-6A9C-CCAA2C044A5B}"/>
              </a:ext>
            </a:extLst>
          </p:cNvPr>
          <p:cNvSpPr txBox="1"/>
          <p:nvPr/>
        </p:nvSpPr>
        <p:spPr>
          <a:xfrm>
            <a:off x="1895239" y="5684425"/>
            <a:ext cx="7054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Funktioniert NICHT. Ein Interface kann keine konkrete Klasse </a:t>
            </a:r>
            <a:r>
              <a:rPr lang="de-DE" dirty="0" err="1"/>
              <a:t>extenden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71EB79-BD53-2AA7-2888-55B94FB98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130" y="2082324"/>
            <a:ext cx="5085441" cy="1762624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8D0D0DA-B70D-72E9-8625-41B1ECCB8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7230" y="2295506"/>
            <a:ext cx="4766138" cy="286232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m3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{;}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Alphabet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extends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DEF{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7BCD6E9-E3D6-338D-6CD8-4F3A82636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1556" y="2082324"/>
            <a:ext cx="5488273" cy="17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35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DB024-433A-2A4B-888D-26C0D97B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0EF17B-47A1-C756-0BD5-1BFC0E510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Ist folgendes valider Code?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0AAC0F-026F-77C8-3106-00F52048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79CE8E-73C3-FE88-A28F-0C5DDC846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8DB9DE5-8193-87C1-4134-08B48300C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7FECD2E1-A2FC-357D-6C1C-706094B54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880" y="2321853"/>
            <a:ext cx="3931920" cy="31393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@Override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JetBrains Mono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go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 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x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=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23423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626959C-20BC-FE97-09B7-22E4626013BC}"/>
              </a:ext>
            </a:extLst>
          </p:cNvPr>
          <p:cNvSpPr txBox="1"/>
          <p:nvPr/>
        </p:nvSpPr>
        <p:spPr>
          <a:xfrm>
            <a:off x="3102456" y="5684425"/>
            <a:ext cx="5987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Nein! Der Wert von Konstanten kann nicht geändert werden.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70F03C1-631A-C618-BC2A-D2B81371D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0811" y="2030735"/>
            <a:ext cx="5707383" cy="184666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DF3C9DD-6E8B-95EA-D430-B08E41F2C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5920" y="1702217"/>
            <a:ext cx="6226080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DAFA8-9665-A3FF-6077-9F24D719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C2C46-0659-5F26-023D-FC2CA54C7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Interface – Sonstiges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5C6EB-90E6-7814-4A6F-A5B3D9F1A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/>
          </a:bodyPr>
          <a:lstStyle/>
          <a:p>
            <a:r>
              <a:rPr lang="de-DE" dirty="0"/>
              <a:t>- Welche </a:t>
            </a:r>
            <a:r>
              <a:rPr lang="de-DE" dirty="0" err="1"/>
              <a:t>test</a:t>
            </a:r>
            <a:r>
              <a:rPr lang="de-DE" dirty="0"/>
              <a:t>()-Methode wählt die Klasse ABCD?</a:t>
            </a:r>
          </a:p>
          <a:p>
            <a:pPr lvl="1"/>
            <a:r>
              <a:rPr lang="de-DE" dirty="0"/>
              <a:t>-&gt; keine! Der Compiler fordert, dass die Methode überschrieben</a:t>
            </a:r>
            <a:br>
              <a:rPr lang="de-DE" dirty="0"/>
            </a:br>
            <a:r>
              <a:rPr lang="de-DE" dirty="0"/>
              <a:t>    werden </a:t>
            </a:r>
            <a:r>
              <a:rPr lang="de-DE" b="1" dirty="0"/>
              <a:t>MUSS</a:t>
            </a:r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A437DF-ACA8-1214-DB62-5EBAF0E7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03F6F3A3-5BCE-62AE-78C7-287ED0B1D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0EB6373-4295-18C6-2C31-6341F9EDA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671" y="2108201"/>
            <a:ext cx="3642360" cy="403187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interface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DEF{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default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16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ABCD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implements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ABC, DEF{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public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static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void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args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{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ABCD().</a:t>
            </a:r>
            <a:r>
              <a:rPr kumimoji="0" lang="de-DE" altLang="de-DE" sz="16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test</a:t>
            </a: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(); //Compilerfehler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}</a:t>
            </a:r>
            <a:b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16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de-DE" altLang="de-D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7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A4A56-7FA6-11E0-945C-894B58DF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Abstrakte Klassen vs. Interfaces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3AFB84-3222-AD96-E609-E5585A59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309ACDFB-14A8-A270-4B10-8C083C3B72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475371"/>
              </p:ext>
            </p:extLst>
          </p:nvPr>
        </p:nvGraphicFramePr>
        <p:xfrm>
          <a:off x="1215994" y="1950720"/>
          <a:ext cx="9939686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110">
                  <a:extLst>
                    <a:ext uri="{9D8B030D-6E8A-4147-A177-3AD203B41FA5}">
                      <a16:colId xmlns:a16="http://schemas.microsoft.com/office/drawing/2014/main" val="3539963287"/>
                    </a:ext>
                  </a:extLst>
                </a:gridCol>
                <a:gridCol w="3317110">
                  <a:extLst>
                    <a:ext uri="{9D8B030D-6E8A-4147-A177-3AD203B41FA5}">
                      <a16:colId xmlns:a16="http://schemas.microsoft.com/office/drawing/2014/main" val="4240816043"/>
                    </a:ext>
                  </a:extLst>
                </a:gridCol>
                <a:gridCol w="3305466">
                  <a:extLst>
                    <a:ext uri="{9D8B030D-6E8A-4147-A177-3AD203B41FA5}">
                      <a16:colId xmlns:a16="http://schemas.microsoft.com/office/drawing/2014/main" val="1184973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Abstrakte Klassen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95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Methoden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abstrakt und konkrete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Ja, abstrakte und mittels </a:t>
                      </a:r>
                      <a:r>
                        <a:rPr lang="de-DE" dirty="0" err="1"/>
                        <a:t>default</a:t>
                      </a:r>
                      <a:r>
                        <a:rPr lang="de-DE" dirty="0"/>
                        <a:t> und </a:t>
                      </a:r>
                      <a:r>
                        <a:rPr lang="de-DE" dirty="0" err="1"/>
                        <a:t>static</a:t>
                      </a:r>
                      <a:r>
                        <a:rPr lang="de-DE" dirty="0"/>
                        <a:t> auch „konkrete“ (ab Java 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3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Konstruktoren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09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Nur Konstanten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Mehrfachvererbung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Nein, kann nur von einer Klasse erben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Jaein</a:t>
                      </a:r>
                      <a:r>
                        <a:rPr lang="de-DE" dirty="0"/>
                        <a:t>, eine Klasse kann mehrere Interfaces </a:t>
                      </a:r>
                      <a:r>
                        <a:rPr lang="de-DE" b="1" dirty="0"/>
                        <a:t>implementieren</a:t>
                      </a:r>
                      <a:br>
                        <a:rPr lang="de-DE" dirty="0"/>
                      </a:br>
                      <a:endParaRPr lang="de-DE" dirty="0"/>
                    </a:p>
                    <a:p>
                      <a:r>
                        <a:rPr lang="de-DE" dirty="0"/>
                        <a:t>-&gt; Mehrfachvererbung soll imitiert/ermöglicht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0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Vererbung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 gewohnt: Methoden, Konstanten, Variablen werden vererbt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Default-Methoden und Konstanten werden „vererbt“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87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7692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A385-A441-EDF5-FC3A-B62FAEBFB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F36BEC-506D-B9C5-CD60-E271A035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Interfaces - 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74C66-2EDB-4B16-BC42-67CEA18A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Erstelle eine abstrakte Klasse Tier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Attribute: </a:t>
            </a:r>
            <a:r>
              <a:rPr lang="de-DE" sz="1600" dirty="0" err="1"/>
              <a:t>name</a:t>
            </a:r>
            <a:r>
              <a:rPr lang="de-DE" sz="1600" dirty="0"/>
              <a:t> (String)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Konstruktor, der den Namen setzt.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Abstrakte Methode </a:t>
            </a:r>
            <a:r>
              <a:rPr lang="de-DE" sz="1600" dirty="0" err="1"/>
              <a:t>geraeuschMachen</a:t>
            </a:r>
            <a:r>
              <a:rPr lang="de-DE" sz="1600" dirty="0"/>
              <a:t>(), die jedes Tier individuell implementieren muss.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Konkrete Methode </a:t>
            </a:r>
            <a:r>
              <a:rPr lang="de-DE" sz="1600" dirty="0" err="1"/>
              <a:t>zeigeTier</a:t>
            </a:r>
            <a:r>
              <a:rPr lang="de-DE" sz="1600" dirty="0"/>
              <a:t>(), die den Namen ausgibt.</a:t>
            </a:r>
            <a:br>
              <a:rPr lang="de-DE" sz="1600" dirty="0"/>
            </a:br>
            <a:endParaRPr lang="de-DE" sz="1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Erstelle ein Interface Laufen</a:t>
            </a:r>
          </a:p>
          <a:p>
            <a:pPr lvl="1"/>
            <a:r>
              <a:rPr lang="de-DE" sz="1600" dirty="0"/>
              <a:t>Enthält die abstrakte Methode laufen(), die jede laufende Tierart implementieren muss.</a:t>
            </a:r>
          </a:p>
          <a:p>
            <a:r>
              <a:rPr lang="de-DE" sz="1600" dirty="0"/>
              <a:t>Erstelle zwei abstrakte Unterklassen von Tier</a:t>
            </a:r>
          </a:p>
          <a:p>
            <a:pPr lvl="1"/>
            <a:r>
              <a:rPr lang="de-DE" sz="1600" dirty="0"/>
              <a:t>Säugetier</a:t>
            </a:r>
          </a:p>
          <a:p>
            <a:pPr lvl="1"/>
            <a:r>
              <a:rPr lang="de-DE" sz="1600" dirty="0"/>
              <a:t>Vogel</a:t>
            </a:r>
          </a:p>
          <a:p>
            <a:pPr lvl="1"/>
            <a:r>
              <a:rPr lang="de-DE" sz="1600" dirty="0"/>
              <a:t>Diese Klassen sind noch abstrakt und müssen </a:t>
            </a:r>
            <a:r>
              <a:rPr lang="de-DE" sz="1600" dirty="0" err="1"/>
              <a:t>geraeuschMachen</a:t>
            </a:r>
            <a:r>
              <a:rPr lang="de-DE" sz="1600" dirty="0"/>
              <a:t>() nicht zwingend implementieren.</a:t>
            </a:r>
          </a:p>
          <a:p>
            <a:r>
              <a:rPr lang="de-DE" sz="1600" dirty="0"/>
              <a:t>Erstelle zwei konkrete Klassen</a:t>
            </a:r>
          </a:p>
          <a:p>
            <a:pPr lvl="1"/>
            <a:r>
              <a:rPr lang="de-DE" sz="1600" dirty="0"/>
              <a:t>Löwe (erbt von Säugetier und implementiert Laufen)</a:t>
            </a:r>
          </a:p>
          <a:p>
            <a:pPr lvl="1"/>
            <a:r>
              <a:rPr lang="de-DE" sz="1600" dirty="0"/>
              <a:t>Papagei (erbt von Vogel)</a:t>
            </a:r>
            <a:endParaRPr lang="de-DE" sz="9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dirty="0"/>
              <a:t>Teste deine Methoden!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CAE5E7-479C-E790-EF84-B03639B51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7" name="Grafik 6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CFF28665-79F3-D3A3-2FDE-6942229B5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4C56545-320B-85A5-E50F-82E57657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0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101C2-AB4B-BB1E-4CDB-4C812836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5F733-B970-B00D-9A97-7B3B2D9EE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Was sind abstrakte Klassen?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847852-5561-730E-691B-AF4EB32D6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„normale“ Klassen, die jedoch nicht instanziiert werden können 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Dienen also nicht zur Bildung von Objekten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Haben dennoch einen Konstruktor!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dienen als Basis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Definieren, welche allgemeinen Eigenschaften ein Typ haben soll</a:t>
            </a:r>
          </a:p>
          <a:p>
            <a:pPr lvl="1">
              <a:buFont typeface="Symbol" panose="05050102010706020507" pitchFamily="18" charset="2"/>
              <a:buChar char="-"/>
            </a:pPr>
            <a:r>
              <a:rPr lang="de-DE" dirty="0"/>
              <a:t>Mit den Subklassen(Vererbung) kann diese Klasse um Eigenschaften erweitert werden</a:t>
            </a:r>
          </a:p>
          <a:p>
            <a:pPr marL="0" indent="0">
              <a:buNone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A5862-6DA4-EF3B-3BD5-A2A7B838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8436F3E-7821-3EF2-17CF-D970CD0D69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60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7147D-9DFD-26AD-D377-72926635C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9BEC93-BA01-6A50-9986-908CE09FF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2723F3-0C32-EE02-16EE-BA580F1E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1F1768-736B-1C25-1A23-0320CFB5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140CCE5-1EAE-8F07-E042-3245501075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039FB9C7-A7C4-357C-03A3-C81E8B81D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3181289"/>
            <a:ext cx="4709160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abstract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class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Tier {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5381029-FB15-E789-9723-E6D176D1F03E}"/>
              </a:ext>
            </a:extLst>
          </p:cNvPr>
          <p:cNvSpPr/>
          <p:nvPr/>
        </p:nvSpPr>
        <p:spPr>
          <a:xfrm>
            <a:off x="3675888" y="3171323"/>
            <a:ext cx="1481328" cy="5045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1F33536-C509-37FE-7303-F5C91FC1FAD3}"/>
              </a:ext>
            </a:extLst>
          </p:cNvPr>
          <p:cNvCxnSpPr/>
          <p:nvPr/>
        </p:nvCxnSpPr>
        <p:spPr>
          <a:xfrm flipH="1" flipV="1">
            <a:off x="2221992" y="2757713"/>
            <a:ext cx="1453896" cy="671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BCB81596-952B-0F30-E2EF-D1F636F993C4}"/>
              </a:ext>
            </a:extLst>
          </p:cNvPr>
          <p:cNvSpPr txBox="1"/>
          <p:nvPr/>
        </p:nvSpPr>
        <p:spPr>
          <a:xfrm>
            <a:off x="943954" y="2388381"/>
            <a:ext cx="1974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Abstract - Keyword</a:t>
            </a:r>
          </a:p>
        </p:txBody>
      </p:sp>
    </p:spTree>
    <p:extLst>
      <p:ext uri="{BB962C8B-B14F-4D97-AF65-F5344CB8AC3E}">
        <p14:creationId xmlns:p14="http://schemas.microsoft.com/office/powerpoint/2010/main" val="3722619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432A-E825-7D6F-DD87-1AB81B304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D00D89-9DF1-5B2D-567F-3F140DCC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Inhalt einer abstrakten 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09C72B-F88C-99AB-AE22-E5B587633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Datenfelder halten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können einen Konstruktor oder mehrere Konstruktoren haben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eine abstrakte Klasse kann sowohl </a:t>
            </a:r>
            <a:r>
              <a:rPr lang="de-DE" b="1" dirty="0"/>
              <a:t>abstrakte</a:t>
            </a:r>
            <a:r>
              <a:rPr lang="de-DE" dirty="0"/>
              <a:t> als auch </a:t>
            </a:r>
            <a:r>
              <a:rPr lang="de-DE" b="1" dirty="0"/>
              <a:t>konkrete</a:t>
            </a:r>
            <a:r>
              <a:rPr lang="de-DE" dirty="0"/>
              <a:t> Methoden beinhalten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6D1533-B30B-EC45-AE15-F2CAB081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04.02.2025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91CD2DB-22CC-59BC-A570-94CF8EDF12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1F5B8519-91D4-FFDF-D07B-CCB9053F7FD4}"/>
              </a:ext>
            </a:extLst>
          </p:cNvPr>
          <p:cNvSpPr/>
          <p:nvPr/>
        </p:nvSpPr>
        <p:spPr>
          <a:xfrm>
            <a:off x="7790689" y="4058065"/>
            <a:ext cx="3968318" cy="20956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Wenn kein Access-</a:t>
            </a:r>
            <a:r>
              <a:rPr lang="de-DE" dirty="0" err="1"/>
              <a:t>Modifier</a:t>
            </a:r>
            <a:r>
              <a:rPr lang="de-DE" dirty="0"/>
              <a:t> vor einem Datenfeld oder Methode steht, dann gilt </a:t>
            </a:r>
            <a:r>
              <a:rPr lang="de-DE" dirty="0" err="1">
                <a:solidFill>
                  <a:srgbClr val="C00000"/>
                </a:solidFill>
              </a:rPr>
              <a:t>package</a:t>
            </a:r>
            <a:r>
              <a:rPr lang="de-DE" dirty="0">
                <a:solidFill>
                  <a:srgbClr val="C00000"/>
                </a:solidFill>
              </a:rPr>
              <a:t>-private</a:t>
            </a:r>
            <a:r>
              <a:rPr lang="de-DE" dirty="0"/>
              <a:t>!</a:t>
            </a:r>
          </a:p>
          <a:p>
            <a:pPr algn="ctr"/>
            <a:r>
              <a:rPr lang="de-DE" dirty="0"/>
              <a:t>(für Vererbung wichtig)</a:t>
            </a:r>
          </a:p>
        </p:txBody>
      </p:sp>
      <p:pic>
        <p:nvPicPr>
          <p:cNvPr id="11" name="Grafik 10" descr="Glühlampe Silhouette">
            <a:extLst>
              <a:ext uri="{FF2B5EF4-FFF2-40B4-BE49-F238E27FC236}">
                <a16:creationId xmlns:a16="http://schemas.microsoft.com/office/drawing/2014/main" id="{7E1B8FC6-9A41-E8AD-28D5-AF724EC01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1806" y="36872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{888E186A-A156-478A-B476-F3BBC6688C46}tf56160789_win32</Template>
  <TotalTime>0</TotalTime>
  <Words>3302</Words>
  <Application>Microsoft Office PowerPoint</Application>
  <PresentationFormat>Breitbild</PresentationFormat>
  <Paragraphs>581</Paragraphs>
  <Slides>66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66</vt:i4>
      </vt:variant>
    </vt:vector>
  </HeadingPairs>
  <TitlesOfParts>
    <vt:vector size="74" baseType="lpstr">
      <vt:lpstr>Arial</vt:lpstr>
      <vt:lpstr>Bookman Old Style</vt:lpstr>
      <vt:lpstr>Calibri</vt:lpstr>
      <vt:lpstr>Franklin Gothic Book</vt:lpstr>
      <vt:lpstr>JetBrains Mono</vt:lpstr>
      <vt:lpstr>Symbol</vt:lpstr>
      <vt:lpstr>Wingdings</vt:lpstr>
      <vt:lpstr>Benutzerdefiniert</vt:lpstr>
      <vt:lpstr>Erweitern und Festigen der erlernten Konzepte</vt:lpstr>
      <vt:lpstr>Plan für die Woche</vt:lpstr>
      <vt:lpstr>Plan für heute</vt:lpstr>
      <vt:lpstr>Konzepte der OOP</vt:lpstr>
      <vt:lpstr>Konzepte der OOP</vt:lpstr>
      <vt:lpstr>Wiederholung Abstrakte Klassen</vt:lpstr>
      <vt:lpstr>Was sind abstrakte Klassen?</vt:lpstr>
      <vt:lpstr>Syntax</vt:lpstr>
      <vt:lpstr>Inhalt einer abstrakten Klasse</vt:lpstr>
      <vt:lpstr>Inhalt einer abstrakten Klasse</vt:lpstr>
      <vt:lpstr>Inhalt einer abstrakten Klasse</vt:lpstr>
      <vt:lpstr>Inhalt einer abstrakten Klasse</vt:lpstr>
      <vt:lpstr>Was sind abstrakte Klassen? - Zusammenfassung</vt:lpstr>
      <vt:lpstr>Ist der Code valide?</vt:lpstr>
      <vt:lpstr>Ist der Code valide?</vt:lpstr>
      <vt:lpstr>Ist der Code valide?</vt:lpstr>
      <vt:lpstr>Ist der Code valide?</vt:lpstr>
      <vt:lpstr>Ist der Code valide?</vt:lpstr>
      <vt:lpstr>Ist der Code valide?</vt:lpstr>
      <vt:lpstr>Ist der Code valide?</vt:lpstr>
      <vt:lpstr>Ist der Code valide?</vt:lpstr>
      <vt:lpstr>Ist der Code valide?</vt:lpstr>
      <vt:lpstr>Ist der Code valide?</vt:lpstr>
      <vt:lpstr>Können abstrakte Klassen final sein?</vt:lpstr>
      <vt:lpstr>Warum abstrakte Klassen?</vt:lpstr>
      <vt:lpstr>Kurzer Einschub: Abstrakte Klassen und Vererbung</vt:lpstr>
      <vt:lpstr>Kurzer Einschub: Abstrakte Klassen und Vererbung</vt:lpstr>
      <vt:lpstr>Abstrakte Klassen und Vererbung - Zusammenfassung</vt:lpstr>
      <vt:lpstr>Warum einen Konstruktor in abstrakten Klassen?</vt:lpstr>
      <vt:lpstr>Weiteres Beispiel zum experimentieren</vt:lpstr>
      <vt:lpstr>Vertiefung Interfaces</vt:lpstr>
      <vt:lpstr>Grundlagen</vt:lpstr>
      <vt:lpstr>Syntax der Interface-Deklaration</vt:lpstr>
      <vt:lpstr>Inhalt eines Interfaces</vt:lpstr>
      <vt:lpstr>Abstrakte Methoden</vt:lpstr>
      <vt:lpstr>Abstrakte Methoden</vt:lpstr>
      <vt:lpstr>default und statische Methoden</vt:lpstr>
      <vt:lpstr>Methoden</vt:lpstr>
      <vt:lpstr>Methoden</vt:lpstr>
      <vt:lpstr>Methoden</vt:lpstr>
      <vt:lpstr>Methoden - Aufgabe</vt:lpstr>
      <vt:lpstr>Inhalt eines Interfaces - Zusammenfassung</vt:lpstr>
      <vt:lpstr>Ist folgendes valider Code?</vt:lpstr>
      <vt:lpstr>Ist folgendes valider Code?</vt:lpstr>
      <vt:lpstr>Ist folgendes valider Code?</vt:lpstr>
      <vt:lpstr>Ist folgendes valider Code?</vt:lpstr>
      <vt:lpstr>Ist folgendes valider Code?</vt:lpstr>
      <vt:lpstr>Ist folgendes valider Code?</vt:lpstr>
      <vt:lpstr>Interface – Implementierung</vt:lpstr>
      <vt:lpstr>Interface – Implementierung</vt:lpstr>
      <vt:lpstr>Interface – Implementierung</vt:lpstr>
      <vt:lpstr>Interface – Implementierung</vt:lpstr>
      <vt:lpstr>Interface – Implementierung</vt:lpstr>
      <vt:lpstr>Interface – Implementierung Beispiele</vt:lpstr>
      <vt:lpstr>Interface – Implementierung Beispiele</vt:lpstr>
      <vt:lpstr>Interface – Implementierung Beispiele</vt:lpstr>
      <vt:lpstr>Interface – Implementierung Beispiele</vt:lpstr>
      <vt:lpstr>Ist folgendes valider Code?</vt:lpstr>
      <vt:lpstr>Ist folgendes valider Code?</vt:lpstr>
      <vt:lpstr>Ist folgendes valider Code?</vt:lpstr>
      <vt:lpstr>Ist folgendes valider Code?</vt:lpstr>
      <vt:lpstr>Ist folgendes valider Code?</vt:lpstr>
      <vt:lpstr>Ist folgendes valider Code?</vt:lpstr>
      <vt:lpstr>Interface – Sonstiges</vt:lpstr>
      <vt:lpstr>Abstrakte Klassen vs. Interfaces</vt:lpstr>
      <vt:lpstr>Interfaces - Aufgabe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Bobenhausen</dc:creator>
  <cp:lastModifiedBy>Anita Tomme</cp:lastModifiedBy>
  <cp:revision>136</cp:revision>
  <dcterms:created xsi:type="dcterms:W3CDTF">2024-11-15T22:41:41Z</dcterms:created>
  <dcterms:modified xsi:type="dcterms:W3CDTF">2025-02-04T11:59:00Z</dcterms:modified>
</cp:coreProperties>
</file>