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notesMasterIdLst>
    <p:notesMasterId r:id="rId54"/>
  </p:notesMasterIdLst>
  <p:handoutMasterIdLst>
    <p:handoutMasterId r:id="rId55"/>
  </p:handoutMasterIdLst>
  <p:sldIdLst>
    <p:sldId id="476" r:id="rId2"/>
    <p:sldId id="473" r:id="rId3"/>
    <p:sldId id="260" r:id="rId4"/>
    <p:sldId id="329" r:id="rId5"/>
    <p:sldId id="474" r:id="rId6"/>
    <p:sldId id="330" r:id="rId7"/>
    <p:sldId id="475" r:id="rId8"/>
    <p:sldId id="483" r:id="rId9"/>
    <p:sldId id="477" r:id="rId10"/>
    <p:sldId id="479" r:id="rId11"/>
    <p:sldId id="484" r:id="rId12"/>
    <p:sldId id="480" r:id="rId13"/>
    <p:sldId id="485" r:id="rId14"/>
    <p:sldId id="481" r:id="rId15"/>
    <p:sldId id="482" r:id="rId16"/>
    <p:sldId id="486" r:id="rId17"/>
    <p:sldId id="495" r:id="rId18"/>
    <p:sldId id="365" r:id="rId19"/>
    <p:sldId id="487" r:id="rId20"/>
    <p:sldId id="494" r:id="rId21"/>
    <p:sldId id="489" r:id="rId22"/>
    <p:sldId id="488" r:id="rId23"/>
    <p:sldId id="493" r:id="rId24"/>
    <p:sldId id="490" r:id="rId25"/>
    <p:sldId id="491" r:id="rId26"/>
    <p:sldId id="492" r:id="rId27"/>
    <p:sldId id="496" r:id="rId28"/>
    <p:sldId id="498" r:id="rId29"/>
    <p:sldId id="499" r:id="rId30"/>
    <p:sldId id="501" r:id="rId31"/>
    <p:sldId id="500" r:id="rId32"/>
    <p:sldId id="315" r:id="rId33"/>
    <p:sldId id="502" r:id="rId34"/>
    <p:sldId id="503" r:id="rId35"/>
    <p:sldId id="504" r:id="rId36"/>
    <p:sldId id="505" r:id="rId37"/>
    <p:sldId id="506" r:id="rId38"/>
    <p:sldId id="509" r:id="rId39"/>
    <p:sldId id="508" r:id="rId40"/>
    <p:sldId id="511" r:id="rId41"/>
    <p:sldId id="513" r:id="rId42"/>
    <p:sldId id="514" r:id="rId43"/>
    <p:sldId id="515" r:id="rId44"/>
    <p:sldId id="516" r:id="rId45"/>
    <p:sldId id="517" r:id="rId46"/>
    <p:sldId id="519" r:id="rId47"/>
    <p:sldId id="518" r:id="rId48"/>
    <p:sldId id="524" r:id="rId49"/>
    <p:sldId id="521" r:id="rId50"/>
    <p:sldId id="522" r:id="rId51"/>
    <p:sldId id="523" r:id="rId52"/>
    <p:sldId id="510" r:id="rId53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50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48BCDE3-3904-4F45-AB95-AC7BDCC04CFC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54B8A096-5696-47A7-9643-3382FE29F29D}">
      <dgm:prSet phldrT="[Text]"/>
      <dgm:spPr>
        <a:solidFill>
          <a:schemeClr val="accent1"/>
        </a:solidFill>
      </dgm:spPr>
      <dgm:t>
        <a:bodyPr/>
        <a:lstStyle/>
        <a:p>
          <a:r>
            <a:rPr lang="de-DE" dirty="0"/>
            <a:t>Montag</a:t>
          </a:r>
        </a:p>
      </dgm:t>
    </dgm:pt>
    <dgm:pt modelId="{AA28123A-A1F5-4E1C-9057-A5A1ACA96ABE}" type="parTrans" cxnId="{350ABFF0-AFCF-45DB-BA58-15384B8EE0F1}">
      <dgm:prSet/>
      <dgm:spPr/>
      <dgm:t>
        <a:bodyPr/>
        <a:lstStyle/>
        <a:p>
          <a:endParaRPr lang="de-DE"/>
        </a:p>
      </dgm:t>
    </dgm:pt>
    <dgm:pt modelId="{A0AAD58B-846E-434B-9AD0-728283AE307C}" type="sibTrans" cxnId="{350ABFF0-AFCF-45DB-BA58-15384B8EE0F1}">
      <dgm:prSet/>
      <dgm:spPr/>
      <dgm:t>
        <a:bodyPr/>
        <a:lstStyle/>
        <a:p>
          <a:endParaRPr lang="de-DE"/>
        </a:p>
      </dgm:t>
    </dgm:pt>
    <dgm:pt modelId="{A06BFAAA-3B51-453A-B7AA-3DB9EB7140ED}">
      <dgm:prSet phldrT="[Text]"/>
      <dgm:spPr>
        <a:solidFill>
          <a:schemeClr val="accent1"/>
        </a:solidFill>
      </dgm:spPr>
      <dgm:t>
        <a:bodyPr/>
        <a:lstStyle/>
        <a:p>
          <a:r>
            <a:rPr lang="de-DE" dirty="0"/>
            <a:t>Dienstag</a:t>
          </a:r>
        </a:p>
      </dgm:t>
    </dgm:pt>
    <dgm:pt modelId="{CC200C2A-4054-4468-BB16-354124BFAFD1}" type="parTrans" cxnId="{07D8C10E-A953-4768-9852-8B30B6EFD3BE}">
      <dgm:prSet/>
      <dgm:spPr/>
      <dgm:t>
        <a:bodyPr/>
        <a:lstStyle/>
        <a:p>
          <a:endParaRPr lang="de-DE"/>
        </a:p>
      </dgm:t>
    </dgm:pt>
    <dgm:pt modelId="{D284F0C4-A3C0-4D43-B2D2-710ECDD25232}" type="sibTrans" cxnId="{07D8C10E-A953-4768-9852-8B30B6EFD3BE}">
      <dgm:prSet/>
      <dgm:spPr/>
      <dgm:t>
        <a:bodyPr/>
        <a:lstStyle/>
        <a:p>
          <a:endParaRPr lang="de-DE"/>
        </a:p>
      </dgm:t>
    </dgm:pt>
    <dgm:pt modelId="{90C0FB10-870B-4696-9BEC-E4273C96579C}">
      <dgm:prSet phldrT="[Text]"/>
      <dgm:spPr>
        <a:solidFill>
          <a:schemeClr val="accent1"/>
        </a:solidFill>
      </dgm:spPr>
      <dgm:t>
        <a:bodyPr/>
        <a:lstStyle/>
        <a:p>
          <a:r>
            <a:rPr lang="de-DE" dirty="0"/>
            <a:t>Mittwoch</a:t>
          </a:r>
        </a:p>
      </dgm:t>
    </dgm:pt>
    <dgm:pt modelId="{9EC313E9-3666-4464-8443-57DFFDAD9109}" type="parTrans" cxnId="{D902009B-7643-4848-A536-8FF2B315CFF4}">
      <dgm:prSet/>
      <dgm:spPr/>
      <dgm:t>
        <a:bodyPr/>
        <a:lstStyle/>
        <a:p>
          <a:endParaRPr lang="de-DE"/>
        </a:p>
      </dgm:t>
    </dgm:pt>
    <dgm:pt modelId="{D725865C-D7E9-4436-9C53-4297FE96BD65}" type="sibTrans" cxnId="{D902009B-7643-4848-A536-8FF2B315CFF4}">
      <dgm:prSet/>
      <dgm:spPr/>
      <dgm:t>
        <a:bodyPr/>
        <a:lstStyle/>
        <a:p>
          <a:endParaRPr lang="de-DE"/>
        </a:p>
      </dgm:t>
    </dgm:pt>
    <dgm:pt modelId="{238B7B59-D50A-4757-AEC4-211AC817B035}">
      <dgm:prSet phldrT="[Text]"/>
      <dgm:spPr/>
      <dgm:t>
        <a:bodyPr/>
        <a:lstStyle/>
        <a:p>
          <a:r>
            <a:rPr lang="de-DE" dirty="0"/>
            <a:t>Wiederholung</a:t>
          </a:r>
          <a:br>
            <a:rPr lang="de-DE" dirty="0"/>
          </a:br>
          <a:r>
            <a:rPr lang="de-DE" dirty="0" err="1"/>
            <a:t>Encapsulation</a:t>
          </a:r>
          <a:r>
            <a:rPr lang="de-DE" dirty="0"/>
            <a:t>,</a:t>
          </a:r>
          <a:br>
            <a:rPr lang="de-DE" dirty="0"/>
          </a:br>
          <a:r>
            <a:rPr lang="de-DE" dirty="0"/>
            <a:t>Methods, </a:t>
          </a:r>
          <a:br>
            <a:rPr lang="de-DE" dirty="0"/>
          </a:br>
          <a:r>
            <a:rPr lang="de-DE" dirty="0"/>
            <a:t>Konstruktoren</a:t>
          </a:r>
        </a:p>
      </dgm:t>
    </dgm:pt>
    <dgm:pt modelId="{48331566-252C-44E6-9593-CD9283E36766}" type="parTrans" cxnId="{9577A5AD-DDEC-4678-B60B-7BF6CECADA2C}">
      <dgm:prSet/>
      <dgm:spPr/>
      <dgm:t>
        <a:bodyPr/>
        <a:lstStyle/>
        <a:p>
          <a:endParaRPr lang="de-DE"/>
        </a:p>
      </dgm:t>
    </dgm:pt>
    <dgm:pt modelId="{81206CDE-AEFA-47D3-81BA-17AD9F2A6FA2}" type="sibTrans" cxnId="{9577A5AD-DDEC-4678-B60B-7BF6CECADA2C}">
      <dgm:prSet/>
      <dgm:spPr/>
      <dgm:t>
        <a:bodyPr/>
        <a:lstStyle/>
        <a:p>
          <a:endParaRPr lang="de-DE"/>
        </a:p>
      </dgm:t>
    </dgm:pt>
    <dgm:pt modelId="{DCA29353-4F9F-4BC5-BDB7-FC81B2BE6C47}">
      <dgm:prSet phldrT="[Text]"/>
      <dgm:spPr>
        <a:solidFill>
          <a:schemeClr val="accent1"/>
        </a:solidFill>
      </dgm:spPr>
      <dgm:t>
        <a:bodyPr/>
        <a:lstStyle/>
        <a:p>
          <a:r>
            <a:rPr lang="de-DE" dirty="0"/>
            <a:t>Donnerstag</a:t>
          </a:r>
        </a:p>
      </dgm:t>
    </dgm:pt>
    <dgm:pt modelId="{ECE16752-4696-4B33-A860-4255E0105DE0}" type="parTrans" cxnId="{32D5931D-1A5E-455F-B7A8-88424A30013A}">
      <dgm:prSet/>
      <dgm:spPr/>
      <dgm:t>
        <a:bodyPr/>
        <a:lstStyle/>
        <a:p>
          <a:endParaRPr lang="de-DE"/>
        </a:p>
      </dgm:t>
    </dgm:pt>
    <dgm:pt modelId="{F10C49BD-0788-476A-AA28-A67D2AFF2FE4}" type="sibTrans" cxnId="{32D5931D-1A5E-455F-B7A8-88424A30013A}">
      <dgm:prSet/>
      <dgm:spPr/>
      <dgm:t>
        <a:bodyPr/>
        <a:lstStyle/>
        <a:p>
          <a:endParaRPr lang="de-DE"/>
        </a:p>
      </dgm:t>
    </dgm:pt>
    <dgm:pt modelId="{3B41AD43-6B79-4BD2-847B-86563F3306C4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/>
            <a:t>Freitag</a:t>
          </a:r>
        </a:p>
      </dgm:t>
    </dgm:pt>
    <dgm:pt modelId="{C335D71A-13D5-44FB-878B-612359DA36C5}" type="parTrans" cxnId="{B89244A0-F014-4113-8AFF-EE4A2A7B5123}">
      <dgm:prSet/>
      <dgm:spPr/>
      <dgm:t>
        <a:bodyPr/>
        <a:lstStyle/>
        <a:p>
          <a:endParaRPr lang="de-DE"/>
        </a:p>
      </dgm:t>
    </dgm:pt>
    <dgm:pt modelId="{6CA3B65F-4E9A-4B65-92C3-03C78122380F}" type="sibTrans" cxnId="{B89244A0-F014-4113-8AFF-EE4A2A7B5123}">
      <dgm:prSet/>
      <dgm:spPr/>
      <dgm:t>
        <a:bodyPr/>
        <a:lstStyle/>
        <a:p>
          <a:endParaRPr lang="de-DE"/>
        </a:p>
      </dgm:t>
    </dgm:pt>
    <dgm:pt modelId="{CD902627-1D69-4B03-A89D-B020FA216129}">
      <dgm:prSet phldrT="[Text]"/>
      <dgm:spPr/>
      <dgm:t>
        <a:bodyPr/>
        <a:lstStyle/>
        <a:p>
          <a:r>
            <a:rPr lang="de-DE" dirty="0"/>
            <a:t>Operatoren, Bedingungen, </a:t>
          </a:r>
          <a:r>
            <a:rPr lang="de-DE" dirty="0" err="1"/>
            <a:t>Ternary</a:t>
          </a:r>
          <a:endParaRPr lang="de-DE" dirty="0"/>
        </a:p>
      </dgm:t>
    </dgm:pt>
    <dgm:pt modelId="{48775EB7-9CCE-44FC-A733-84576EB0AB77}" type="parTrans" cxnId="{54CF82F8-BD18-41EA-B8A5-25AE85F69940}">
      <dgm:prSet/>
      <dgm:spPr/>
      <dgm:t>
        <a:bodyPr/>
        <a:lstStyle/>
        <a:p>
          <a:endParaRPr lang="de-DE"/>
        </a:p>
      </dgm:t>
    </dgm:pt>
    <dgm:pt modelId="{5A587194-300D-494C-95AE-200ACE243B1F}" type="sibTrans" cxnId="{54CF82F8-BD18-41EA-B8A5-25AE85F69940}">
      <dgm:prSet/>
      <dgm:spPr/>
      <dgm:t>
        <a:bodyPr/>
        <a:lstStyle/>
        <a:p>
          <a:endParaRPr lang="de-DE"/>
        </a:p>
      </dgm:t>
    </dgm:pt>
    <dgm:pt modelId="{9E426704-D0CD-4A32-8E53-B7F8FC511CAC}">
      <dgm:prSet phldrT="[Text]"/>
      <dgm:spPr/>
      <dgm:t>
        <a:bodyPr/>
        <a:lstStyle/>
        <a:p>
          <a:r>
            <a:rPr lang="de-DE" dirty="0"/>
            <a:t>Arrays (1D, 2D)</a:t>
          </a:r>
        </a:p>
      </dgm:t>
    </dgm:pt>
    <dgm:pt modelId="{846893AE-A472-4EF7-AB41-FDFB3A89E69C}" type="parTrans" cxnId="{89405576-C855-463A-95D9-D1945326EC24}">
      <dgm:prSet/>
      <dgm:spPr/>
      <dgm:t>
        <a:bodyPr/>
        <a:lstStyle/>
        <a:p>
          <a:endParaRPr lang="de-DE"/>
        </a:p>
      </dgm:t>
    </dgm:pt>
    <dgm:pt modelId="{44915B1B-C232-41B1-B4F2-BE188F615B5D}" type="sibTrans" cxnId="{89405576-C855-463A-95D9-D1945326EC24}">
      <dgm:prSet/>
      <dgm:spPr/>
      <dgm:t>
        <a:bodyPr/>
        <a:lstStyle/>
        <a:p>
          <a:endParaRPr lang="de-DE"/>
        </a:p>
      </dgm:t>
    </dgm:pt>
    <dgm:pt modelId="{194A9A14-78E6-4A15-8811-2DEDDEA7C948}">
      <dgm:prSet phldrT="[Text]"/>
      <dgm:spPr/>
      <dgm:t>
        <a:bodyPr/>
        <a:lstStyle/>
        <a:p>
          <a:r>
            <a:rPr lang="de-DE" b="1" u="sng" dirty="0"/>
            <a:t>OOP-Konzepte</a:t>
          </a:r>
          <a:r>
            <a:rPr lang="de-DE" dirty="0"/>
            <a:t>:</a:t>
          </a:r>
        </a:p>
      </dgm:t>
    </dgm:pt>
    <dgm:pt modelId="{9A5C9EAF-4AA3-4D91-A0A7-7B7DA422D3B7}" type="parTrans" cxnId="{B76FC2A4-98DE-44B3-A27C-4316452FA843}">
      <dgm:prSet/>
      <dgm:spPr/>
      <dgm:t>
        <a:bodyPr/>
        <a:lstStyle/>
        <a:p>
          <a:endParaRPr lang="de-DE"/>
        </a:p>
      </dgm:t>
    </dgm:pt>
    <dgm:pt modelId="{40F7234B-443B-47E7-82A7-6436D2E20B6D}" type="sibTrans" cxnId="{B76FC2A4-98DE-44B3-A27C-4316452FA843}">
      <dgm:prSet/>
      <dgm:spPr/>
      <dgm:t>
        <a:bodyPr/>
        <a:lstStyle/>
        <a:p>
          <a:endParaRPr lang="de-DE"/>
        </a:p>
      </dgm:t>
    </dgm:pt>
    <dgm:pt modelId="{F36528EE-E397-4551-83FF-C3538FFB60F6}">
      <dgm:prSet phldrT="[Text]"/>
      <dgm:spPr/>
      <dgm:t>
        <a:bodyPr/>
        <a:lstStyle/>
        <a:p>
          <a:r>
            <a:rPr lang="de-DE" b="1" u="sng" dirty="0"/>
            <a:t>OOP-Konzepte: </a:t>
          </a:r>
        </a:p>
      </dgm:t>
    </dgm:pt>
    <dgm:pt modelId="{A9A2E263-E2AC-4D92-85C4-92FC5FCFBB52}" type="parTrans" cxnId="{55DF2B1A-6EA9-4CEA-ADBE-34A27E4A912F}">
      <dgm:prSet/>
      <dgm:spPr/>
      <dgm:t>
        <a:bodyPr/>
        <a:lstStyle/>
        <a:p>
          <a:endParaRPr lang="de-DE"/>
        </a:p>
      </dgm:t>
    </dgm:pt>
    <dgm:pt modelId="{C481CE6A-DD2D-4FEC-B71A-F05B63995F5F}" type="sibTrans" cxnId="{55DF2B1A-6EA9-4CEA-ADBE-34A27E4A912F}">
      <dgm:prSet/>
      <dgm:spPr/>
      <dgm:t>
        <a:bodyPr/>
        <a:lstStyle/>
        <a:p>
          <a:endParaRPr lang="de-DE"/>
        </a:p>
      </dgm:t>
    </dgm:pt>
    <dgm:pt modelId="{9EA043D8-5420-4C6D-A1F6-A8CCDD965E25}">
      <dgm:prSet phldrT="[Text]"/>
      <dgm:spPr/>
      <dgm:t>
        <a:bodyPr/>
        <a:lstStyle/>
        <a:p>
          <a:r>
            <a:rPr lang="de-DE" dirty="0"/>
            <a:t>Abstrakte Klassen vs. Interfaces</a:t>
          </a:r>
        </a:p>
      </dgm:t>
    </dgm:pt>
    <dgm:pt modelId="{85634CC3-7F73-40BC-B878-92B73245A5C7}" type="parTrans" cxnId="{8B4EF9D4-2170-48CC-B433-8FCA42C7539C}">
      <dgm:prSet/>
      <dgm:spPr/>
      <dgm:t>
        <a:bodyPr/>
        <a:lstStyle/>
        <a:p>
          <a:endParaRPr lang="de-DE"/>
        </a:p>
      </dgm:t>
    </dgm:pt>
    <dgm:pt modelId="{BEF94471-C8F9-4B61-A8F3-F3175E046990}" type="sibTrans" cxnId="{8B4EF9D4-2170-48CC-B433-8FCA42C7539C}">
      <dgm:prSet/>
      <dgm:spPr/>
      <dgm:t>
        <a:bodyPr/>
        <a:lstStyle/>
        <a:p>
          <a:endParaRPr lang="de-DE"/>
        </a:p>
      </dgm:t>
    </dgm:pt>
    <dgm:pt modelId="{8D396592-9839-48A8-9380-57FE85D9D460}">
      <dgm:prSet phldrT="[Text]"/>
      <dgm:spPr/>
      <dgm:t>
        <a:bodyPr/>
        <a:lstStyle/>
        <a:p>
          <a:r>
            <a:rPr lang="de-DE" dirty="0"/>
            <a:t>Vertiefung Interfaces</a:t>
          </a:r>
        </a:p>
      </dgm:t>
    </dgm:pt>
    <dgm:pt modelId="{702CD288-1C39-4A7F-AB61-ED366A602E65}" type="parTrans" cxnId="{2C3A5E7E-4689-4F3D-8E3D-74E21D4239E5}">
      <dgm:prSet/>
      <dgm:spPr/>
      <dgm:t>
        <a:bodyPr/>
        <a:lstStyle/>
        <a:p>
          <a:endParaRPr lang="de-DE"/>
        </a:p>
      </dgm:t>
    </dgm:pt>
    <dgm:pt modelId="{DDCD666D-91C7-449E-98A7-42AF95D3D964}" type="sibTrans" cxnId="{2C3A5E7E-4689-4F3D-8E3D-74E21D4239E5}">
      <dgm:prSet/>
      <dgm:spPr/>
      <dgm:t>
        <a:bodyPr/>
        <a:lstStyle/>
        <a:p>
          <a:endParaRPr lang="de-DE"/>
        </a:p>
      </dgm:t>
    </dgm:pt>
    <dgm:pt modelId="{949FE3ED-DC4B-46AD-8129-DE5109AAF1C2}">
      <dgm:prSet phldrT="[Text]"/>
      <dgm:spPr/>
      <dgm:t>
        <a:bodyPr/>
        <a:lstStyle/>
        <a:p>
          <a:r>
            <a:rPr lang="de-DE" dirty="0"/>
            <a:t>Vertiefung Vererbung und </a:t>
          </a:r>
          <a:r>
            <a:rPr lang="de-DE" strike="sngStrike" dirty="0"/>
            <a:t>Polymorphismus</a:t>
          </a:r>
        </a:p>
      </dgm:t>
    </dgm:pt>
    <dgm:pt modelId="{F86DBFE5-E4D3-4A0D-BC44-8A24120D9CE3}" type="parTrans" cxnId="{BF426BE4-551A-4831-BE63-E33354B5D5E7}">
      <dgm:prSet/>
      <dgm:spPr/>
      <dgm:t>
        <a:bodyPr/>
        <a:lstStyle/>
        <a:p>
          <a:endParaRPr lang="de-DE"/>
        </a:p>
      </dgm:t>
    </dgm:pt>
    <dgm:pt modelId="{90091EA0-FDE7-4B17-987D-F410DCA687B8}" type="sibTrans" cxnId="{BF426BE4-551A-4831-BE63-E33354B5D5E7}">
      <dgm:prSet/>
      <dgm:spPr/>
      <dgm:t>
        <a:bodyPr/>
        <a:lstStyle/>
        <a:p>
          <a:endParaRPr lang="de-DE"/>
        </a:p>
      </dgm:t>
    </dgm:pt>
    <dgm:pt modelId="{F73611FD-59EF-4C13-8050-94B31092A046}">
      <dgm:prSet phldrT="[Text]"/>
      <dgm:spPr/>
      <dgm:t>
        <a:bodyPr/>
        <a:lstStyle/>
        <a:p>
          <a:endParaRPr lang="de-DE" dirty="0"/>
        </a:p>
      </dgm:t>
    </dgm:pt>
    <dgm:pt modelId="{DC6D01B4-1CCC-4DF2-954E-37ACA3E8449B}" type="parTrans" cxnId="{6A361A63-16A8-46D6-9EF7-B073DFBB9970}">
      <dgm:prSet/>
      <dgm:spPr/>
      <dgm:t>
        <a:bodyPr/>
        <a:lstStyle/>
        <a:p>
          <a:endParaRPr lang="de-DE"/>
        </a:p>
      </dgm:t>
    </dgm:pt>
    <dgm:pt modelId="{B6FB3527-1B88-402B-BBD9-3277C9780522}" type="sibTrans" cxnId="{6A361A63-16A8-46D6-9EF7-B073DFBB9970}">
      <dgm:prSet/>
      <dgm:spPr/>
      <dgm:t>
        <a:bodyPr/>
        <a:lstStyle/>
        <a:p>
          <a:endParaRPr lang="de-DE"/>
        </a:p>
      </dgm:t>
    </dgm:pt>
    <dgm:pt modelId="{CC19A67F-D623-4ACA-94E5-11B2A58095FB}">
      <dgm:prSet phldrT="[Text]"/>
      <dgm:spPr/>
      <dgm:t>
        <a:bodyPr/>
        <a:lstStyle/>
        <a:p>
          <a:r>
            <a:rPr lang="de-DE" dirty="0" err="1"/>
            <a:t>Overwritten</a:t>
          </a:r>
          <a:r>
            <a:rPr lang="de-DE" dirty="0"/>
            <a:t>/</a:t>
          </a:r>
          <a:r>
            <a:rPr lang="de-DE" dirty="0" err="1"/>
            <a:t>Overloaded</a:t>
          </a:r>
          <a:r>
            <a:rPr lang="de-DE" dirty="0"/>
            <a:t> Methods</a:t>
          </a:r>
        </a:p>
      </dgm:t>
    </dgm:pt>
    <dgm:pt modelId="{9CC8CE44-ED21-4590-A73F-A1AB9705C6C2}" type="parTrans" cxnId="{9A284CBB-2C56-46D0-A95C-C2840B624FC3}">
      <dgm:prSet/>
      <dgm:spPr/>
      <dgm:t>
        <a:bodyPr/>
        <a:lstStyle/>
        <a:p>
          <a:endParaRPr lang="de-DE"/>
        </a:p>
      </dgm:t>
    </dgm:pt>
    <dgm:pt modelId="{233A5A42-EC29-4DED-82AD-B9FFB2C71C21}" type="sibTrans" cxnId="{9A284CBB-2C56-46D0-A95C-C2840B624FC3}">
      <dgm:prSet/>
      <dgm:spPr/>
      <dgm:t>
        <a:bodyPr/>
        <a:lstStyle/>
        <a:p>
          <a:endParaRPr lang="de-DE"/>
        </a:p>
      </dgm:t>
    </dgm:pt>
    <dgm:pt modelId="{22938A85-E5C9-4978-A736-477CFE0344CD}">
      <dgm:prSet/>
      <dgm:spPr/>
      <dgm:t>
        <a:bodyPr/>
        <a:lstStyle/>
        <a:p>
          <a:r>
            <a:rPr lang="de-DE" strike="sngStrike" dirty="0"/>
            <a:t>Casting</a:t>
          </a:r>
        </a:p>
      </dgm:t>
    </dgm:pt>
    <dgm:pt modelId="{83040CCE-4AF1-4D40-919F-720AA4832B4C}" type="parTrans" cxnId="{EA13079F-3945-429E-AFFC-29BD5A729BA9}">
      <dgm:prSet/>
      <dgm:spPr/>
      <dgm:t>
        <a:bodyPr/>
        <a:lstStyle/>
        <a:p>
          <a:endParaRPr lang="de-DE"/>
        </a:p>
      </dgm:t>
    </dgm:pt>
    <dgm:pt modelId="{E6EA3FD1-C318-4F2C-A40F-F01C714F98E9}" type="sibTrans" cxnId="{EA13079F-3945-429E-AFFC-29BD5A729BA9}">
      <dgm:prSet/>
      <dgm:spPr/>
      <dgm:t>
        <a:bodyPr/>
        <a:lstStyle/>
        <a:p>
          <a:endParaRPr lang="de-DE"/>
        </a:p>
      </dgm:t>
    </dgm:pt>
    <dgm:pt modelId="{6D9F9084-8692-4494-ABA3-0C722E38F519}">
      <dgm:prSet phldrT="[Text]"/>
      <dgm:spPr/>
      <dgm:t>
        <a:bodyPr/>
        <a:lstStyle/>
        <a:p>
          <a:r>
            <a:rPr lang="de-DE" dirty="0"/>
            <a:t>Super </a:t>
          </a:r>
          <a:r>
            <a:rPr lang="de-DE" dirty="0" err="1"/>
            <a:t>vs</a:t>
          </a:r>
          <a:r>
            <a:rPr lang="de-DE" dirty="0"/>
            <a:t> </a:t>
          </a:r>
          <a:r>
            <a:rPr lang="de-DE" dirty="0" err="1"/>
            <a:t>this</a:t>
          </a:r>
          <a:endParaRPr lang="de-DE" dirty="0"/>
        </a:p>
      </dgm:t>
    </dgm:pt>
    <dgm:pt modelId="{E6D5F33E-5679-4454-9D8E-B88D0DC0BBEC}" type="parTrans" cxnId="{AC4CFE94-E48A-498F-8E32-A3E2C6C0FF1A}">
      <dgm:prSet/>
      <dgm:spPr/>
      <dgm:t>
        <a:bodyPr/>
        <a:lstStyle/>
        <a:p>
          <a:endParaRPr lang="de-DE"/>
        </a:p>
      </dgm:t>
    </dgm:pt>
    <dgm:pt modelId="{71A247D1-C299-4E46-B90C-4AA44BB14307}" type="sibTrans" cxnId="{AC4CFE94-E48A-498F-8E32-A3E2C6C0FF1A}">
      <dgm:prSet/>
      <dgm:spPr/>
      <dgm:t>
        <a:bodyPr/>
        <a:lstStyle/>
        <a:p>
          <a:endParaRPr lang="de-DE"/>
        </a:p>
      </dgm:t>
    </dgm:pt>
    <dgm:pt modelId="{95C919A7-29F0-4308-9986-B50A2C04DF4A}">
      <dgm:prSet phldrT="[Text]"/>
      <dgm:spPr/>
      <dgm:t>
        <a:bodyPr/>
        <a:lstStyle/>
        <a:p>
          <a:r>
            <a:rPr lang="de-DE" dirty="0"/>
            <a:t>switch </a:t>
          </a:r>
        </a:p>
      </dgm:t>
    </dgm:pt>
    <dgm:pt modelId="{983C3940-01A9-4B36-8238-6B028B45D9D9}" type="parTrans" cxnId="{F19C8F1A-9B90-47B7-9467-E3309CBBF433}">
      <dgm:prSet/>
      <dgm:spPr/>
      <dgm:t>
        <a:bodyPr/>
        <a:lstStyle/>
        <a:p>
          <a:endParaRPr lang="de-DE"/>
        </a:p>
      </dgm:t>
    </dgm:pt>
    <dgm:pt modelId="{0E0409EA-33C3-4E41-9840-D4C5111B792A}" type="sibTrans" cxnId="{F19C8F1A-9B90-47B7-9467-E3309CBBF433}">
      <dgm:prSet/>
      <dgm:spPr/>
      <dgm:t>
        <a:bodyPr/>
        <a:lstStyle/>
        <a:p>
          <a:endParaRPr lang="de-DE"/>
        </a:p>
      </dgm:t>
    </dgm:pt>
    <dgm:pt modelId="{4769A581-4BC2-4D0E-A950-A143C90B9D80}">
      <dgm:prSet phldrT="[Text]"/>
      <dgm:spPr/>
      <dgm:t>
        <a:bodyPr/>
        <a:lstStyle/>
        <a:p>
          <a:r>
            <a:rPr lang="de-DE" dirty="0" err="1"/>
            <a:t>Parentheses</a:t>
          </a:r>
          <a:r>
            <a:rPr lang="de-DE" dirty="0"/>
            <a:t>, </a:t>
          </a:r>
          <a:r>
            <a:rPr lang="de-DE" dirty="0" err="1"/>
            <a:t>precedence</a:t>
          </a:r>
          <a:endParaRPr lang="de-DE" dirty="0"/>
        </a:p>
      </dgm:t>
    </dgm:pt>
    <dgm:pt modelId="{E96C056E-C9CB-44C1-B91B-2C2258D2E788}" type="parTrans" cxnId="{A82CD171-764A-463B-94DB-D6CAA32BDEAD}">
      <dgm:prSet/>
      <dgm:spPr/>
      <dgm:t>
        <a:bodyPr/>
        <a:lstStyle/>
        <a:p>
          <a:endParaRPr lang="de-DE"/>
        </a:p>
      </dgm:t>
    </dgm:pt>
    <dgm:pt modelId="{5C605181-80D2-4FAA-9F1C-298DC7148DD2}" type="sibTrans" cxnId="{A82CD171-764A-463B-94DB-D6CAA32BDEAD}">
      <dgm:prSet/>
      <dgm:spPr/>
      <dgm:t>
        <a:bodyPr/>
        <a:lstStyle/>
        <a:p>
          <a:endParaRPr lang="de-DE"/>
        </a:p>
      </dgm:t>
    </dgm:pt>
    <dgm:pt modelId="{5CFEEC89-2D2E-4BDB-8BEF-4A0BC285938D}">
      <dgm:prSet phldrT="[Text]"/>
      <dgm:spPr/>
      <dgm:t>
        <a:bodyPr/>
        <a:lstStyle/>
        <a:p>
          <a:r>
            <a:rPr lang="de-DE" dirty="0"/>
            <a:t>Loops, </a:t>
          </a:r>
          <a:r>
            <a:rPr lang="de-DE" dirty="0" err="1"/>
            <a:t>loops</a:t>
          </a:r>
          <a:r>
            <a:rPr lang="de-DE" dirty="0"/>
            <a:t>, </a:t>
          </a:r>
          <a:r>
            <a:rPr lang="de-DE" dirty="0" err="1"/>
            <a:t>loops</a:t>
          </a:r>
          <a:endParaRPr lang="de-DE" dirty="0"/>
        </a:p>
      </dgm:t>
    </dgm:pt>
    <dgm:pt modelId="{0407845A-BF43-4944-96EB-089E60EDC5A6}" type="parTrans" cxnId="{1DD32818-41A8-4280-A097-F54948AFAA0F}">
      <dgm:prSet/>
      <dgm:spPr/>
      <dgm:t>
        <a:bodyPr/>
        <a:lstStyle/>
        <a:p>
          <a:endParaRPr lang="de-DE"/>
        </a:p>
      </dgm:t>
    </dgm:pt>
    <dgm:pt modelId="{C110527A-29E8-48B3-86D2-AFA3ABCBEC89}" type="sibTrans" cxnId="{1DD32818-41A8-4280-A097-F54948AFAA0F}">
      <dgm:prSet/>
      <dgm:spPr/>
      <dgm:t>
        <a:bodyPr/>
        <a:lstStyle/>
        <a:p>
          <a:endParaRPr lang="de-DE"/>
        </a:p>
      </dgm:t>
    </dgm:pt>
    <dgm:pt modelId="{F1C3BA3F-A9A7-446E-AD6D-E08FE9445D60}">
      <dgm:prSet phldrT="[Text]"/>
      <dgm:spPr/>
      <dgm:t>
        <a:bodyPr/>
        <a:lstStyle/>
        <a:p>
          <a:r>
            <a:rPr lang="de-DE" dirty="0"/>
            <a:t>Zusammenfassung zu gestrigen Themen</a:t>
          </a:r>
        </a:p>
      </dgm:t>
    </dgm:pt>
    <dgm:pt modelId="{76C8BC72-28B0-4CA9-A86B-93EABAB5B0B4}" type="parTrans" cxnId="{137BF434-6A20-4B2A-A711-1632A3B409A9}">
      <dgm:prSet/>
      <dgm:spPr/>
      <dgm:t>
        <a:bodyPr/>
        <a:lstStyle/>
        <a:p>
          <a:endParaRPr lang="de-DE"/>
        </a:p>
      </dgm:t>
    </dgm:pt>
    <dgm:pt modelId="{687E06C9-6D64-4DCD-8BAE-F8B7EEB879B4}" type="sibTrans" cxnId="{137BF434-6A20-4B2A-A711-1632A3B409A9}">
      <dgm:prSet/>
      <dgm:spPr/>
      <dgm:t>
        <a:bodyPr/>
        <a:lstStyle/>
        <a:p>
          <a:endParaRPr lang="de-DE"/>
        </a:p>
      </dgm:t>
    </dgm:pt>
    <dgm:pt modelId="{0095978F-A229-483E-BA7A-DF3EB84CE6F9}">
      <dgm:prSet phldrT="[Text]"/>
      <dgm:spPr/>
      <dgm:t>
        <a:bodyPr/>
        <a:lstStyle/>
        <a:p>
          <a:r>
            <a:rPr lang="de-DE" dirty="0"/>
            <a:t>Casting und Polymorphismus</a:t>
          </a:r>
        </a:p>
      </dgm:t>
    </dgm:pt>
    <dgm:pt modelId="{B6A7563C-D99D-4D12-B60F-FAE8B484C048}" type="parTrans" cxnId="{B5C6F5B2-2A4C-4FA4-8234-C0ABEDDFE45B}">
      <dgm:prSet/>
      <dgm:spPr/>
      <dgm:t>
        <a:bodyPr/>
        <a:lstStyle/>
        <a:p>
          <a:endParaRPr lang="de-DE"/>
        </a:p>
      </dgm:t>
    </dgm:pt>
    <dgm:pt modelId="{94CDB41A-642B-4BD8-AA2E-ABC8C657B9FC}" type="sibTrans" cxnId="{B5C6F5B2-2A4C-4FA4-8234-C0ABEDDFE45B}">
      <dgm:prSet/>
      <dgm:spPr/>
      <dgm:t>
        <a:bodyPr/>
        <a:lstStyle/>
        <a:p>
          <a:endParaRPr lang="de-DE"/>
        </a:p>
      </dgm:t>
    </dgm:pt>
    <dgm:pt modelId="{0C61BE8C-F3D7-41C6-8102-071BE61BEE7D}" type="pres">
      <dgm:prSet presAssocID="{848BCDE3-3904-4F45-AB95-AC7BDCC04CFC}" presName="Name0" presStyleCnt="0">
        <dgm:presLayoutVars>
          <dgm:dir/>
          <dgm:animLvl val="lvl"/>
          <dgm:resizeHandles val="exact"/>
        </dgm:presLayoutVars>
      </dgm:prSet>
      <dgm:spPr/>
    </dgm:pt>
    <dgm:pt modelId="{D830A9EB-30C2-4F64-BFE4-2BEC068DED9F}" type="pres">
      <dgm:prSet presAssocID="{54B8A096-5696-47A7-9643-3382FE29F29D}" presName="composite" presStyleCnt="0"/>
      <dgm:spPr/>
    </dgm:pt>
    <dgm:pt modelId="{4A95CBFD-A557-4AF6-8413-2AFC287CD13D}" type="pres">
      <dgm:prSet presAssocID="{54B8A096-5696-47A7-9643-3382FE29F29D}" presName="parTx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62E376BE-1E45-4817-BA93-CCBD069CCBEE}" type="pres">
      <dgm:prSet presAssocID="{54B8A096-5696-47A7-9643-3382FE29F29D}" presName="desTx" presStyleLbl="revTx" presStyleIdx="0" presStyleCnt="5">
        <dgm:presLayoutVars>
          <dgm:bulletEnabled val="1"/>
        </dgm:presLayoutVars>
      </dgm:prSet>
      <dgm:spPr/>
    </dgm:pt>
    <dgm:pt modelId="{EA5B3871-8A1B-4436-AA44-6CF4A563A24A}" type="pres">
      <dgm:prSet presAssocID="{A0AAD58B-846E-434B-9AD0-728283AE307C}" presName="space" presStyleCnt="0"/>
      <dgm:spPr/>
    </dgm:pt>
    <dgm:pt modelId="{944B747F-CDB0-415F-B15B-935A4380E78B}" type="pres">
      <dgm:prSet presAssocID="{A06BFAAA-3B51-453A-B7AA-3DB9EB7140ED}" presName="composite" presStyleCnt="0"/>
      <dgm:spPr/>
    </dgm:pt>
    <dgm:pt modelId="{5DD37A16-716D-40C3-B904-427531B14EDC}" type="pres">
      <dgm:prSet presAssocID="{A06BFAAA-3B51-453A-B7AA-3DB9EB7140ED}" presName="parTx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B0472265-E8A1-4488-9401-E7DFDFF639E6}" type="pres">
      <dgm:prSet presAssocID="{A06BFAAA-3B51-453A-B7AA-3DB9EB7140ED}" presName="desTx" presStyleLbl="revTx" presStyleIdx="1" presStyleCnt="5">
        <dgm:presLayoutVars>
          <dgm:bulletEnabled val="1"/>
        </dgm:presLayoutVars>
      </dgm:prSet>
      <dgm:spPr/>
    </dgm:pt>
    <dgm:pt modelId="{73A15616-99CB-43D7-AD19-4944B24D816B}" type="pres">
      <dgm:prSet presAssocID="{D284F0C4-A3C0-4D43-B2D2-710ECDD25232}" presName="space" presStyleCnt="0"/>
      <dgm:spPr/>
    </dgm:pt>
    <dgm:pt modelId="{6BE20DA7-03B8-4631-98E3-294003AD10D4}" type="pres">
      <dgm:prSet presAssocID="{90C0FB10-870B-4696-9BEC-E4273C96579C}" presName="composite" presStyleCnt="0"/>
      <dgm:spPr/>
    </dgm:pt>
    <dgm:pt modelId="{A6AB3973-DC3B-4CE5-9988-FBF5307F948A}" type="pres">
      <dgm:prSet presAssocID="{90C0FB10-870B-4696-9BEC-E4273C96579C}" presName="parTx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BCC74BB9-2249-4897-9DC3-B27C3F222E6A}" type="pres">
      <dgm:prSet presAssocID="{90C0FB10-870B-4696-9BEC-E4273C96579C}" presName="desTx" presStyleLbl="revTx" presStyleIdx="2" presStyleCnt="5">
        <dgm:presLayoutVars>
          <dgm:bulletEnabled val="1"/>
        </dgm:presLayoutVars>
      </dgm:prSet>
      <dgm:spPr/>
    </dgm:pt>
    <dgm:pt modelId="{DE7D1570-FB17-479F-BE56-E634829D3E0D}" type="pres">
      <dgm:prSet presAssocID="{D725865C-D7E9-4436-9C53-4297FE96BD65}" presName="space" presStyleCnt="0"/>
      <dgm:spPr/>
    </dgm:pt>
    <dgm:pt modelId="{BF18CB02-3856-43BD-936C-6387A43DBFA1}" type="pres">
      <dgm:prSet presAssocID="{DCA29353-4F9F-4BC5-BDB7-FC81B2BE6C47}" presName="composite" presStyleCnt="0"/>
      <dgm:spPr/>
    </dgm:pt>
    <dgm:pt modelId="{EC68F3A8-5A9C-4D62-A35C-E307E7D6A7A0}" type="pres">
      <dgm:prSet presAssocID="{DCA29353-4F9F-4BC5-BDB7-FC81B2BE6C47}" presName="parTx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776A3241-3928-45D9-9320-8246535771D5}" type="pres">
      <dgm:prSet presAssocID="{DCA29353-4F9F-4BC5-BDB7-FC81B2BE6C47}" presName="desTx" presStyleLbl="revTx" presStyleIdx="3" presStyleCnt="5">
        <dgm:presLayoutVars>
          <dgm:bulletEnabled val="1"/>
        </dgm:presLayoutVars>
      </dgm:prSet>
      <dgm:spPr/>
    </dgm:pt>
    <dgm:pt modelId="{17EF4DD7-F559-4027-9C78-7C0BCEB848DB}" type="pres">
      <dgm:prSet presAssocID="{F10C49BD-0788-476A-AA28-A67D2AFF2FE4}" presName="space" presStyleCnt="0"/>
      <dgm:spPr/>
    </dgm:pt>
    <dgm:pt modelId="{37B9FC45-E12D-42AF-9F19-9F57D40B5753}" type="pres">
      <dgm:prSet presAssocID="{3B41AD43-6B79-4BD2-847B-86563F3306C4}" presName="composite" presStyleCnt="0"/>
      <dgm:spPr/>
    </dgm:pt>
    <dgm:pt modelId="{A37BCE2B-040A-46D3-860C-2793D0DA9828}" type="pres">
      <dgm:prSet presAssocID="{3B41AD43-6B79-4BD2-847B-86563F3306C4}" presName="parTx" presStyleLbl="node1" presStyleIdx="4" presStyleCnt="5">
        <dgm:presLayoutVars>
          <dgm:chMax val="0"/>
          <dgm:chPref val="0"/>
          <dgm:bulletEnabled val="1"/>
        </dgm:presLayoutVars>
      </dgm:prSet>
      <dgm:spPr/>
    </dgm:pt>
    <dgm:pt modelId="{CFCE72ED-0A82-4582-B00B-A6E0999BCCC4}" type="pres">
      <dgm:prSet presAssocID="{3B41AD43-6B79-4BD2-847B-86563F3306C4}" presName="desTx" presStyleLbl="revTx" presStyleIdx="4" presStyleCnt="5">
        <dgm:presLayoutVars>
          <dgm:bulletEnabled val="1"/>
        </dgm:presLayoutVars>
      </dgm:prSet>
      <dgm:spPr/>
    </dgm:pt>
  </dgm:ptLst>
  <dgm:cxnLst>
    <dgm:cxn modelId="{07D8C10E-A953-4768-9852-8B30B6EFD3BE}" srcId="{848BCDE3-3904-4F45-AB95-AC7BDCC04CFC}" destId="{A06BFAAA-3B51-453A-B7AA-3DB9EB7140ED}" srcOrd="1" destOrd="0" parTransId="{CC200C2A-4054-4468-BB16-354124BFAFD1}" sibTransId="{D284F0C4-A3C0-4D43-B2D2-710ECDD25232}"/>
    <dgm:cxn modelId="{1DD32818-41A8-4280-A097-F54948AFAA0F}" srcId="{3B41AD43-6B79-4BD2-847B-86563F3306C4}" destId="{5CFEEC89-2D2E-4BDB-8BEF-4A0BC285938D}" srcOrd="1" destOrd="0" parTransId="{0407845A-BF43-4944-96EB-089E60EDC5A6}" sibTransId="{C110527A-29E8-48B3-86D2-AFA3ABCBEC89}"/>
    <dgm:cxn modelId="{55DF2B1A-6EA9-4CEA-ADBE-34A27E4A912F}" srcId="{90C0FB10-870B-4696-9BEC-E4273C96579C}" destId="{F36528EE-E397-4551-83FF-C3538FFB60F6}" srcOrd="0" destOrd="0" parTransId="{A9A2E263-E2AC-4D92-85C4-92FC5FCFBB52}" sibTransId="{C481CE6A-DD2D-4FEC-B71A-F05B63995F5F}"/>
    <dgm:cxn modelId="{F19C8F1A-9B90-47B7-9467-E3309CBBF433}" srcId="{DCA29353-4F9F-4BC5-BDB7-FC81B2BE6C47}" destId="{95C919A7-29F0-4308-9986-B50A2C04DF4A}" srcOrd="4" destOrd="0" parTransId="{983C3940-01A9-4B36-8238-6B028B45D9D9}" sibTransId="{0E0409EA-33C3-4E41-9840-D4C5111B792A}"/>
    <dgm:cxn modelId="{934D931B-2B76-4F42-9E72-A008B4344137}" type="presOf" srcId="{9EA043D8-5420-4C6D-A1F6-A8CCDD965E25}" destId="{B0472265-E8A1-4488-9401-E7DFDFF639E6}" srcOrd="0" destOrd="1" presId="urn:microsoft.com/office/officeart/2005/8/layout/chevron1"/>
    <dgm:cxn modelId="{32D5931D-1A5E-455F-B7A8-88424A30013A}" srcId="{848BCDE3-3904-4F45-AB95-AC7BDCC04CFC}" destId="{DCA29353-4F9F-4BC5-BDB7-FC81B2BE6C47}" srcOrd="3" destOrd="0" parTransId="{ECE16752-4696-4B33-A860-4255E0105DE0}" sibTransId="{F10C49BD-0788-476A-AA28-A67D2AFF2FE4}"/>
    <dgm:cxn modelId="{C8F4152A-9939-47FF-B9AE-7E97AF578CFB}" type="presOf" srcId="{949FE3ED-DC4B-46AD-8129-DE5109AAF1C2}" destId="{BCC74BB9-2249-4897-9DC3-B27C3F222E6A}" srcOrd="0" destOrd="1" presId="urn:microsoft.com/office/officeart/2005/8/layout/chevron1"/>
    <dgm:cxn modelId="{12015D2C-67A9-423B-95E2-EA8D1AE0D063}" type="presOf" srcId="{CD902627-1D69-4B03-A89D-B020FA216129}" destId="{776A3241-3928-45D9-9320-8246535771D5}" srcOrd="0" destOrd="2" presId="urn:microsoft.com/office/officeart/2005/8/layout/chevron1"/>
    <dgm:cxn modelId="{137BF434-6A20-4B2A-A711-1632A3B409A9}" srcId="{DCA29353-4F9F-4BC5-BDB7-FC81B2BE6C47}" destId="{F1C3BA3F-A9A7-446E-AD6D-E08FE9445D60}" srcOrd="0" destOrd="0" parTransId="{76C8BC72-28B0-4CA9-A86B-93EABAB5B0B4}" sibTransId="{687E06C9-6D64-4DCD-8BAE-F8B7EEB879B4}"/>
    <dgm:cxn modelId="{6D5D5E42-9697-48A7-8FC6-BC4513B60F84}" type="presOf" srcId="{6D9F9084-8692-4494-ABA3-0C722E38F519}" destId="{BCC74BB9-2249-4897-9DC3-B27C3F222E6A}" srcOrd="0" destOrd="2" presId="urn:microsoft.com/office/officeart/2005/8/layout/chevron1"/>
    <dgm:cxn modelId="{AC619142-08E2-49EA-890C-128C3A37C79A}" type="presOf" srcId="{F1C3BA3F-A9A7-446E-AD6D-E08FE9445D60}" destId="{776A3241-3928-45D9-9320-8246535771D5}" srcOrd="0" destOrd="0" presId="urn:microsoft.com/office/officeart/2005/8/layout/chevron1"/>
    <dgm:cxn modelId="{6A361A63-16A8-46D6-9EF7-B073DFBB9970}" srcId="{90C0FB10-870B-4696-9BEC-E4273C96579C}" destId="{F73611FD-59EF-4C13-8050-94B31092A046}" srcOrd="1" destOrd="0" parTransId="{DC6D01B4-1CCC-4DF2-954E-37ACA3E8449B}" sibTransId="{B6FB3527-1B88-402B-BBD9-3277C9780522}"/>
    <dgm:cxn modelId="{275B7244-278F-47C0-B96C-0FC096E5A929}" type="presOf" srcId="{4769A581-4BC2-4D0E-A950-A143C90B9D80}" destId="{776A3241-3928-45D9-9320-8246535771D5}" srcOrd="0" destOrd="3" presId="urn:microsoft.com/office/officeart/2005/8/layout/chevron1"/>
    <dgm:cxn modelId="{1E54D364-0F05-4364-87D6-5E4F92EA6DF6}" type="presOf" srcId="{54B8A096-5696-47A7-9643-3382FE29F29D}" destId="{4A95CBFD-A557-4AF6-8413-2AFC287CD13D}" srcOrd="0" destOrd="0" presId="urn:microsoft.com/office/officeart/2005/8/layout/chevron1"/>
    <dgm:cxn modelId="{E0449A46-BCFC-4A55-8010-2E1780E6A44C}" type="presOf" srcId="{194A9A14-78E6-4A15-8811-2DEDDEA7C948}" destId="{B0472265-E8A1-4488-9401-E7DFDFF639E6}" srcOrd="0" destOrd="0" presId="urn:microsoft.com/office/officeart/2005/8/layout/chevron1"/>
    <dgm:cxn modelId="{A82CD171-764A-463B-94DB-D6CAA32BDEAD}" srcId="{DCA29353-4F9F-4BC5-BDB7-FC81B2BE6C47}" destId="{4769A581-4BC2-4D0E-A950-A143C90B9D80}" srcOrd="3" destOrd="0" parTransId="{E96C056E-C9CB-44C1-B91B-2C2258D2E788}" sibTransId="{5C605181-80D2-4FAA-9F1C-298DC7148DD2}"/>
    <dgm:cxn modelId="{89405576-C855-463A-95D9-D1945326EC24}" srcId="{3B41AD43-6B79-4BD2-847B-86563F3306C4}" destId="{9E426704-D0CD-4A32-8E53-B7F8FC511CAC}" srcOrd="0" destOrd="0" parTransId="{846893AE-A472-4EF7-AB41-FDFB3A89E69C}" sibTransId="{44915B1B-C232-41B1-B4F2-BE188F615B5D}"/>
    <dgm:cxn modelId="{4A3D6179-D6A7-4E94-B0D8-1CD5BD143768}" type="presOf" srcId="{22938A85-E5C9-4978-A736-477CFE0344CD}" destId="{BCC74BB9-2249-4897-9DC3-B27C3F222E6A}" srcOrd="0" destOrd="4" presId="urn:microsoft.com/office/officeart/2005/8/layout/chevron1"/>
    <dgm:cxn modelId="{2C3A5E7E-4689-4F3D-8E3D-74E21D4239E5}" srcId="{194A9A14-78E6-4A15-8811-2DEDDEA7C948}" destId="{8D396592-9839-48A8-9380-57FE85D9D460}" srcOrd="1" destOrd="0" parTransId="{702CD288-1C39-4A7F-AB61-ED366A602E65}" sibTransId="{DDCD666D-91C7-449E-98A7-42AF95D3D964}"/>
    <dgm:cxn modelId="{51F53D82-4815-4162-8864-1A887A147C84}" type="presOf" srcId="{0095978F-A229-483E-BA7A-DF3EB84CE6F9}" destId="{776A3241-3928-45D9-9320-8246535771D5}" srcOrd="0" destOrd="1" presId="urn:microsoft.com/office/officeart/2005/8/layout/chevron1"/>
    <dgm:cxn modelId="{7A6CAB83-A84B-4177-BE60-BC0DD7E045C1}" type="presOf" srcId="{DCA29353-4F9F-4BC5-BDB7-FC81B2BE6C47}" destId="{EC68F3A8-5A9C-4D62-A35C-E307E7D6A7A0}" srcOrd="0" destOrd="0" presId="urn:microsoft.com/office/officeart/2005/8/layout/chevron1"/>
    <dgm:cxn modelId="{2777C08D-27D9-4233-ACBC-9D248C3244AC}" type="presOf" srcId="{9E426704-D0CD-4A32-8E53-B7F8FC511CAC}" destId="{CFCE72ED-0A82-4582-B00B-A6E0999BCCC4}" srcOrd="0" destOrd="0" presId="urn:microsoft.com/office/officeart/2005/8/layout/chevron1"/>
    <dgm:cxn modelId="{AC4CFE94-E48A-498F-8E32-A3E2C6C0FF1A}" srcId="{F36528EE-E397-4551-83FF-C3538FFB60F6}" destId="{6D9F9084-8692-4494-ABA3-0C722E38F519}" srcOrd="1" destOrd="0" parTransId="{E6D5F33E-5679-4454-9D8E-B88D0DC0BBEC}" sibTransId="{71A247D1-C299-4E46-B90C-4AA44BB14307}"/>
    <dgm:cxn modelId="{D902009B-7643-4848-A536-8FF2B315CFF4}" srcId="{848BCDE3-3904-4F45-AB95-AC7BDCC04CFC}" destId="{90C0FB10-870B-4696-9BEC-E4273C96579C}" srcOrd="2" destOrd="0" parTransId="{9EC313E9-3666-4464-8443-57DFFDAD9109}" sibTransId="{D725865C-D7E9-4436-9C53-4297FE96BD65}"/>
    <dgm:cxn modelId="{43DBCC9C-CA0D-46E6-ACF7-3FECAB7E2907}" type="presOf" srcId="{848BCDE3-3904-4F45-AB95-AC7BDCC04CFC}" destId="{0C61BE8C-F3D7-41C6-8102-071BE61BEE7D}" srcOrd="0" destOrd="0" presId="urn:microsoft.com/office/officeart/2005/8/layout/chevron1"/>
    <dgm:cxn modelId="{3F1B1A9D-73E3-4F56-9191-B1CF82E9472E}" type="presOf" srcId="{A06BFAAA-3B51-453A-B7AA-3DB9EB7140ED}" destId="{5DD37A16-716D-40C3-B904-427531B14EDC}" srcOrd="0" destOrd="0" presId="urn:microsoft.com/office/officeart/2005/8/layout/chevron1"/>
    <dgm:cxn modelId="{EA13079F-3945-429E-AFFC-29BD5A729BA9}" srcId="{F36528EE-E397-4551-83FF-C3538FFB60F6}" destId="{22938A85-E5C9-4978-A736-477CFE0344CD}" srcOrd="3" destOrd="0" parTransId="{83040CCE-4AF1-4D40-919F-720AA4832B4C}" sibTransId="{E6EA3FD1-C318-4F2C-A40F-F01C714F98E9}"/>
    <dgm:cxn modelId="{B89244A0-F014-4113-8AFF-EE4A2A7B5123}" srcId="{848BCDE3-3904-4F45-AB95-AC7BDCC04CFC}" destId="{3B41AD43-6B79-4BD2-847B-86563F3306C4}" srcOrd="4" destOrd="0" parTransId="{C335D71A-13D5-44FB-878B-612359DA36C5}" sibTransId="{6CA3B65F-4E9A-4B65-92C3-03C78122380F}"/>
    <dgm:cxn modelId="{B76FC2A4-98DE-44B3-A27C-4316452FA843}" srcId="{A06BFAAA-3B51-453A-B7AA-3DB9EB7140ED}" destId="{194A9A14-78E6-4A15-8811-2DEDDEA7C948}" srcOrd="0" destOrd="0" parTransId="{9A5C9EAF-4AA3-4D91-A0A7-7B7DA422D3B7}" sibTransId="{40F7234B-443B-47E7-82A7-6436D2E20B6D}"/>
    <dgm:cxn modelId="{9577A5AD-DDEC-4678-B60B-7BF6CECADA2C}" srcId="{54B8A096-5696-47A7-9643-3382FE29F29D}" destId="{238B7B59-D50A-4757-AEC4-211AC817B035}" srcOrd="0" destOrd="0" parTransId="{48331566-252C-44E6-9593-CD9283E36766}" sibTransId="{81206CDE-AEFA-47D3-81BA-17AD9F2A6FA2}"/>
    <dgm:cxn modelId="{B5C6F5B2-2A4C-4FA4-8234-C0ABEDDFE45B}" srcId="{DCA29353-4F9F-4BC5-BDB7-FC81B2BE6C47}" destId="{0095978F-A229-483E-BA7A-DF3EB84CE6F9}" srcOrd="1" destOrd="0" parTransId="{B6A7563C-D99D-4D12-B60F-FAE8B484C048}" sibTransId="{94CDB41A-642B-4BD8-AA2E-ABC8C657B9FC}"/>
    <dgm:cxn modelId="{10F52DB8-E92C-495E-9B7D-E436CED9FBAB}" type="presOf" srcId="{90C0FB10-870B-4696-9BEC-E4273C96579C}" destId="{A6AB3973-DC3B-4CE5-9988-FBF5307F948A}" srcOrd="0" destOrd="0" presId="urn:microsoft.com/office/officeart/2005/8/layout/chevron1"/>
    <dgm:cxn modelId="{9A284CBB-2C56-46D0-A95C-C2840B624FC3}" srcId="{F36528EE-E397-4551-83FF-C3538FFB60F6}" destId="{CC19A67F-D623-4ACA-94E5-11B2A58095FB}" srcOrd="2" destOrd="0" parTransId="{9CC8CE44-ED21-4590-A73F-A1AB9705C6C2}" sibTransId="{233A5A42-EC29-4DED-82AD-B9FFB2C71C21}"/>
    <dgm:cxn modelId="{F17AF5C6-7B58-4363-A506-DC94A941AF02}" type="presOf" srcId="{3B41AD43-6B79-4BD2-847B-86563F3306C4}" destId="{A37BCE2B-040A-46D3-860C-2793D0DA9828}" srcOrd="0" destOrd="0" presId="urn:microsoft.com/office/officeart/2005/8/layout/chevron1"/>
    <dgm:cxn modelId="{DB35B4CB-B1FF-42AE-90C0-BB68753A0247}" type="presOf" srcId="{CC19A67F-D623-4ACA-94E5-11B2A58095FB}" destId="{BCC74BB9-2249-4897-9DC3-B27C3F222E6A}" srcOrd="0" destOrd="3" presId="urn:microsoft.com/office/officeart/2005/8/layout/chevron1"/>
    <dgm:cxn modelId="{8B4EF9D4-2170-48CC-B433-8FCA42C7539C}" srcId="{194A9A14-78E6-4A15-8811-2DEDDEA7C948}" destId="{9EA043D8-5420-4C6D-A1F6-A8CCDD965E25}" srcOrd="0" destOrd="0" parTransId="{85634CC3-7F73-40BC-B878-92B73245A5C7}" sibTransId="{BEF94471-C8F9-4B61-A8F3-F3175E046990}"/>
    <dgm:cxn modelId="{BF426BE4-551A-4831-BE63-E33354B5D5E7}" srcId="{F36528EE-E397-4551-83FF-C3538FFB60F6}" destId="{949FE3ED-DC4B-46AD-8129-DE5109AAF1C2}" srcOrd="0" destOrd="0" parTransId="{F86DBFE5-E4D3-4A0D-BC44-8A24120D9CE3}" sibTransId="{90091EA0-FDE7-4B17-987D-F410DCA687B8}"/>
    <dgm:cxn modelId="{CEA463E7-7C78-42CB-8E1F-57EA641999B7}" type="presOf" srcId="{5CFEEC89-2D2E-4BDB-8BEF-4A0BC285938D}" destId="{CFCE72ED-0A82-4582-B00B-A6E0999BCCC4}" srcOrd="0" destOrd="1" presId="urn:microsoft.com/office/officeart/2005/8/layout/chevron1"/>
    <dgm:cxn modelId="{54195CE9-548A-4581-818B-10534A7D6195}" type="presOf" srcId="{F73611FD-59EF-4C13-8050-94B31092A046}" destId="{BCC74BB9-2249-4897-9DC3-B27C3F222E6A}" srcOrd="0" destOrd="5" presId="urn:microsoft.com/office/officeart/2005/8/layout/chevron1"/>
    <dgm:cxn modelId="{E7E2F8EE-6A65-410F-87F7-1F2DBEB53B42}" type="presOf" srcId="{8D396592-9839-48A8-9380-57FE85D9D460}" destId="{B0472265-E8A1-4488-9401-E7DFDFF639E6}" srcOrd="0" destOrd="2" presId="urn:microsoft.com/office/officeart/2005/8/layout/chevron1"/>
    <dgm:cxn modelId="{350ABFF0-AFCF-45DB-BA58-15384B8EE0F1}" srcId="{848BCDE3-3904-4F45-AB95-AC7BDCC04CFC}" destId="{54B8A096-5696-47A7-9643-3382FE29F29D}" srcOrd="0" destOrd="0" parTransId="{AA28123A-A1F5-4E1C-9057-A5A1ACA96ABE}" sibTransId="{A0AAD58B-846E-434B-9AD0-728283AE307C}"/>
    <dgm:cxn modelId="{64CDEAF1-BA4D-4379-A5FB-27D4C7CB8E91}" type="presOf" srcId="{238B7B59-D50A-4757-AEC4-211AC817B035}" destId="{62E376BE-1E45-4817-BA93-CCBD069CCBEE}" srcOrd="0" destOrd="0" presId="urn:microsoft.com/office/officeart/2005/8/layout/chevron1"/>
    <dgm:cxn modelId="{34C561F6-812A-4597-8889-229B3964FB6F}" type="presOf" srcId="{F36528EE-E397-4551-83FF-C3538FFB60F6}" destId="{BCC74BB9-2249-4897-9DC3-B27C3F222E6A}" srcOrd="0" destOrd="0" presId="urn:microsoft.com/office/officeart/2005/8/layout/chevron1"/>
    <dgm:cxn modelId="{54CF82F8-BD18-41EA-B8A5-25AE85F69940}" srcId="{DCA29353-4F9F-4BC5-BDB7-FC81B2BE6C47}" destId="{CD902627-1D69-4B03-A89D-B020FA216129}" srcOrd="2" destOrd="0" parTransId="{48775EB7-9CCE-44FC-A733-84576EB0AB77}" sibTransId="{5A587194-300D-494C-95AE-200ACE243B1F}"/>
    <dgm:cxn modelId="{050114FB-F2B9-4538-9B48-23906B666252}" type="presOf" srcId="{95C919A7-29F0-4308-9986-B50A2C04DF4A}" destId="{776A3241-3928-45D9-9320-8246535771D5}" srcOrd="0" destOrd="4" presId="urn:microsoft.com/office/officeart/2005/8/layout/chevron1"/>
    <dgm:cxn modelId="{06C9D111-1A9F-46EA-919D-4792D5C1D626}" type="presParOf" srcId="{0C61BE8C-F3D7-41C6-8102-071BE61BEE7D}" destId="{D830A9EB-30C2-4F64-BFE4-2BEC068DED9F}" srcOrd="0" destOrd="0" presId="urn:microsoft.com/office/officeart/2005/8/layout/chevron1"/>
    <dgm:cxn modelId="{F01B06C6-6732-42E0-AF3D-62859E05F022}" type="presParOf" srcId="{D830A9EB-30C2-4F64-BFE4-2BEC068DED9F}" destId="{4A95CBFD-A557-4AF6-8413-2AFC287CD13D}" srcOrd="0" destOrd="0" presId="urn:microsoft.com/office/officeart/2005/8/layout/chevron1"/>
    <dgm:cxn modelId="{04FAA076-88A4-4B1A-BA29-01731A40DBC4}" type="presParOf" srcId="{D830A9EB-30C2-4F64-BFE4-2BEC068DED9F}" destId="{62E376BE-1E45-4817-BA93-CCBD069CCBEE}" srcOrd="1" destOrd="0" presId="urn:microsoft.com/office/officeart/2005/8/layout/chevron1"/>
    <dgm:cxn modelId="{54E7062E-E243-4E4E-915B-0CE032B042CC}" type="presParOf" srcId="{0C61BE8C-F3D7-41C6-8102-071BE61BEE7D}" destId="{EA5B3871-8A1B-4436-AA44-6CF4A563A24A}" srcOrd="1" destOrd="0" presId="urn:microsoft.com/office/officeart/2005/8/layout/chevron1"/>
    <dgm:cxn modelId="{49C3CAEC-06D8-468D-89CD-5AF468F04579}" type="presParOf" srcId="{0C61BE8C-F3D7-41C6-8102-071BE61BEE7D}" destId="{944B747F-CDB0-415F-B15B-935A4380E78B}" srcOrd="2" destOrd="0" presId="urn:microsoft.com/office/officeart/2005/8/layout/chevron1"/>
    <dgm:cxn modelId="{9F391236-14F2-40AF-9783-9D2C844EE1BA}" type="presParOf" srcId="{944B747F-CDB0-415F-B15B-935A4380E78B}" destId="{5DD37A16-716D-40C3-B904-427531B14EDC}" srcOrd="0" destOrd="0" presId="urn:microsoft.com/office/officeart/2005/8/layout/chevron1"/>
    <dgm:cxn modelId="{BE31F172-9721-451B-AAE8-1AE2DF1B5A53}" type="presParOf" srcId="{944B747F-CDB0-415F-B15B-935A4380E78B}" destId="{B0472265-E8A1-4488-9401-E7DFDFF639E6}" srcOrd="1" destOrd="0" presId="urn:microsoft.com/office/officeart/2005/8/layout/chevron1"/>
    <dgm:cxn modelId="{6EEECB86-3A63-4A11-984A-B72EEDC8A32B}" type="presParOf" srcId="{0C61BE8C-F3D7-41C6-8102-071BE61BEE7D}" destId="{73A15616-99CB-43D7-AD19-4944B24D816B}" srcOrd="3" destOrd="0" presId="urn:microsoft.com/office/officeart/2005/8/layout/chevron1"/>
    <dgm:cxn modelId="{955EB86D-92D8-4BF8-B089-A9B4CAE633CD}" type="presParOf" srcId="{0C61BE8C-F3D7-41C6-8102-071BE61BEE7D}" destId="{6BE20DA7-03B8-4631-98E3-294003AD10D4}" srcOrd="4" destOrd="0" presId="urn:microsoft.com/office/officeart/2005/8/layout/chevron1"/>
    <dgm:cxn modelId="{5B2ACD73-04BD-42D4-932D-FB284DF829ED}" type="presParOf" srcId="{6BE20DA7-03B8-4631-98E3-294003AD10D4}" destId="{A6AB3973-DC3B-4CE5-9988-FBF5307F948A}" srcOrd="0" destOrd="0" presId="urn:microsoft.com/office/officeart/2005/8/layout/chevron1"/>
    <dgm:cxn modelId="{8F14C2DF-F8DD-43F1-AD22-C762EF8FE183}" type="presParOf" srcId="{6BE20DA7-03B8-4631-98E3-294003AD10D4}" destId="{BCC74BB9-2249-4897-9DC3-B27C3F222E6A}" srcOrd="1" destOrd="0" presId="urn:microsoft.com/office/officeart/2005/8/layout/chevron1"/>
    <dgm:cxn modelId="{68EB22B1-C827-42EF-AAB8-D107FC641D1F}" type="presParOf" srcId="{0C61BE8C-F3D7-41C6-8102-071BE61BEE7D}" destId="{DE7D1570-FB17-479F-BE56-E634829D3E0D}" srcOrd="5" destOrd="0" presId="urn:microsoft.com/office/officeart/2005/8/layout/chevron1"/>
    <dgm:cxn modelId="{CF192A39-407C-4F8C-B45D-E423D1F1A995}" type="presParOf" srcId="{0C61BE8C-F3D7-41C6-8102-071BE61BEE7D}" destId="{BF18CB02-3856-43BD-936C-6387A43DBFA1}" srcOrd="6" destOrd="0" presId="urn:microsoft.com/office/officeart/2005/8/layout/chevron1"/>
    <dgm:cxn modelId="{7B334175-4FD0-4C26-801C-2FAE51DB55E2}" type="presParOf" srcId="{BF18CB02-3856-43BD-936C-6387A43DBFA1}" destId="{EC68F3A8-5A9C-4D62-A35C-E307E7D6A7A0}" srcOrd="0" destOrd="0" presId="urn:microsoft.com/office/officeart/2005/8/layout/chevron1"/>
    <dgm:cxn modelId="{AA0F1112-DDA4-48CE-A0EF-FDBF284FA124}" type="presParOf" srcId="{BF18CB02-3856-43BD-936C-6387A43DBFA1}" destId="{776A3241-3928-45D9-9320-8246535771D5}" srcOrd="1" destOrd="0" presId="urn:microsoft.com/office/officeart/2005/8/layout/chevron1"/>
    <dgm:cxn modelId="{0EFE01B4-FE0A-4AB4-8291-88E1F40E3F94}" type="presParOf" srcId="{0C61BE8C-F3D7-41C6-8102-071BE61BEE7D}" destId="{17EF4DD7-F559-4027-9C78-7C0BCEB848DB}" srcOrd="7" destOrd="0" presId="urn:microsoft.com/office/officeart/2005/8/layout/chevron1"/>
    <dgm:cxn modelId="{E9D9E5C8-1AAA-4397-B082-CB72FD471FB7}" type="presParOf" srcId="{0C61BE8C-F3D7-41C6-8102-071BE61BEE7D}" destId="{37B9FC45-E12D-42AF-9F19-9F57D40B5753}" srcOrd="8" destOrd="0" presId="urn:microsoft.com/office/officeart/2005/8/layout/chevron1"/>
    <dgm:cxn modelId="{4CF43039-744B-48ED-B02D-AB0BC7588506}" type="presParOf" srcId="{37B9FC45-E12D-42AF-9F19-9F57D40B5753}" destId="{A37BCE2B-040A-46D3-860C-2793D0DA9828}" srcOrd="0" destOrd="0" presId="urn:microsoft.com/office/officeart/2005/8/layout/chevron1"/>
    <dgm:cxn modelId="{B3E90359-0BB8-49F7-9C33-A3D71F4DDBEC}" type="presParOf" srcId="{37B9FC45-E12D-42AF-9F19-9F57D40B5753}" destId="{CFCE72ED-0A82-4582-B00B-A6E0999BCCC4}" srcOrd="1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95CBFD-A557-4AF6-8413-2AFC287CD13D}">
      <dsp:nvSpPr>
        <dsp:cNvPr id="0" name=""/>
        <dsp:cNvSpPr/>
      </dsp:nvSpPr>
      <dsp:spPr>
        <a:xfrm>
          <a:off x="1454" y="1078972"/>
          <a:ext cx="2492630" cy="702000"/>
        </a:xfrm>
        <a:prstGeom prst="chevron">
          <a:avLst/>
        </a:prstGeom>
        <a:solidFill>
          <a:schemeClr val="accent1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 dirty="0"/>
            <a:t>Montag</a:t>
          </a:r>
        </a:p>
      </dsp:txBody>
      <dsp:txXfrm>
        <a:off x="352454" y="1078972"/>
        <a:ext cx="1790630" cy="702000"/>
      </dsp:txXfrm>
    </dsp:sp>
    <dsp:sp modelId="{62E376BE-1E45-4817-BA93-CCBD069CCBEE}">
      <dsp:nvSpPr>
        <dsp:cNvPr id="0" name=""/>
        <dsp:cNvSpPr/>
      </dsp:nvSpPr>
      <dsp:spPr>
        <a:xfrm>
          <a:off x="1454" y="1868722"/>
          <a:ext cx="1994104" cy="15063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300" kern="1200" dirty="0"/>
            <a:t>Wiederholung</a:t>
          </a:r>
          <a:br>
            <a:rPr lang="de-DE" sz="1300" kern="1200" dirty="0"/>
          </a:br>
          <a:r>
            <a:rPr lang="de-DE" sz="1300" kern="1200" dirty="0" err="1"/>
            <a:t>Encapsulation</a:t>
          </a:r>
          <a:r>
            <a:rPr lang="de-DE" sz="1300" kern="1200" dirty="0"/>
            <a:t>,</a:t>
          </a:r>
          <a:br>
            <a:rPr lang="de-DE" sz="1300" kern="1200" dirty="0"/>
          </a:br>
          <a:r>
            <a:rPr lang="de-DE" sz="1300" kern="1200" dirty="0"/>
            <a:t>Methods, </a:t>
          </a:r>
          <a:br>
            <a:rPr lang="de-DE" sz="1300" kern="1200" dirty="0"/>
          </a:br>
          <a:r>
            <a:rPr lang="de-DE" sz="1300" kern="1200" dirty="0"/>
            <a:t>Konstruktoren</a:t>
          </a:r>
        </a:p>
      </dsp:txBody>
      <dsp:txXfrm>
        <a:off x="1454" y="1868722"/>
        <a:ext cx="1994104" cy="1506317"/>
      </dsp:txXfrm>
    </dsp:sp>
    <dsp:sp modelId="{5DD37A16-716D-40C3-B904-427531B14EDC}">
      <dsp:nvSpPr>
        <dsp:cNvPr id="0" name=""/>
        <dsp:cNvSpPr/>
      </dsp:nvSpPr>
      <dsp:spPr>
        <a:xfrm>
          <a:off x="2278085" y="1078972"/>
          <a:ext cx="2492630" cy="702000"/>
        </a:xfrm>
        <a:prstGeom prst="chevron">
          <a:avLst/>
        </a:prstGeom>
        <a:solidFill>
          <a:schemeClr val="accent1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 dirty="0"/>
            <a:t>Dienstag</a:t>
          </a:r>
        </a:p>
      </dsp:txBody>
      <dsp:txXfrm>
        <a:off x="2629085" y="1078972"/>
        <a:ext cx="1790630" cy="702000"/>
      </dsp:txXfrm>
    </dsp:sp>
    <dsp:sp modelId="{B0472265-E8A1-4488-9401-E7DFDFF639E6}">
      <dsp:nvSpPr>
        <dsp:cNvPr id="0" name=""/>
        <dsp:cNvSpPr/>
      </dsp:nvSpPr>
      <dsp:spPr>
        <a:xfrm>
          <a:off x="2278085" y="1868722"/>
          <a:ext cx="1994104" cy="15063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300" b="1" u="sng" kern="1200" dirty="0"/>
            <a:t>OOP-Konzepte</a:t>
          </a:r>
          <a:r>
            <a:rPr lang="de-DE" sz="1300" kern="1200" dirty="0"/>
            <a:t>:</a:t>
          </a:r>
        </a:p>
        <a:p>
          <a:pPr marL="228600" lvl="2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300" kern="1200" dirty="0"/>
            <a:t>Abstrakte Klassen vs. Interfaces</a:t>
          </a:r>
        </a:p>
        <a:p>
          <a:pPr marL="228600" lvl="2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300" kern="1200" dirty="0"/>
            <a:t>Vertiefung Interfaces</a:t>
          </a:r>
        </a:p>
      </dsp:txBody>
      <dsp:txXfrm>
        <a:off x="2278085" y="1868722"/>
        <a:ext cx="1994104" cy="1506317"/>
      </dsp:txXfrm>
    </dsp:sp>
    <dsp:sp modelId="{A6AB3973-DC3B-4CE5-9988-FBF5307F948A}">
      <dsp:nvSpPr>
        <dsp:cNvPr id="0" name=""/>
        <dsp:cNvSpPr/>
      </dsp:nvSpPr>
      <dsp:spPr>
        <a:xfrm>
          <a:off x="4554716" y="1078972"/>
          <a:ext cx="2492630" cy="702000"/>
        </a:xfrm>
        <a:prstGeom prst="chevron">
          <a:avLst/>
        </a:prstGeom>
        <a:solidFill>
          <a:schemeClr val="accent1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 dirty="0"/>
            <a:t>Mittwoch</a:t>
          </a:r>
        </a:p>
      </dsp:txBody>
      <dsp:txXfrm>
        <a:off x="4905716" y="1078972"/>
        <a:ext cx="1790630" cy="702000"/>
      </dsp:txXfrm>
    </dsp:sp>
    <dsp:sp modelId="{BCC74BB9-2249-4897-9DC3-B27C3F222E6A}">
      <dsp:nvSpPr>
        <dsp:cNvPr id="0" name=""/>
        <dsp:cNvSpPr/>
      </dsp:nvSpPr>
      <dsp:spPr>
        <a:xfrm>
          <a:off x="4554716" y="1868722"/>
          <a:ext cx="1994104" cy="15063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300" b="1" u="sng" kern="1200" dirty="0"/>
            <a:t>OOP-Konzepte: </a:t>
          </a:r>
        </a:p>
        <a:p>
          <a:pPr marL="228600" lvl="2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300" kern="1200" dirty="0"/>
            <a:t>Vertiefung Vererbung und </a:t>
          </a:r>
          <a:r>
            <a:rPr lang="de-DE" sz="1300" strike="sngStrike" kern="1200" dirty="0"/>
            <a:t>Polymorphismus</a:t>
          </a:r>
        </a:p>
        <a:p>
          <a:pPr marL="228600" lvl="2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300" kern="1200" dirty="0"/>
            <a:t>Super </a:t>
          </a:r>
          <a:r>
            <a:rPr lang="de-DE" sz="1300" kern="1200" dirty="0" err="1"/>
            <a:t>vs</a:t>
          </a:r>
          <a:r>
            <a:rPr lang="de-DE" sz="1300" kern="1200" dirty="0"/>
            <a:t> </a:t>
          </a:r>
          <a:r>
            <a:rPr lang="de-DE" sz="1300" kern="1200" dirty="0" err="1"/>
            <a:t>this</a:t>
          </a:r>
          <a:endParaRPr lang="de-DE" sz="1300" kern="1200" dirty="0"/>
        </a:p>
        <a:p>
          <a:pPr marL="228600" lvl="2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300" kern="1200" dirty="0" err="1"/>
            <a:t>Overwritten</a:t>
          </a:r>
          <a:r>
            <a:rPr lang="de-DE" sz="1300" kern="1200" dirty="0"/>
            <a:t>/</a:t>
          </a:r>
          <a:r>
            <a:rPr lang="de-DE" sz="1300" kern="1200" dirty="0" err="1"/>
            <a:t>Overloaded</a:t>
          </a:r>
          <a:r>
            <a:rPr lang="de-DE" sz="1300" kern="1200" dirty="0"/>
            <a:t> Methods</a:t>
          </a:r>
        </a:p>
        <a:p>
          <a:pPr marL="228600" lvl="2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300" strike="sngStrike" kern="1200" dirty="0"/>
            <a:t>Casting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de-DE" sz="1300" kern="1200" dirty="0"/>
        </a:p>
      </dsp:txBody>
      <dsp:txXfrm>
        <a:off x="4554716" y="1868722"/>
        <a:ext cx="1994104" cy="1506317"/>
      </dsp:txXfrm>
    </dsp:sp>
    <dsp:sp modelId="{EC68F3A8-5A9C-4D62-A35C-E307E7D6A7A0}">
      <dsp:nvSpPr>
        <dsp:cNvPr id="0" name=""/>
        <dsp:cNvSpPr/>
      </dsp:nvSpPr>
      <dsp:spPr>
        <a:xfrm>
          <a:off x="6831347" y="1078972"/>
          <a:ext cx="2492630" cy="702000"/>
        </a:xfrm>
        <a:prstGeom prst="chevron">
          <a:avLst/>
        </a:prstGeom>
        <a:solidFill>
          <a:schemeClr val="accent1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 dirty="0"/>
            <a:t>Donnerstag</a:t>
          </a:r>
        </a:p>
      </dsp:txBody>
      <dsp:txXfrm>
        <a:off x="7182347" y="1078972"/>
        <a:ext cx="1790630" cy="702000"/>
      </dsp:txXfrm>
    </dsp:sp>
    <dsp:sp modelId="{776A3241-3928-45D9-9320-8246535771D5}">
      <dsp:nvSpPr>
        <dsp:cNvPr id="0" name=""/>
        <dsp:cNvSpPr/>
      </dsp:nvSpPr>
      <dsp:spPr>
        <a:xfrm>
          <a:off x="6831347" y="1868722"/>
          <a:ext cx="1994104" cy="15063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300" kern="1200" dirty="0"/>
            <a:t>Zusammenfassung zu gestrigen Themen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300" kern="1200" dirty="0"/>
            <a:t>Casting und Polymorphismus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300" kern="1200" dirty="0"/>
            <a:t>Operatoren, Bedingungen, </a:t>
          </a:r>
          <a:r>
            <a:rPr lang="de-DE" sz="1300" kern="1200" dirty="0" err="1"/>
            <a:t>Ternary</a:t>
          </a:r>
          <a:endParaRPr lang="de-DE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300" kern="1200" dirty="0" err="1"/>
            <a:t>Parentheses</a:t>
          </a:r>
          <a:r>
            <a:rPr lang="de-DE" sz="1300" kern="1200" dirty="0"/>
            <a:t>, </a:t>
          </a:r>
          <a:r>
            <a:rPr lang="de-DE" sz="1300" kern="1200" dirty="0" err="1"/>
            <a:t>precedence</a:t>
          </a:r>
          <a:endParaRPr lang="de-DE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300" kern="1200" dirty="0"/>
            <a:t>switch </a:t>
          </a:r>
        </a:p>
      </dsp:txBody>
      <dsp:txXfrm>
        <a:off x="6831347" y="1868722"/>
        <a:ext cx="1994104" cy="1506317"/>
      </dsp:txXfrm>
    </dsp:sp>
    <dsp:sp modelId="{A37BCE2B-040A-46D3-860C-2793D0DA9828}">
      <dsp:nvSpPr>
        <dsp:cNvPr id="0" name=""/>
        <dsp:cNvSpPr/>
      </dsp:nvSpPr>
      <dsp:spPr>
        <a:xfrm>
          <a:off x="9107978" y="1078972"/>
          <a:ext cx="2492630" cy="702000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 dirty="0"/>
            <a:t>Freitag</a:t>
          </a:r>
        </a:p>
      </dsp:txBody>
      <dsp:txXfrm>
        <a:off x="9458978" y="1078972"/>
        <a:ext cx="1790630" cy="702000"/>
      </dsp:txXfrm>
    </dsp:sp>
    <dsp:sp modelId="{CFCE72ED-0A82-4582-B00B-A6E0999BCCC4}">
      <dsp:nvSpPr>
        <dsp:cNvPr id="0" name=""/>
        <dsp:cNvSpPr/>
      </dsp:nvSpPr>
      <dsp:spPr>
        <a:xfrm>
          <a:off x="9107978" y="1868722"/>
          <a:ext cx="1994104" cy="15063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300" kern="1200" dirty="0"/>
            <a:t>Arrays (1D, 2D)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300" kern="1200" dirty="0"/>
            <a:t>Loops, </a:t>
          </a:r>
          <a:r>
            <a:rPr lang="de-DE" sz="1300" kern="1200" dirty="0" err="1"/>
            <a:t>loops</a:t>
          </a:r>
          <a:r>
            <a:rPr lang="de-DE" sz="1300" kern="1200" dirty="0"/>
            <a:t>, </a:t>
          </a:r>
          <a:r>
            <a:rPr lang="de-DE" sz="1300" kern="1200" dirty="0" err="1"/>
            <a:t>loops</a:t>
          </a:r>
          <a:endParaRPr lang="de-DE" sz="1300" kern="1200" dirty="0"/>
        </a:p>
      </dsp:txBody>
      <dsp:txXfrm>
        <a:off x="9107978" y="1868722"/>
        <a:ext cx="1994104" cy="15063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260543F-C6AC-4A94-9181-2A0B47128E40}" type="datetime1">
              <a:rPr lang="de-DE" smtClean="0"/>
              <a:t>07.02.2025</a:t>
            </a:fld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D92CB86-0DB9-4A70-B1CF-B23508471F6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557642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B4411EF-09CB-4E62-A9ED-59F7AB2BB401}" type="datetime1">
              <a:rPr lang="de-DE" smtClean="0"/>
              <a:t>07.02.2025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"/>
              <a:t>Textmasterformate durch Klicken bearbeiten</a:t>
            </a:r>
            <a:endParaRPr lang="en-US"/>
          </a:p>
          <a:p>
            <a:pPr lvl="1" rtl="0"/>
            <a:r>
              <a:rPr lang="de"/>
              <a:t>Zweite Ebene</a:t>
            </a:r>
          </a:p>
          <a:p>
            <a:pPr lvl="2" rtl="0"/>
            <a:r>
              <a:rPr lang="de"/>
              <a:t>Dritte Ebene</a:t>
            </a:r>
          </a:p>
          <a:p>
            <a:pPr lvl="3" rtl="0"/>
            <a:r>
              <a:rPr lang="de"/>
              <a:t>Vierte Ebene</a:t>
            </a:r>
          </a:p>
          <a:p>
            <a:pPr lvl="4" rtl="0"/>
            <a:r>
              <a:rPr lang="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2B151B-D7D1-48E5-8230-5AADBC794F8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59278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Bild ändern: Rechtsklick auf das Bild -&gt; „Bild ändern“ und dann entsprechend auswählen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BB4411EF-09CB-4E62-A9ED-59F7AB2BB401}" type="datetime1">
              <a:rPr lang="de-DE" smtClean="0"/>
              <a:t>07.02.2025</a:t>
            </a:fld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9C2B151B-D7D1-48E5-8230-5AADBC794F8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1713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de-DE"/>
              <a:t>Master-Untertitelformat bearbeiten</a:t>
            </a:r>
            <a:endParaRPr lang="en-US" dirty="0"/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058F8EF-9461-4DB5-8DE8-65F0C8AF5E0D}" type="datetime1">
              <a:rPr lang="de-DE" smtClean="0"/>
              <a:t>07.02.2025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 rtlCol="0"/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4B84E5B-C9E8-4DB6-BA34-0E271B709DFA}" type="datetime1">
              <a:rPr lang="de-DE" smtClean="0"/>
              <a:t>07.02.2025</a:t>
            </a:fld>
            <a:endParaRPr lang="en-US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 rtlCol="0"/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650C74D-3EC7-4807-8009-B91685601A76}" type="datetime1">
              <a:rPr lang="de-DE" smtClean="0"/>
              <a:t>07.02.2025</a:t>
            </a:fld>
            <a:endParaRPr lang="en-US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A5E3BD6-493E-4773-AC13-EE70A9E3F498}" type="datetime1">
              <a:rPr lang="de-DE" smtClean="0"/>
              <a:t>07.02.2025</a:t>
            </a:fld>
            <a:endParaRPr lang="en-US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rtlCol="0"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rtlCol="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EE6A76B-C923-49BD-ABE7-ADE768C6F571}" type="datetime1">
              <a:rPr lang="de-DE" smtClean="0"/>
              <a:t>07.02.2025</a:t>
            </a:fld>
            <a:endParaRPr lang="en-US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 rtlCol="0"/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 rtlCol="0"/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CD334EC-5459-4A98-AF88-01FD6D7BAF68}" type="datetime1">
              <a:rPr lang="de-DE" smtClean="0"/>
              <a:t>07.02.2025</a:t>
            </a:fld>
            <a:endParaRPr lang="en-US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 rtlCol="0"/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 rtlCol="0"/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2F56688-ED28-473C-871E-9EEF4BB0D1F0}" type="datetime1">
              <a:rPr lang="de-DE" smtClean="0"/>
              <a:t>07.02.2025</a:t>
            </a:fld>
            <a:endParaRPr lang="en-US" dirty="0"/>
          </a:p>
        </p:txBody>
      </p: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9110680-7D80-41F3-804A-113A4CB11D73}" type="datetime1">
              <a:rPr lang="de-DE" smtClean="0"/>
              <a:t>07.02.2025</a:t>
            </a:fld>
            <a:endParaRPr lang="en-US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E7F7112-C41D-45A5-B762-BC15064583EE}" type="datetime1">
              <a:rPr lang="de-DE" smtClean="0"/>
              <a:t>07.02.2025</a:t>
            </a:fld>
            <a:endParaRPr lang="en-US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31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 rtlCol="0"/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 rtlCol="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fld id="{1CFE5CD5-4320-48E9-85AB-4E68C78D0837}" type="datetime1">
              <a:rPr lang="de-DE" smtClean="0"/>
              <a:t>07.02.2025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 rtlCol="0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Bildplatzhalt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rtlCol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4B989E5A-44CF-486A-A324-E4C01361A073}" type="datetime1">
              <a:rPr lang="de-DE" smtClean="0"/>
              <a:t>07.02.2025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/>
          <a:p>
            <a:pPr algn="l" rtl="0"/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de"/>
              <a:t>Titelmasterformat durch Klicken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de"/>
              <a:t>Textmasterformate durch Klicken bearbeiten</a:t>
            </a:r>
          </a:p>
          <a:p>
            <a:pPr lvl="1" rtl="0"/>
            <a:r>
              <a:rPr lang="de"/>
              <a:t>Zweite Ebene</a:t>
            </a:r>
          </a:p>
          <a:p>
            <a:pPr lvl="2" rtl="0"/>
            <a:r>
              <a:rPr lang="de"/>
              <a:t>Dritte Ebene</a:t>
            </a:r>
          </a:p>
          <a:p>
            <a:pPr lvl="3" rtl="0"/>
            <a:r>
              <a:rPr lang="de"/>
              <a:t>Vierte Ebene</a:t>
            </a:r>
          </a:p>
          <a:p>
            <a:pPr lvl="4" rtl="0"/>
            <a:r>
              <a:rPr lang="de"/>
              <a:t>Fünfte Ebene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pPr rtl="0"/>
            <a:fld id="{C5518B76-3D47-40C3-B678-8969E3806FFF}" type="datetime1">
              <a:rPr lang="de-DE" smtClean="0"/>
              <a:t>07.02.2025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>
            <a:extLst>
              <a:ext uri="{FF2B5EF4-FFF2-40B4-BE49-F238E27FC236}">
                <a16:creationId xmlns:a16="http://schemas.microsoft.com/office/drawing/2014/main" id="{BB39921C-AB60-BFA3-0BF3-981EE880B4F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37335" b="6196"/>
          <a:stretch/>
        </p:blipFill>
        <p:spPr>
          <a:xfrm>
            <a:off x="15" y="10"/>
            <a:ext cx="12191985" cy="4578340"/>
          </a:xfrm>
          <a:prstGeom prst="rect">
            <a:avLst/>
          </a:prstGeom>
          <a:noFill/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rtlCol="0" anchor="b">
            <a:normAutofit/>
          </a:bodyPr>
          <a:lstStyle/>
          <a:p>
            <a:pPr rtl="0"/>
            <a:r>
              <a:rPr lang="de" sz="3300" dirty="0"/>
              <a:t>Erweitern und Festigen der erlernten Konzepte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rtlCol="0">
            <a:normAutofit/>
          </a:bodyPr>
          <a:lstStyle/>
          <a:p>
            <a:pPr rtl="0"/>
            <a:r>
              <a:rPr lang="de" dirty="0"/>
              <a:t>03. Februar 2025</a:t>
            </a:r>
          </a:p>
        </p:txBody>
      </p:sp>
      <p:sp>
        <p:nvSpPr>
          <p:cNvPr id="29" name="Date Placeholder 4">
            <a:extLst>
              <a:ext uri="{FF2B5EF4-FFF2-40B4-BE49-F238E27FC236}">
                <a16:creationId xmlns:a16="http://schemas.microsoft.com/office/drawing/2014/main" id="{A1501B06-7D4B-32B4-6DFC-046CD7D2310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18426" y="6446838"/>
            <a:ext cx="2584850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4B989E5A-44CF-486A-A324-E4C01361A073}" type="datetime1">
              <a:rPr lang="de-DE" smtClean="0"/>
              <a:pPr rtl="0">
                <a:spcAft>
                  <a:spcPts val="600"/>
                </a:spcAft>
              </a:pPr>
              <a:t>07.02.2025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8632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50FED9-BF14-F0A3-D800-469A2C3F17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914B69-5BB7-DE39-61AB-3355E273D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ist die Ausgabe?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F2091AB-0C21-58AD-E409-A492112079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814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dirty="0"/>
              <a:t>int a = 5, b = 10;</a:t>
            </a:r>
            <a:br>
              <a:rPr lang="en-US" dirty="0"/>
            </a:br>
            <a:r>
              <a:rPr lang="en-US" dirty="0" err="1"/>
              <a:t>boolean</a:t>
            </a:r>
            <a:r>
              <a:rPr lang="en-US" dirty="0"/>
              <a:t> result = (a++ * b-- + (a * b)) &gt; a &amp;&amp; (a &lt; b || b &gt; 15);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0AD70ED-AF82-7F24-6121-F15C452F6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A5E3BD6-493E-4773-AC13-EE70A9E3F498}" type="datetime1">
              <a:rPr lang="de-DE" smtClean="0"/>
              <a:t>07.02.2025</a:t>
            </a:fld>
            <a:endParaRPr lang="en-US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5E74DE0F-96DB-B175-9458-1CAE725487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1870" y="5349211"/>
            <a:ext cx="1039761" cy="1039761"/>
          </a:xfrm>
          <a:prstGeom prst="rect">
            <a:avLst/>
          </a:prstGeom>
        </p:spPr>
      </p:pic>
      <p:pic>
        <p:nvPicPr>
          <p:cNvPr id="6" name="Grafik 5" descr="Ein Bild, das Schrift, Grafiken, Text, weiß enthält.&#10;&#10;Automatisch generierte Beschreibung">
            <a:extLst>
              <a:ext uri="{FF2B5EF4-FFF2-40B4-BE49-F238E27FC236}">
                <a16:creationId xmlns:a16="http://schemas.microsoft.com/office/drawing/2014/main" id="{24B8D262-382D-C3C7-CD23-ABB30CB4A1D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6940" y="188640"/>
            <a:ext cx="1152128" cy="1148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6816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B75CF9-D92C-6E6C-4207-A118573E02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2775ED-8AF5-1381-A73C-658A9737A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ist die Ausgabe?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6D920A6-6534-7C48-5E06-A579865D1E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5814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dirty="0"/>
              <a:t>int a = 5, b = 10;</a:t>
            </a:r>
            <a:br>
              <a:rPr lang="en-US" dirty="0"/>
            </a:br>
            <a:r>
              <a:rPr lang="en-US" dirty="0" err="1"/>
              <a:t>boolean</a:t>
            </a:r>
            <a:r>
              <a:rPr lang="en-US" dirty="0"/>
              <a:t> result = (a++ * b-- + (a * b)) &gt; a &amp;&amp; (a &lt; b || b &gt; 15); //</a:t>
            </a:r>
            <a:r>
              <a:rPr lang="en-US" dirty="0" err="1"/>
              <a:t>erste</a:t>
            </a:r>
            <a:r>
              <a:rPr lang="en-US" dirty="0"/>
              <a:t> </a:t>
            </a:r>
            <a:r>
              <a:rPr lang="en-US" dirty="0" err="1"/>
              <a:t>Klammer</a:t>
            </a:r>
            <a:endParaRPr lang="en-US" dirty="0"/>
          </a:p>
          <a:p>
            <a:pPr marL="35814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dirty="0" err="1"/>
              <a:t>boolean</a:t>
            </a:r>
            <a:r>
              <a:rPr lang="en-US" dirty="0"/>
              <a:t> result = (5 * 10 + (a * b)) &gt; a &amp;&amp; (a &lt; b || b &gt; 15);  //</a:t>
            </a:r>
            <a:r>
              <a:rPr lang="en-US" dirty="0" err="1"/>
              <a:t>innere</a:t>
            </a:r>
            <a:r>
              <a:rPr lang="en-US" dirty="0"/>
              <a:t> </a:t>
            </a:r>
            <a:r>
              <a:rPr lang="en-US" dirty="0" err="1"/>
              <a:t>Klammer</a:t>
            </a:r>
            <a:r>
              <a:rPr lang="en-US" dirty="0"/>
              <a:t> </a:t>
            </a:r>
            <a:r>
              <a:rPr lang="en-US" dirty="0" err="1"/>
              <a:t>mit</a:t>
            </a:r>
            <a:r>
              <a:rPr lang="en-US" dirty="0"/>
              <a:t> </a:t>
            </a:r>
            <a:r>
              <a:rPr lang="en-US" dirty="0" err="1"/>
              <a:t>neuen</a:t>
            </a:r>
            <a:r>
              <a:rPr lang="en-US" dirty="0"/>
              <a:t> </a:t>
            </a:r>
            <a:r>
              <a:rPr lang="en-US" dirty="0" err="1"/>
              <a:t>Werten</a:t>
            </a:r>
            <a:endParaRPr lang="en-US" dirty="0"/>
          </a:p>
          <a:p>
            <a:pPr marL="35814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dirty="0" err="1"/>
              <a:t>boolean</a:t>
            </a:r>
            <a:r>
              <a:rPr lang="en-US" dirty="0"/>
              <a:t> result = (50 + 6 * 9) &gt; a &amp;&amp; (a &lt; b || b &gt; 15); </a:t>
            </a:r>
          </a:p>
          <a:p>
            <a:pPr marL="35814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dirty="0" err="1"/>
              <a:t>boolean</a:t>
            </a:r>
            <a:r>
              <a:rPr lang="en-US" dirty="0"/>
              <a:t> result = 50+ 54 &gt; a &amp;&amp; (a &lt; b || b &gt; 15);</a:t>
            </a:r>
          </a:p>
          <a:p>
            <a:pPr marL="35814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dirty="0" err="1"/>
              <a:t>boolean</a:t>
            </a:r>
            <a:r>
              <a:rPr lang="en-US" dirty="0"/>
              <a:t> result = 104 &gt; a &amp;&amp; (a &lt; b || b &gt; 15);</a:t>
            </a:r>
          </a:p>
          <a:p>
            <a:pPr marL="35814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dirty="0" err="1"/>
              <a:t>boolean</a:t>
            </a:r>
            <a:r>
              <a:rPr lang="en-US" dirty="0"/>
              <a:t> result = true &amp;&amp; true;   </a:t>
            </a:r>
          </a:p>
          <a:p>
            <a:pPr marL="358140" indent="0">
              <a:lnSpc>
                <a:spcPct val="107000"/>
              </a:lnSpc>
              <a:spcAft>
                <a:spcPts val="800"/>
              </a:spcAft>
              <a:buNone/>
            </a:pPr>
            <a:endParaRPr lang="en-US" dirty="0"/>
          </a:p>
          <a:p>
            <a:pPr marL="358140" indent="0">
              <a:lnSpc>
                <a:spcPct val="107000"/>
              </a:lnSpc>
              <a:spcAft>
                <a:spcPts val="800"/>
              </a:spcAft>
              <a:buNone/>
            </a:pPr>
            <a:endParaRPr lang="en-US" dirty="0"/>
          </a:p>
          <a:p>
            <a:pPr marL="358140" indent="0">
              <a:lnSpc>
                <a:spcPct val="107000"/>
              </a:lnSpc>
              <a:spcAft>
                <a:spcPts val="800"/>
              </a:spcAft>
              <a:buNone/>
            </a:pPr>
            <a:endParaRPr lang="en-US" dirty="0"/>
          </a:p>
          <a:p>
            <a:pPr marL="358140" indent="0">
              <a:lnSpc>
                <a:spcPct val="107000"/>
              </a:lnSpc>
              <a:spcAft>
                <a:spcPts val="800"/>
              </a:spcAft>
              <a:buNone/>
            </a:pP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134F742-A1C6-8689-6D49-75DDCFEEB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A5E3BD6-493E-4773-AC13-EE70A9E3F498}" type="datetime1">
              <a:rPr lang="de-DE" smtClean="0"/>
              <a:t>07.02.2025</a:t>
            </a:fld>
            <a:endParaRPr lang="en-US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335F07C-ECEE-2F3E-555A-03DB162D0C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1870" y="5349211"/>
            <a:ext cx="1039761" cy="1039761"/>
          </a:xfrm>
          <a:prstGeom prst="rect">
            <a:avLst/>
          </a:prstGeom>
        </p:spPr>
      </p:pic>
      <p:pic>
        <p:nvPicPr>
          <p:cNvPr id="6" name="Grafik 5" descr="Ein Bild, das Schrift, Grafiken, Text, weiß enthält.&#10;&#10;Automatisch generierte Beschreibung">
            <a:extLst>
              <a:ext uri="{FF2B5EF4-FFF2-40B4-BE49-F238E27FC236}">
                <a16:creationId xmlns:a16="http://schemas.microsoft.com/office/drawing/2014/main" id="{3E49E691-2A6D-7209-7CD9-1FD33120DE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6940" y="188640"/>
            <a:ext cx="1152128" cy="1148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3540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E8AE02-A54D-E0E9-1623-D4DFC9CA17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EE20B8-0028-DB14-0087-404C7D81F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ist die Ausgabe?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5D8BCAA-45CE-4FED-A03C-C2B4D3E29B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814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s-ES" dirty="0" err="1"/>
              <a:t>int</a:t>
            </a:r>
            <a:r>
              <a:rPr lang="es-ES" dirty="0"/>
              <a:t> x = 4, y = 3;</a:t>
            </a:r>
            <a:br>
              <a:rPr lang="es-ES" dirty="0"/>
            </a:br>
            <a:r>
              <a:rPr lang="es-ES" dirty="0" err="1"/>
              <a:t>boolean</a:t>
            </a:r>
            <a:r>
              <a:rPr lang="es-ES" dirty="0"/>
              <a:t> </a:t>
            </a:r>
            <a:r>
              <a:rPr lang="es-ES" dirty="0" err="1"/>
              <a:t>result</a:t>
            </a:r>
            <a:r>
              <a:rPr lang="es-ES" dirty="0"/>
              <a:t> = (x++ &gt; y || --y &gt; 2) &amp;&amp; (x == 5);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284982F-A7FF-C839-AB19-93D27A9C5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A5E3BD6-493E-4773-AC13-EE70A9E3F498}" type="datetime1">
              <a:rPr lang="de-DE" smtClean="0"/>
              <a:t>07.02.2025</a:t>
            </a:fld>
            <a:endParaRPr lang="en-US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81A1BF3-D849-B27E-469A-5BBA1CAD10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1870" y="5349211"/>
            <a:ext cx="1039761" cy="1039761"/>
          </a:xfrm>
          <a:prstGeom prst="rect">
            <a:avLst/>
          </a:prstGeom>
        </p:spPr>
      </p:pic>
      <p:pic>
        <p:nvPicPr>
          <p:cNvPr id="6" name="Grafik 5" descr="Ein Bild, das Schrift, Grafiken, Text, weiß enthält.&#10;&#10;Automatisch generierte Beschreibung">
            <a:extLst>
              <a:ext uri="{FF2B5EF4-FFF2-40B4-BE49-F238E27FC236}">
                <a16:creationId xmlns:a16="http://schemas.microsoft.com/office/drawing/2014/main" id="{E91B042F-BF30-5BB1-99DA-B619A3B4CCD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6940" y="188640"/>
            <a:ext cx="1152128" cy="1148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42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8BFF37-0DC0-1905-251E-7089203A58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191E2B-5CE9-D2AE-C13E-D5C279C90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ist die Ausgabe?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788B7BC-1626-9446-7602-449B762FAD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814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s-ES" dirty="0" err="1"/>
              <a:t>int</a:t>
            </a:r>
            <a:r>
              <a:rPr lang="es-ES" dirty="0"/>
              <a:t> x = 4, y = 3;</a:t>
            </a:r>
            <a:br>
              <a:rPr lang="es-ES" dirty="0"/>
            </a:br>
            <a:r>
              <a:rPr lang="es-ES" dirty="0" err="1"/>
              <a:t>boolean</a:t>
            </a:r>
            <a:r>
              <a:rPr lang="es-ES" dirty="0"/>
              <a:t> </a:t>
            </a:r>
            <a:r>
              <a:rPr lang="es-ES" dirty="0" err="1"/>
              <a:t>result</a:t>
            </a:r>
            <a:r>
              <a:rPr lang="es-ES" dirty="0"/>
              <a:t> = (x++ &gt; y || --y &gt; 2) &amp;&amp; (x == 5);  //</a:t>
            </a:r>
            <a:r>
              <a:rPr lang="es-ES" dirty="0" err="1"/>
              <a:t>Klammern</a:t>
            </a:r>
            <a:endParaRPr lang="es-ES" dirty="0"/>
          </a:p>
          <a:p>
            <a:pPr marL="35814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s-ES" dirty="0" err="1"/>
              <a:t>boolean</a:t>
            </a:r>
            <a:r>
              <a:rPr lang="es-ES" dirty="0"/>
              <a:t> </a:t>
            </a:r>
            <a:r>
              <a:rPr lang="es-ES" dirty="0" err="1"/>
              <a:t>result</a:t>
            </a:r>
            <a:r>
              <a:rPr lang="es-ES" dirty="0"/>
              <a:t> = (4 &gt; 3 || 2 &gt; 2) &amp;&amp; (5 == 5);	//</a:t>
            </a:r>
            <a:r>
              <a:rPr lang="es-ES" dirty="0" err="1"/>
              <a:t>Klammern</a:t>
            </a:r>
            <a:endParaRPr lang="es-ES" dirty="0"/>
          </a:p>
          <a:p>
            <a:pPr marL="35814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s-ES" dirty="0" err="1"/>
              <a:t>boolean</a:t>
            </a:r>
            <a:r>
              <a:rPr lang="es-ES" dirty="0"/>
              <a:t> </a:t>
            </a:r>
            <a:r>
              <a:rPr lang="es-ES" dirty="0" err="1"/>
              <a:t>result</a:t>
            </a:r>
            <a:r>
              <a:rPr lang="es-ES" dirty="0"/>
              <a:t> = true &amp;&amp; true;</a:t>
            </a:r>
          </a:p>
          <a:p>
            <a:pPr marL="358140" indent="0">
              <a:lnSpc>
                <a:spcPct val="107000"/>
              </a:lnSpc>
              <a:spcAft>
                <a:spcPts val="800"/>
              </a:spcAft>
              <a:buNone/>
            </a:pP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BDDD4E2-650C-A039-A967-984B8D8AC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A5E3BD6-493E-4773-AC13-EE70A9E3F498}" type="datetime1">
              <a:rPr lang="de-DE" smtClean="0"/>
              <a:t>07.02.2025</a:t>
            </a:fld>
            <a:endParaRPr lang="en-US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8B905977-F38D-80BE-EDDD-239AF90E22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1870" y="5349211"/>
            <a:ext cx="1039761" cy="1039761"/>
          </a:xfrm>
          <a:prstGeom prst="rect">
            <a:avLst/>
          </a:prstGeom>
        </p:spPr>
      </p:pic>
      <p:pic>
        <p:nvPicPr>
          <p:cNvPr id="6" name="Grafik 5" descr="Ein Bild, das Schrift, Grafiken, Text, weiß enthält.&#10;&#10;Automatisch generierte Beschreibung">
            <a:extLst>
              <a:ext uri="{FF2B5EF4-FFF2-40B4-BE49-F238E27FC236}">
                <a16:creationId xmlns:a16="http://schemas.microsoft.com/office/drawing/2014/main" id="{4A597825-03BA-20D0-82E3-A378EDDB8E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6940" y="188640"/>
            <a:ext cx="1152128" cy="1148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7245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68BB90-5BD4-AFFB-345E-F31F4A1999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C6680D-AE84-59A6-6923-5BB491D57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ist die Ausgabe?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F259655-8644-6D3F-59A4-3775360174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814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s-ES" dirty="0" err="1"/>
              <a:t>int</a:t>
            </a:r>
            <a:r>
              <a:rPr lang="es-ES" dirty="0"/>
              <a:t> x = 6, y = 8;</a:t>
            </a:r>
            <a:br>
              <a:rPr lang="es-ES" dirty="0"/>
            </a:br>
            <a:r>
              <a:rPr lang="es-ES" dirty="0" err="1"/>
              <a:t>boolean</a:t>
            </a:r>
            <a:r>
              <a:rPr lang="es-ES" dirty="0"/>
              <a:t> condition1 = (++x &gt; y--) &amp;&amp; (y == 8);</a:t>
            </a:r>
            <a:br>
              <a:rPr lang="es-ES" dirty="0"/>
            </a:br>
            <a:r>
              <a:rPr lang="es-ES" dirty="0" err="1"/>
              <a:t>boolean</a:t>
            </a:r>
            <a:r>
              <a:rPr lang="es-ES" dirty="0"/>
              <a:t> condition2 = (x++ &lt; --y) || (++x == 7);</a:t>
            </a:r>
            <a:br>
              <a:rPr lang="es-ES" dirty="0"/>
            </a:br>
            <a:r>
              <a:rPr lang="es-ES" dirty="0" err="1"/>
              <a:t>boolean</a:t>
            </a:r>
            <a:r>
              <a:rPr lang="es-ES" dirty="0"/>
              <a:t> </a:t>
            </a:r>
            <a:r>
              <a:rPr lang="es-ES" dirty="0" err="1"/>
              <a:t>result</a:t>
            </a:r>
            <a:r>
              <a:rPr lang="es-ES" dirty="0"/>
              <a:t> = condition1 || condition2;</a:t>
            </a:r>
          </a:p>
          <a:p>
            <a:pPr marL="358140" indent="0">
              <a:lnSpc>
                <a:spcPct val="107000"/>
              </a:lnSpc>
              <a:spcAft>
                <a:spcPts val="800"/>
              </a:spcAft>
              <a:buNone/>
            </a:pPr>
            <a:endParaRPr lang="es-ES" dirty="0"/>
          </a:p>
          <a:p>
            <a:pPr marL="35814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s-ES" dirty="0" err="1"/>
              <a:t>Lösung</a:t>
            </a:r>
            <a:r>
              <a:rPr lang="es-ES" dirty="0"/>
              <a:t>: true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8063008-A74F-B51D-EDE1-B24D39F81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A5E3BD6-493E-4773-AC13-EE70A9E3F498}" type="datetime1">
              <a:rPr lang="de-DE" smtClean="0"/>
              <a:t>07.02.2025</a:t>
            </a:fld>
            <a:endParaRPr lang="en-US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6D5570B-D16A-9576-C809-B22B139BEB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1870" y="5349211"/>
            <a:ext cx="1039761" cy="1039761"/>
          </a:xfrm>
          <a:prstGeom prst="rect">
            <a:avLst/>
          </a:prstGeom>
        </p:spPr>
      </p:pic>
      <p:pic>
        <p:nvPicPr>
          <p:cNvPr id="6" name="Grafik 5" descr="Ein Bild, das Schrift, Grafiken, Text, weiß enthält.&#10;&#10;Automatisch generierte Beschreibung">
            <a:extLst>
              <a:ext uri="{FF2B5EF4-FFF2-40B4-BE49-F238E27FC236}">
                <a16:creationId xmlns:a16="http://schemas.microsoft.com/office/drawing/2014/main" id="{C09B6696-0F29-BB02-5B60-BD5674249B0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6940" y="188640"/>
            <a:ext cx="1152128" cy="1148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027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2FB0C8-F341-D439-3F71-FAF0638951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A09FD6-E3ED-2BD9-6F0D-4F3F92792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ist die Ausgabe?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71E7579-2094-8A70-8510-1A39498E5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814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s-ES" dirty="0" err="1"/>
              <a:t>int</a:t>
            </a:r>
            <a:r>
              <a:rPr lang="es-ES" dirty="0"/>
              <a:t> i = 1, j = 2;</a:t>
            </a:r>
            <a:br>
              <a:rPr lang="es-ES" dirty="0"/>
            </a:br>
            <a:r>
              <a:rPr lang="es-ES" dirty="0" err="1"/>
              <a:t>boolean</a:t>
            </a:r>
            <a:r>
              <a:rPr lang="es-ES" dirty="0"/>
              <a:t> </a:t>
            </a:r>
            <a:r>
              <a:rPr lang="es-ES" dirty="0" err="1"/>
              <a:t>result</a:t>
            </a:r>
            <a:r>
              <a:rPr lang="es-ES" dirty="0"/>
              <a:t> = (++i &gt; 1) &amp; (--j &gt; 0) | (i == 2 &amp;&amp; j-- == 1);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7773DFF-2B16-0D17-2F9E-6CBC527A6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A5E3BD6-493E-4773-AC13-EE70A9E3F498}" type="datetime1">
              <a:rPr lang="de-DE" smtClean="0"/>
              <a:t>07.02.2025</a:t>
            </a:fld>
            <a:endParaRPr lang="en-US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DD4CA25-38B0-4312-FF29-0CC5401877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1870" y="5349211"/>
            <a:ext cx="1039761" cy="1039761"/>
          </a:xfrm>
          <a:prstGeom prst="rect">
            <a:avLst/>
          </a:prstGeom>
        </p:spPr>
      </p:pic>
      <p:pic>
        <p:nvPicPr>
          <p:cNvPr id="6" name="Grafik 5" descr="Ein Bild, das Schrift, Grafiken, Text, weiß enthält.&#10;&#10;Automatisch generierte Beschreibung">
            <a:extLst>
              <a:ext uri="{FF2B5EF4-FFF2-40B4-BE49-F238E27FC236}">
                <a16:creationId xmlns:a16="http://schemas.microsoft.com/office/drawing/2014/main" id="{D00225BE-1F93-4657-5508-2DD5BB3970F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6940" y="188640"/>
            <a:ext cx="1152128" cy="1148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5624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6A3326-92DA-8E72-6294-70736D95CB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6D72CD-7312-06FE-88E6-A3A25880F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ist die Ausgabe?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6809709-A4AB-B7C4-AC1F-2EAC07D322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814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s-ES" dirty="0" err="1"/>
              <a:t>int</a:t>
            </a:r>
            <a:r>
              <a:rPr lang="es-ES" dirty="0"/>
              <a:t> i = 1, j = 2;</a:t>
            </a:r>
            <a:br>
              <a:rPr lang="es-ES" dirty="0"/>
            </a:br>
            <a:r>
              <a:rPr lang="es-ES" dirty="0" err="1"/>
              <a:t>boolean</a:t>
            </a:r>
            <a:r>
              <a:rPr lang="es-ES" dirty="0"/>
              <a:t> </a:t>
            </a:r>
            <a:r>
              <a:rPr lang="es-ES" dirty="0" err="1"/>
              <a:t>result</a:t>
            </a:r>
            <a:r>
              <a:rPr lang="es-ES" dirty="0"/>
              <a:t> = (++i &gt; 1) &amp; (--j &gt; 0) | (i == 2 &amp;&amp; j-- == 1); //</a:t>
            </a:r>
            <a:r>
              <a:rPr lang="es-ES" dirty="0" err="1"/>
              <a:t>Klammern</a:t>
            </a:r>
            <a:endParaRPr lang="es-ES" dirty="0"/>
          </a:p>
          <a:p>
            <a:pPr marL="35814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s-ES" dirty="0" err="1"/>
              <a:t>boolean</a:t>
            </a:r>
            <a:r>
              <a:rPr lang="es-ES" dirty="0"/>
              <a:t> </a:t>
            </a:r>
            <a:r>
              <a:rPr lang="es-ES" dirty="0" err="1"/>
              <a:t>result</a:t>
            </a:r>
            <a:r>
              <a:rPr lang="es-ES" dirty="0"/>
              <a:t> = (2 &gt; 1) &amp; (1 &gt; 0) | (i == 2 &amp;&amp; j-- == 1); //</a:t>
            </a:r>
            <a:r>
              <a:rPr lang="es-ES" dirty="0" err="1"/>
              <a:t>Klammern</a:t>
            </a:r>
            <a:endParaRPr lang="es-ES" dirty="0"/>
          </a:p>
          <a:p>
            <a:pPr marL="35814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s-ES" dirty="0" err="1"/>
              <a:t>boolean</a:t>
            </a:r>
            <a:r>
              <a:rPr lang="es-ES" dirty="0"/>
              <a:t> </a:t>
            </a:r>
            <a:r>
              <a:rPr lang="es-ES" dirty="0" err="1"/>
              <a:t>result</a:t>
            </a:r>
            <a:r>
              <a:rPr lang="es-ES" dirty="0"/>
              <a:t> = (true) &amp; (true) | (true &amp;&amp; true);</a:t>
            </a:r>
          </a:p>
          <a:p>
            <a:pPr marL="35814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s-ES" dirty="0" err="1"/>
              <a:t>boolean</a:t>
            </a:r>
            <a:r>
              <a:rPr lang="es-ES" dirty="0"/>
              <a:t> </a:t>
            </a:r>
            <a:r>
              <a:rPr lang="es-ES" dirty="0" err="1"/>
              <a:t>result</a:t>
            </a:r>
            <a:r>
              <a:rPr lang="es-ES" dirty="0"/>
              <a:t> = true | true;</a:t>
            </a:r>
          </a:p>
          <a:p>
            <a:pPr marL="35814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s-ES" dirty="0" err="1"/>
              <a:t>boolean</a:t>
            </a:r>
            <a:r>
              <a:rPr lang="es-ES" dirty="0"/>
              <a:t> </a:t>
            </a:r>
            <a:r>
              <a:rPr lang="es-ES" dirty="0" err="1"/>
              <a:t>result</a:t>
            </a:r>
            <a:r>
              <a:rPr lang="es-ES" dirty="0"/>
              <a:t> = true;</a:t>
            </a:r>
            <a:endParaRPr lang="de-DE" dirty="0"/>
          </a:p>
          <a:p>
            <a:pPr marL="358140" indent="0">
              <a:lnSpc>
                <a:spcPct val="107000"/>
              </a:lnSpc>
              <a:spcAft>
                <a:spcPts val="800"/>
              </a:spcAft>
              <a:buNone/>
            </a:pP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6A66247-013A-773D-CEC3-F14594A32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A5E3BD6-493E-4773-AC13-EE70A9E3F498}" type="datetime1">
              <a:rPr lang="de-DE" smtClean="0"/>
              <a:t>07.02.2025</a:t>
            </a:fld>
            <a:endParaRPr lang="en-US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EFC22E5-5B23-375A-F1C6-4370899BAA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1870" y="5349211"/>
            <a:ext cx="1039761" cy="1039761"/>
          </a:xfrm>
          <a:prstGeom prst="rect">
            <a:avLst/>
          </a:prstGeom>
        </p:spPr>
      </p:pic>
      <p:pic>
        <p:nvPicPr>
          <p:cNvPr id="6" name="Grafik 5" descr="Ein Bild, das Schrift, Grafiken, Text, weiß enthält.&#10;&#10;Automatisch generierte Beschreibung">
            <a:extLst>
              <a:ext uri="{FF2B5EF4-FFF2-40B4-BE49-F238E27FC236}">
                <a16:creationId xmlns:a16="http://schemas.microsoft.com/office/drawing/2014/main" id="{F2271376-5B00-21F0-A24C-70E86EED3A7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6940" y="188640"/>
            <a:ext cx="1152128" cy="1148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9296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C5AD16-671A-D661-940C-D5C182537F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FC84F9-3AA2-6E40-D297-850EC586E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7000" dirty="0"/>
              <a:t>Ternärer Operator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89E9A14-F041-3FB8-CB72-8CDEC3E278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Wiederholung der </a:t>
            </a:r>
            <a:r>
              <a:rPr lang="de-DE" dirty="0" err="1"/>
              <a:t>konzepte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073F305-7BFF-C18C-7E4E-090B8487D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EE6A76B-C923-49BD-ABE7-ADE768C6F571}" type="datetime1">
              <a:rPr lang="de-DE" smtClean="0"/>
              <a:t>07.02.2025</a:t>
            </a:fld>
            <a:endParaRPr lang="en-US" dirty="0"/>
          </a:p>
        </p:txBody>
      </p:sp>
      <p:pic>
        <p:nvPicPr>
          <p:cNvPr id="5" name="Grafik 4" descr="Ein Bild, das Schrift, Grafiken, Text, weiß enthält.&#10;&#10;Automatisch generierte Beschreibung">
            <a:extLst>
              <a:ext uri="{FF2B5EF4-FFF2-40B4-BE49-F238E27FC236}">
                <a16:creationId xmlns:a16="http://schemas.microsoft.com/office/drawing/2014/main" id="{F5148F9C-F8DD-E78B-C2BC-EE239B2F6D6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6940" y="188640"/>
            <a:ext cx="1152128" cy="1148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7564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A5BADC-32CD-1884-ECAE-7CFB33DCE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Ternärer Operator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3E6DC98-3E0C-9C1D-6599-3D07213C1F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 mit dem ternären Operator kann man </a:t>
            </a:r>
            <a:r>
              <a:rPr lang="de-DE" dirty="0" err="1"/>
              <a:t>if</a:t>
            </a:r>
            <a:r>
              <a:rPr lang="de-DE" dirty="0"/>
              <a:t>-Bedingungen umschreiben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 Syntax: 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8DA9080-EC29-26F6-6317-96DC47630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A5E3BD6-493E-4773-AC13-EE70A9E3F498}" type="datetime1">
              <a:rPr lang="de-DE" smtClean="0"/>
              <a:t>07.02.2025</a:t>
            </a:fld>
            <a:endParaRPr lang="en-US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F369EC66-E188-63C3-EE00-B5B67393F7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0464" y="3244334"/>
            <a:ext cx="4990608" cy="369332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dirty="0">
                <a:solidFill>
                  <a:srgbClr val="BCBEC4"/>
                </a:solidFill>
                <a:latin typeface="JetBrains Mono"/>
              </a:rPr>
              <a:t>v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ariable = (Bedingung) ? Ausdruck1 : Ausdruck2;</a:t>
            </a:r>
            <a:endParaRPr kumimoji="0" lang="de-DE" altLang="de-DE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73979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26C9FC-4DA3-2C97-4B02-DF09BF8478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55BC48-58FC-010E-2891-E1A6A0CDF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Ternärer Operator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5F510B5-2E4B-7416-5711-A3FD4B6A6B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 Beispiel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4779104-3BED-E9C6-1C2F-4478F4F8F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A5E3BD6-493E-4773-AC13-EE70A9E3F498}" type="datetime1">
              <a:rPr lang="de-DE" smtClean="0"/>
              <a:t>07.02.2025</a:t>
            </a:fld>
            <a:endParaRPr lang="en-US" dirty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432D1E51-2960-9AB0-A6B2-2A3630D09C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9464" y="2834484"/>
            <a:ext cx="1527048" cy="2308324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int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a =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5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int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b;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if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(a &gt;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3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 {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b =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10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}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else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{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b =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20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}</a:t>
            </a:r>
            <a:endParaRPr kumimoji="0" lang="de-DE" altLang="de-DE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9EE1A1CC-3A5F-8E8B-8C63-9B10656110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7144" y="3665480"/>
            <a:ext cx="2971800" cy="646331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int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a =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5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int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b = (a &gt;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3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 ?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10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20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endParaRPr kumimoji="0" lang="de-DE" altLang="de-DE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Pfeil: nach rechts 9">
            <a:extLst>
              <a:ext uri="{FF2B5EF4-FFF2-40B4-BE49-F238E27FC236}">
                <a16:creationId xmlns:a16="http://schemas.microsoft.com/office/drawing/2014/main" id="{8EA05555-28E3-E8A4-294D-22635ED1E849}"/>
              </a:ext>
            </a:extLst>
          </p:cNvPr>
          <p:cNvSpPr/>
          <p:nvPr/>
        </p:nvSpPr>
        <p:spPr>
          <a:xfrm>
            <a:off x="5056632" y="3739896"/>
            <a:ext cx="1152144" cy="35661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912CFF2-7916-33BB-0B9D-73E8DAB7C611}"/>
              </a:ext>
            </a:extLst>
          </p:cNvPr>
          <p:cNvSpPr txBox="1"/>
          <p:nvPr/>
        </p:nvSpPr>
        <p:spPr>
          <a:xfrm>
            <a:off x="5390749" y="3480814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=</a:t>
            </a: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6420CFEE-63AF-BB21-BC89-FA2B8F1ED96A}"/>
              </a:ext>
            </a:extLst>
          </p:cNvPr>
          <p:cNvSpPr/>
          <p:nvPr/>
        </p:nvSpPr>
        <p:spPr>
          <a:xfrm>
            <a:off x="2560320" y="3655072"/>
            <a:ext cx="822960" cy="357880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DAAEBCEB-1BE8-C326-AE9E-9EA5E9509D0D}"/>
              </a:ext>
            </a:extLst>
          </p:cNvPr>
          <p:cNvSpPr/>
          <p:nvPr/>
        </p:nvSpPr>
        <p:spPr>
          <a:xfrm>
            <a:off x="7530084" y="3953931"/>
            <a:ext cx="688342" cy="357880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3629DAFB-63D5-8FE0-4D1A-35E74328A1D1}"/>
              </a:ext>
            </a:extLst>
          </p:cNvPr>
          <p:cNvCxnSpPr>
            <a:cxnSpLocks/>
          </p:cNvCxnSpPr>
          <p:nvPr/>
        </p:nvCxnSpPr>
        <p:spPr>
          <a:xfrm flipH="1">
            <a:off x="7941564" y="4248616"/>
            <a:ext cx="545497" cy="652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29DE26B4-1552-6341-0C36-FB4A610820AA}"/>
              </a:ext>
            </a:extLst>
          </p:cNvPr>
          <p:cNvCxnSpPr>
            <a:cxnSpLocks/>
          </p:cNvCxnSpPr>
          <p:nvPr/>
        </p:nvCxnSpPr>
        <p:spPr>
          <a:xfrm>
            <a:off x="8939784" y="4311811"/>
            <a:ext cx="571067" cy="5893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9442AB83-A006-F5C4-6B2B-B0994096BE56}"/>
              </a:ext>
            </a:extLst>
          </p:cNvPr>
          <p:cNvSpPr txBox="1"/>
          <p:nvPr/>
        </p:nvSpPr>
        <p:spPr>
          <a:xfrm>
            <a:off x="6296735" y="4773476"/>
            <a:ext cx="1531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wenn </a:t>
            </a:r>
            <a:r>
              <a:rPr lang="de-DE" dirty="0" err="1"/>
              <a:t>true</a:t>
            </a:r>
            <a:r>
              <a:rPr lang="de-DE" dirty="0"/>
              <a:t>: 10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AA49413D-1083-4D93-8EA2-68C92D4711A0}"/>
              </a:ext>
            </a:extLst>
          </p:cNvPr>
          <p:cNvSpPr txBox="1"/>
          <p:nvPr/>
        </p:nvSpPr>
        <p:spPr>
          <a:xfrm>
            <a:off x="9504862" y="4775570"/>
            <a:ext cx="1617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wenn </a:t>
            </a:r>
            <a:r>
              <a:rPr lang="de-DE" dirty="0" err="1"/>
              <a:t>false</a:t>
            </a:r>
            <a:r>
              <a:rPr lang="de-DE" dirty="0"/>
              <a:t>: 20</a:t>
            </a:r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A14AAC06-54AD-A28A-CC55-DEC2FAA9AE5D}"/>
              </a:ext>
            </a:extLst>
          </p:cNvPr>
          <p:cNvSpPr/>
          <p:nvPr/>
        </p:nvSpPr>
        <p:spPr>
          <a:xfrm>
            <a:off x="2353056" y="4248616"/>
            <a:ext cx="1395984" cy="725719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FC24FD55-7F47-DF9D-2994-31ACC74C7D0E}"/>
              </a:ext>
            </a:extLst>
          </p:cNvPr>
          <p:cNvSpPr/>
          <p:nvPr/>
        </p:nvSpPr>
        <p:spPr>
          <a:xfrm>
            <a:off x="8644223" y="3958763"/>
            <a:ext cx="639732" cy="357880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4251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9" grpId="0"/>
      <p:bldP spid="20" grpId="0"/>
      <p:bldP spid="21" grpId="0" animBg="1"/>
      <p:bldP spid="2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806D6E-B963-9E54-66DD-5BEC3758AA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4945FE-74CB-7743-01AE-D58C40FD0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Plan für die Woche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802547F-08A7-E02D-3757-7F5938139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A5E3BD6-493E-4773-AC13-EE70A9E3F498}" type="datetime1">
              <a:rPr lang="de-DE" smtClean="0"/>
              <a:t>07.02.2025</a:t>
            </a:fld>
            <a:endParaRPr lang="en-US" dirty="0"/>
          </a:p>
        </p:txBody>
      </p:sp>
      <p:graphicFrame>
        <p:nvGraphicFramePr>
          <p:cNvPr id="10" name="Inhaltsplatzhalter 9">
            <a:extLst>
              <a:ext uri="{FF2B5EF4-FFF2-40B4-BE49-F238E27FC236}">
                <a16:creationId xmlns:a16="http://schemas.microsoft.com/office/drawing/2014/main" id="{CDC9C9A4-9A05-383F-DF8F-CD85CDDB212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05536961"/>
              </p:ext>
            </p:extLst>
          </p:nvPr>
        </p:nvGraphicFramePr>
        <p:xfrm>
          <a:off x="265471" y="1917291"/>
          <a:ext cx="11602064" cy="44540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Grafik 2" descr="Ein Bild, das Schrift, Grafiken, Text, weiß enthält.&#10;&#10;Automatisch generierte Beschreibung">
            <a:extLst>
              <a:ext uri="{FF2B5EF4-FFF2-40B4-BE49-F238E27FC236}">
                <a16:creationId xmlns:a16="http://schemas.microsoft.com/office/drawing/2014/main" id="{2AFD1695-3C0D-5B11-98DF-9763AC734274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6940" y="188640"/>
            <a:ext cx="1152128" cy="1148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3576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8228B7-67A8-896B-8DA3-37A5D6CAA1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D6813FB8-F661-9D2A-1C76-E24A7CED1D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4062" y="3985637"/>
            <a:ext cx="3449214" cy="369332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result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(a&gt;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3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 ?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10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(b&gt;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6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 ?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15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30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endParaRPr kumimoji="0" lang="de-DE" altLang="de-DE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AFF39A24-8362-9D7D-D9E4-ACB5E818C4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8024" y="3232953"/>
            <a:ext cx="1929384" cy="2031325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if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(a &gt;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3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){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result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10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}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else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if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(b &gt;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6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){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result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15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}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else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{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result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30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}</a:t>
            </a:r>
            <a:endParaRPr kumimoji="0" lang="de-DE" altLang="de-DE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0C06516-3AA4-5958-AA8A-A51008BEA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Ternärer Operator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73BCAFB-F629-9366-F368-A83B827CBD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 Beispiel 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1AE409E-B31B-4FFD-C4CB-C8B36AAE4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A5E3BD6-493E-4773-AC13-EE70A9E3F498}" type="datetime1">
              <a:rPr lang="de-DE" smtClean="0"/>
              <a:t>07.02.2025</a:t>
            </a:fld>
            <a:endParaRPr lang="en-US" dirty="0"/>
          </a:p>
        </p:txBody>
      </p:sp>
      <p:sp>
        <p:nvSpPr>
          <p:cNvPr id="10" name="Pfeil: nach rechts 9">
            <a:extLst>
              <a:ext uri="{FF2B5EF4-FFF2-40B4-BE49-F238E27FC236}">
                <a16:creationId xmlns:a16="http://schemas.microsoft.com/office/drawing/2014/main" id="{193867D1-2A88-C614-3761-95136C5FADE8}"/>
              </a:ext>
            </a:extLst>
          </p:cNvPr>
          <p:cNvSpPr/>
          <p:nvPr/>
        </p:nvSpPr>
        <p:spPr>
          <a:xfrm>
            <a:off x="5056632" y="3739896"/>
            <a:ext cx="1152144" cy="35661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BB23ACE3-16CD-9E62-BC52-6ACD76664F90}"/>
              </a:ext>
            </a:extLst>
          </p:cNvPr>
          <p:cNvSpPr txBox="1"/>
          <p:nvPr/>
        </p:nvSpPr>
        <p:spPr>
          <a:xfrm>
            <a:off x="5390749" y="3480814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=</a:t>
            </a: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EB8BC623-A21E-3A1F-0CA4-2EB3E90CC4BC}"/>
              </a:ext>
            </a:extLst>
          </p:cNvPr>
          <p:cNvSpPr/>
          <p:nvPr/>
        </p:nvSpPr>
        <p:spPr>
          <a:xfrm>
            <a:off x="2478024" y="3250060"/>
            <a:ext cx="822960" cy="357880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52B53440-C676-1A40-8548-15DA80597FE9}"/>
              </a:ext>
            </a:extLst>
          </p:cNvPr>
          <p:cNvSpPr/>
          <p:nvPr/>
        </p:nvSpPr>
        <p:spPr>
          <a:xfrm>
            <a:off x="7993886" y="4011952"/>
            <a:ext cx="688342" cy="357880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F9B436B4-92AB-6CD7-48AD-9FFFDDEB2FEB}"/>
              </a:ext>
            </a:extLst>
          </p:cNvPr>
          <p:cNvSpPr/>
          <p:nvPr/>
        </p:nvSpPr>
        <p:spPr>
          <a:xfrm>
            <a:off x="2478024" y="4369832"/>
            <a:ext cx="1395984" cy="725719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7B82BD53-40A5-DB94-2184-EA216DE8D064}"/>
              </a:ext>
            </a:extLst>
          </p:cNvPr>
          <p:cNvSpPr/>
          <p:nvPr/>
        </p:nvSpPr>
        <p:spPr>
          <a:xfrm>
            <a:off x="10201295" y="3991363"/>
            <a:ext cx="688342" cy="357880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24EE0955-CCD7-3FF7-4D0B-79C9725A43C9}"/>
              </a:ext>
            </a:extLst>
          </p:cNvPr>
          <p:cNvCxnSpPr>
            <a:cxnSpLocks/>
          </p:cNvCxnSpPr>
          <p:nvPr/>
        </p:nvCxnSpPr>
        <p:spPr>
          <a:xfrm flipH="1">
            <a:off x="8334756" y="4381284"/>
            <a:ext cx="589788" cy="5893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2EB505AC-C7FD-37E7-546D-B86C2CF0EAD1}"/>
              </a:ext>
            </a:extLst>
          </p:cNvPr>
          <p:cNvCxnSpPr>
            <a:cxnSpLocks/>
          </p:cNvCxnSpPr>
          <p:nvPr/>
        </p:nvCxnSpPr>
        <p:spPr>
          <a:xfrm>
            <a:off x="9518904" y="4349243"/>
            <a:ext cx="86322" cy="8392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32463D29-C010-A7B7-CD36-386342B92961}"/>
              </a:ext>
            </a:extLst>
          </p:cNvPr>
          <p:cNvSpPr txBox="1"/>
          <p:nvPr/>
        </p:nvSpPr>
        <p:spPr>
          <a:xfrm>
            <a:off x="6689927" y="4842949"/>
            <a:ext cx="1531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wenn </a:t>
            </a:r>
            <a:r>
              <a:rPr lang="de-DE" dirty="0" err="1"/>
              <a:t>true</a:t>
            </a:r>
            <a:r>
              <a:rPr lang="de-DE" dirty="0"/>
              <a:t>: 10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BD893FD7-28A5-B5BD-E2B0-769F98D78004}"/>
              </a:ext>
            </a:extLst>
          </p:cNvPr>
          <p:cNvSpPr txBox="1"/>
          <p:nvPr/>
        </p:nvSpPr>
        <p:spPr>
          <a:xfrm>
            <a:off x="8682228" y="5188469"/>
            <a:ext cx="19893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wenn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false</a:t>
            </a:r>
            <a:r>
              <a:rPr lang="de-DE" dirty="0"/>
              <a:t>:</a:t>
            </a:r>
          </a:p>
          <a:p>
            <a:r>
              <a:rPr lang="de-DE" dirty="0"/>
              <a:t>b &gt; 6?</a:t>
            </a:r>
          </a:p>
        </p:txBody>
      </p: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AEC0C0D3-DDE5-9326-CD7D-01483127EDCD}"/>
              </a:ext>
            </a:extLst>
          </p:cNvPr>
          <p:cNvCxnSpPr>
            <a:cxnSpLocks/>
            <a:stCxn id="22" idx="0"/>
          </p:cNvCxnSpPr>
          <p:nvPr/>
        </p:nvCxnSpPr>
        <p:spPr>
          <a:xfrm flipV="1">
            <a:off x="10545466" y="2962656"/>
            <a:ext cx="483578" cy="10287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feld 27">
            <a:extLst>
              <a:ext uri="{FF2B5EF4-FFF2-40B4-BE49-F238E27FC236}">
                <a16:creationId xmlns:a16="http://schemas.microsoft.com/office/drawing/2014/main" id="{6CAD1768-2985-2979-FD8E-95B421D09EF8}"/>
              </a:ext>
            </a:extLst>
          </p:cNvPr>
          <p:cNvSpPr txBox="1"/>
          <p:nvPr/>
        </p:nvSpPr>
        <p:spPr>
          <a:xfrm>
            <a:off x="10986693" y="2494289"/>
            <a:ext cx="102631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Wenn </a:t>
            </a:r>
            <a:r>
              <a:rPr lang="de-DE" sz="1400" dirty="0" err="1"/>
              <a:t>if</a:t>
            </a:r>
            <a:r>
              <a:rPr lang="de-DE" sz="1400" dirty="0"/>
              <a:t> und </a:t>
            </a:r>
            <a:r>
              <a:rPr lang="de-DE" sz="1400" dirty="0" err="1"/>
              <a:t>elseif</a:t>
            </a:r>
            <a:r>
              <a:rPr lang="de-DE" sz="1400" dirty="0"/>
              <a:t> falsch 30</a:t>
            </a:r>
          </a:p>
        </p:txBody>
      </p: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2BA0077C-826A-0464-7D5A-7DCAB732ADF1}"/>
              </a:ext>
            </a:extLst>
          </p:cNvPr>
          <p:cNvCxnSpPr>
            <a:cxnSpLocks/>
          </p:cNvCxnSpPr>
          <p:nvPr/>
        </p:nvCxnSpPr>
        <p:spPr>
          <a:xfrm flipH="1" flipV="1">
            <a:off x="9738814" y="3066291"/>
            <a:ext cx="307943" cy="9044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feld 31">
            <a:extLst>
              <a:ext uri="{FF2B5EF4-FFF2-40B4-BE49-F238E27FC236}">
                <a16:creationId xmlns:a16="http://schemas.microsoft.com/office/drawing/2014/main" id="{C20459B4-7C97-ED21-572C-FD5BCA817227}"/>
              </a:ext>
            </a:extLst>
          </p:cNvPr>
          <p:cNvSpPr txBox="1"/>
          <p:nvPr/>
        </p:nvSpPr>
        <p:spPr>
          <a:xfrm>
            <a:off x="8797938" y="2517255"/>
            <a:ext cx="1989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wenn b &gt; 6 </a:t>
            </a:r>
            <a:r>
              <a:rPr lang="de-DE" dirty="0" err="1"/>
              <a:t>true</a:t>
            </a:r>
            <a:endParaRPr lang="de-DE" dirty="0"/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37557E0B-3C0B-21F4-EE91-0D0668D3B5E7}"/>
              </a:ext>
            </a:extLst>
          </p:cNvPr>
          <p:cNvSpPr/>
          <p:nvPr/>
        </p:nvSpPr>
        <p:spPr>
          <a:xfrm>
            <a:off x="2495489" y="3765018"/>
            <a:ext cx="1491389" cy="725719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3F0C2BD8-082B-75CB-C9FE-A10F5E7F1AF3}"/>
              </a:ext>
            </a:extLst>
          </p:cNvPr>
          <p:cNvSpPr/>
          <p:nvPr/>
        </p:nvSpPr>
        <p:spPr>
          <a:xfrm>
            <a:off x="9134600" y="4004521"/>
            <a:ext cx="688342" cy="357880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8398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21" grpId="0" animBg="1"/>
      <p:bldP spid="22" grpId="0" animBg="1"/>
      <p:bldP spid="18" grpId="0"/>
      <p:bldP spid="28" grpId="0"/>
      <p:bldP spid="32" grpId="0"/>
      <p:bldP spid="33" grpId="0" animBg="1"/>
      <p:bldP spid="3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9145DD-24A7-4A60-21E6-B0695B2C10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>
            <a:extLst>
              <a:ext uri="{FF2B5EF4-FFF2-40B4-BE49-F238E27FC236}">
                <a16:creationId xmlns:a16="http://schemas.microsoft.com/office/drawing/2014/main" id="{E6D10C86-5377-0150-D60B-AC65313E81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1284" y="3768975"/>
            <a:ext cx="4288537" cy="923330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int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a = </a:t>
            </a:r>
            <a:r>
              <a:rPr lang="de-DE" altLang="de-DE" dirty="0">
                <a:solidFill>
                  <a:srgbClr val="2AACB8"/>
                </a:solidFill>
                <a:latin typeface="JetBrains Mono"/>
              </a:rPr>
              <a:t>3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int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b = </a:t>
            </a:r>
            <a:r>
              <a:rPr lang="de-DE" altLang="de-DE" dirty="0">
                <a:solidFill>
                  <a:srgbClr val="2AACB8"/>
                </a:solidFill>
                <a:latin typeface="JetBrains Mono"/>
              </a:rPr>
              <a:t>5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int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result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(a &gt; </a:t>
            </a:r>
            <a:r>
              <a:rPr lang="de-DE" altLang="de-DE" dirty="0">
                <a:solidFill>
                  <a:srgbClr val="2AACB8"/>
                </a:solidFill>
                <a:latin typeface="JetBrains Mono"/>
              </a:rPr>
              <a:t>5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 ? ((b &gt; </a:t>
            </a:r>
            <a:r>
              <a:rPr lang="de-DE" altLang="de-DE" dirty="0">
                <a:solidFill>
                  <a:srgbClr val="2AACB8"/>
                </a:solidFill>
                <a:latin typeface="JetBrains Mono"/>
              </a:rPr>
              <a:t>6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 ?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10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20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 :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30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endParaRPr kumimoji="0" lang="de-DE" altLang="de-DE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D1B64C21-8C90-75FD-D65A-D26BC97B67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5626" y="3072598"/>
            <a:ext cx="2233603" cy="2585323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if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(a &gt; </a:t>
            </a:r>
            <a:r>
              <a:rPr lang="de-DE" altLang="de-DE" dirty="0">
                <a:solidFill>
                  <a:srgbClr val="2AACB8"/>
                </a:solidFill>
                <a:latin typeface="JetBrains Mono"/>
              </a:rPr>
              <a:t>5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 {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if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(b &gt; </a:t>
            </a:r>
            <a:r>
              <a:rPr lang="de-DE" altLang="de-DE" dirty="0">
                <a:solidFill>
                  <a:srgbClr val="2AACB8"/>
                </a:solidFill>
                <a:latin typeface="JetBrains Mono"/>
              </a:rPr>
              <a:t>6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 {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result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10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}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else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{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result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20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}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}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else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{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result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30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}</a:t>
            </a:r>
            <a:endParaRPr kumimoji="0" lang="de-DE" altLang="de-DE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1C4964A-64DE-E35B-1CBE-5077666DC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Komplexe Ternärer Operator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17522FA-08F7-6981-2A8E-261AEF96EF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 Beispiel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368FEA3-8F28-7C36-148D-7CCDD7875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A5E3BD6-493E-4773-AC13-EE70A9E3F498}" type="datetime1">
              <a:rPr lang="de-DE" smtClean="0"/>
              <a:t>07.02.2025</a:t>
            </a:fld>
            <a:endParaRPr lang="en-US" dirty="0"/>
          </a:p>
        </p:txBody>
      </p:sp>
      <p:sp>
        <p:nvSpPr>
          <p:cNvPr id="10" name="Pfeil: nach rechts 9">
            <a:extLst>
              <a:ext uri="{FF2B5EF4-FFF2-40B4-BE49-F238E27FC236}">
                <a16:creationId xmlns:a16="http://schemas.microsoft.com/office/drawing/2014/main" id="{CA80903A-3F5F-6292-E51D-6B22640FEFBD}"/>
              </a:ext>
            </a:extLst>
          </p:cNvPr>
          <p:cNvSpPr/>
          <p:nvPr/>
        </p:nvSpPr>
        <p:spPr>
          <a:xfrm>
            <a:off x="5056632" y="3739896"/>
            <a:ext cx="1152144" cy="35661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50EA0DD1-0EF8-A8A1-A809-5FE8F2DF769A}"/>
              </a:ext>
            </a:extLst>
          </p:cNvPr>
          <p:cNvSpPr txBox="1"/>
          <p:nvPr/>
        </p:nvSpPr>
        <p:spPr>
          <a:xfrm>
            <a:off x="5390749" y="3480814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=</a:t>
            </a: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C8EC0636-7DC9-B300-25FA-87562F9CF86E}"/>
              </a:ext>
            </a:extLst>
          </p:cNvPr>
          <p:cNvSpPr/>
          <p:nvPr/>
        </p:nvSpPr>
        <p:spPr>
          <a:xfrm>
            <a:off x="2370763" y="3071120"/>
            <a:ext cx="822960" cy="357880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FFE77A9B-0493-2AA1-8152-3E46D074B757}"/>
              </a:ext>
            </a:extLst>
          </p:cNvPr>
          <p:cNvSpPr/>
          <p:nvPr/>
        </p:nvSpPr>
        <p:spPr>
          <a:xfrm>
            <a:off x="8133487" y="4337996"/>
            <a:ext cx="719409" cy="357880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69FB67A3-3EC3-BDB0-9D45-AC4538BB0541}"/>
              </a:ext>
            </a:extLst>
          </p:cNvPr>
          <p:cNvSpPr/>
          <p:nvPr/>
        </p:nvSpPr>
        <p:spPr>
          <a:xfrm>
            <a:off x="1907588" y="3410712"/>
            <a:ext cx="2177134" cy="128159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7BFB64D7-D023-8DAB-84DF-14311FC08CAD}"/>
              </a:ext>
            </a:extLst>
          </p:cNvPr>
          <p:cNvSpPr/>
          <p:nvPr/>
        </p:nvSpPr>
        <p:spPr>
          <a:xfrm>
            <a:off x="8961818" y="4334425"/>
            <a:ext cx="1681798" cy="3578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C79FA812-5708-E385-799E-80C2FED25EAB}"/>
              </a:ext>
            </a:extLst>
          </p:cNvPr>
          <p:cNvSpPr/>
          <p:nvPr/>
        </p:nvSpPr>
        <p:spPr>
          <a:xfrm>
            <a:off x="10545314" y="4365259"/>
            <a:ext cx="719409" cy="357880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D6C69073-EC2A-73B5-E33F-60E34D947344}"/>
              </a:ext>
            </a:extLst>
          </p:cNvPr>
          <p:cNvSpPr/>
          <p:nvPr/>
        </p:nvSpPr>
        <p:spPr>
          <a:xfrm>
            <a:off x="2173194" y="4723138"/>
            <a:ext cx="1694717" cy="790693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99979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7" grpId="0" animBg="1"/>
      <p:bldP spid="14" grpId="0" animBg="1"/>
      <p:bldP spid="15" grpId="0" animBg="1"/>
      <p:bldP spid="1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CCD6FA-03C5-049B-380A-7EEBF13CEB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7A109175-83A2-A7E3-EA57-3EA65AE005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62714" y="3290422"/>
            <a:ext cx="4501248" cy="1477328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int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a =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3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int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b =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5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int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result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0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result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(a &gt;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5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 ? ((b &gt;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6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 ?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10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result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 : </a:t>
            </a:r>
            <a:r>
              <a:rPr lang="de-DE" altLang="de-DE" dirty="0">
                <a:solidFill>
                  <a:srgbClr val="2AACB8"/>
                </a:solidFill>
                <a:latin typeface="JetBrains Mono"/>
              </a:rPr>
              <a:t>2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0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endParaRPr kumimoji="0" lang="de-DE" altLang="de-DE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E561319C-9E8A-C5E6-9456-DD3ED86E43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3603" y="2742150"/>
            <a:ext cx="2020824" cy="3139321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int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a =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3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int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b =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5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int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result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0;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if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(a&gt;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5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){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if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(b &gt;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6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){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result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10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}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}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else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{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result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20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}</a:t>
            </a:r>
            <a:endParaRPr kumimoji="0" lang="de-DE" altLang="de-DE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1F2DFAD-8BD7-FC56-AEAD-26E9EC83C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Komplexe Ternärer Operator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05EC94C-DCBF-0DB1-0F17-EC49D9909D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 Beispiel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4558D4A-00FF-1DF5-91AA-32FA56CC8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A5E3BD6-493E-4773-AC13-EE70A9E3F498}" type="datetime1">
              <a:rPr lang="de-DE" smtClean="0"/>
              <a:t>07.02.2025</a:t>
            </a:fld>
            <a:endParaRPr lang="en-US" dirty="0"/>
          </a:p>
        </p:txBody>
      </p:sp>
      <p:sp>
        <p:nvSpPr>
          <p:cNvPr id="10" name="Pfeil: nach rechts 9">
            <a:extLst>
              <a:ext uri="{FF2B5EF4-FFF2-40B4-BE49-F238E27FC236}">
                <a16:creationId xmlns:a16="http://schemas.microsoft.com/office/drawing/2014/main" id="{D316F663-1AE0-F197-9288-AF879B85DB0C}"/>
              </a:ext>
            </a:extLst>
          </p:cNvPr>
          <p:cNvSpPr/>
          <p:nvPr/>
        </p:nvSpPr>
        <p:spPr>
          <a:xfrm>
            <a:off x="5056632" y="3739896"/>
            <a:ext cx="1152144" cy="35661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036ED65B-9F8D-CE7D-88FB-11EBFABACAFC}"/>
              </a:ext>
            </a:extLst>
          </p:cNvPr>
          <p:cNvSpPr txBox="1"/>
          <p:nvPr/>
        </p:nvSpPr>
        <p:spPr>
          <a:xfrm>
            <a:off x="5390749" y="3480814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=</a:t>
            </a: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7C404ADD-C105-C92B-3B4D-B0C0CC5D4569}"/>
              </a:ext>
            </a:extLst>
          </p:cNvPr>
          <p:cNvSpPr/>
          <p:nvPr/>
        </p:nvSpPr>
        <p:spPr>
          <a:xfrm>
            <a:off x="2233603" y="3850146"/>
            <a:ext cx="822960" cy="357880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B2EC1697-34D9-32D3-B583-B9E9F7AC4F5A}"/>
              </a:ext>
            </a:extLst>
          </p:cNvPr>
          <p:cNvSpPr/>
          <p:nvPr/>
        </p:nvSpPr>
        <p:spPr>
          <a:xfrm>
            <a:off x="7821179" y="4416060"/>
            <a:ext cx="719409" cy="357880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03A932DE-4A16-8612-E1A1-B043DBFCE28B}"/>
              </a:ext>
            </a:extLst>
          </p:cNvPr>
          <p:cNvSpPr/>
          <p:nvPr/>
        </p:nvSpPr>
        <p:spPr>
          <a:xfrm>
            <a:off x="2504875" y="4186320"/>
            <a:ext cx="1405626" cy="58143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9920930A-1B76-2AFA-6A5F-E032514D3E84}"/>
              </a:ext>
            </a:extLst>
          </p:cNvPr>
          <p:cNvSpPr/>
          <p:nvPr/>
        </p:nvSpPr>
        <p:spPr>
          <a:xfrm>
            <a:off x="8756841" y="4409870"/>
            <a:ext cx="1063815" cy="3578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1ECE59E4-3BD8-301C-1851-6642C362BD4B}"/>
              </a:ext>
            </a:extLst>
          </p:cNvPr>
          <p:cNvSpPr/>
          <p:nvPr/>
        </p:nvSpPr>
        <p:spPr>
          <a:xfrm>
            <a:off x="2093395" y="4958142"/>
            <a:ext cx="2161032" cy="694054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769FB948-BBDD-E7EF-2AE9-9C2A5F686D58}"/>
              </a:ext>
            </a:extLst>
          </p:cNvPr>
          <p:cNvSpPr/>
          <p:nvPr/>
        </p:nvSpPr>
        <p:spPr>
          <a:xfrm>
            <a:off x="10707635" y="4409870"/>
            <a:ext cx="719409" cy="357880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5369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7" grpId="0" animBg="1"/>
      <p:bldP spid="14" grpId="0" animBg="1"/>
      <p:bldP spid="29" grpId="0" animBg="1"/>
      <p:bldP spid="3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0EC0AC-7BE7-D93E-C821-0EF0F2BAC6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BDE64DEC-9A76-A872-671D-8A8A5698CE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62714" y="3290422"/>
            <a:ext cx="4501248" cy="1477328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int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a =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3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int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b =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5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int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result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0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result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(a &gt;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5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 ? ((b &gt;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6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 ?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10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result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 : </a:t>
            </a:r>
            <a:r>
              <a:rPr lang="de-DE" altLang="de-DE" dirty="0">
                <a:solidFill>
                  <a:srgbClr val="2AACB8"/>
                </a:solidFill>
                <a:latin typeface="JetBrains Mono"/>
              </a:rPr>
              <a:t>2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0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endParaRPr kumimoji="0" lang="de-DE" altLang="de-DE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26636599-3DB3-5029-C769-46879426DF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3603" y="2742150"/>
            <a:ext cx="2020824" cy="3139321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int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a =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3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int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b =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5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int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result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0;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if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(a&gt;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5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){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if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(b &gt;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6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){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result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10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}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}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else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{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result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20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}</a:t>
            </a:r>
            <a:endParaRPr kumimoji="0" lang="de-DE" altLang="de-DE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DA8ACA9-141D-717D-C70B-CC264AA33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Komplexe Ternärer Operator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DA9B7F9-EEC0-BF3E-080E-422F57B4D7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 Beispiel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FA9EF89-2E66-8AAB-4143-81F6553FD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A5E3BD6-493E-4773-AC13-EE70A9E3F498}" type="datetime1">
              <a:rPr lang="de-DE" smtClean="0"/>
              <a:t>07.02.2025</a:t>
            </a:fld>
            <a:endParaRPr lang="en-US" dirty="0"/>
          </a:p>
        </p:txBody>
      </p:sp>
      <p:sp>
        <p:nvSpPr>
          <p:cNvPr id="10" name="Pfeil: nach rechts 9">
            <a:extLst>
              <a:ext uri="{FF2B5EF4-FFF2-40B4-BE49-F238E27FC236}">
                <a16:creationId xmlns:a16="http://schemas.microsoft.com/office/drawing/2014/main" id="{2BD8E6D1-FE81-73BA-FE4F-9DE56BDE813A}"/>
              </a:ext>
            </a:extLst>
          </p:cNvPr>
          <p:cNvSpPr/>
          <p:nvPr/>
        </p:nvSpPr>
        <p:spPr>
          <a:xfrm>
            <a:off x="5056632" y="3739896"/>
            <a:ext cx="1152144" cy="35661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5B41CAC1-5DC5-7CB9-04CD-015FDEEAFEBD}"/>
              </a:ext>
            </a:extLst>
          </p:cNvPr>
          <p:cNvSpPr txBox="1"/>
          <p:nvPr/>
        </p:nvSpPr>
        <p:spPr>
          <a:xfrm>
            <a:off x="5390749" y="3480814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=</a:t>
            </a: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B9399A87-9C58-3001-2025-846EF4AFB868}"/>
              </a:ext>
            </a:extLst>
          </p:cNvPr>
          <p:cNvSpPr/>
          <p:nvPr/>
        </p:nvSpPr>
        <p:spPr>
          <a:xfrm>
            <a:off x="2233603" y="3850146"/>
            <a:ext cx="822960" cy="357880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1DA0DAC7-B535-A232-065E-8425F6204462}"/>
              </a:ext>
            </a:extLst>
          </p:cNvPr>
          <p:cNvSpPr/>
          <p:nvPr/>
        </p:nvSpPr>
        <p:spPr>
          <a:xfrm>
            <a:off x="7821179" y="4416060"/>
            <a:ext cx="719409" cy="357880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F9CF4095-481C-EC11-FE87-249094F2FE37}"/>
              </a:ext>
            </a:extLst>
          </p:cNvPr>
          <p:cNvSpPr/>
          <p:nvPr/>
        </p:nvSpPr>
        <p:spPr>
          <a:xfrm>
            <a:off x="2504875" y="4186320"/>
            <a:ext cx="1405626" cy="58143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1B5E852F-DA20-0E26-D4D4-29B8EDE4271A}"/>
              </a:ext>
            </a:extLst>
          </p:cNvPr>
          <p:cNvSpPr/>
          <p:nvPr/>
        </p:nvSpPr>
        <p:spPr>
          <a:xfrm>
            <a:off x="8756841" y="4409870"/>
            <a:ext cx="1063815" cy="3578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1CA10BFC-E7B5-9B32-AAE7-B12B07F0ED25}"/>
              </a:ext>
            </a:extLst>
          </p:cNvPr>
          <p:cNvSpPr/>
          <p:nvPr/>
        </p:nvSpPr>
        <p:spPr>
          <a:xfrm>
            <a:off x="2093395" y="4958142"/>
            <a:ext cx="2161032" cy="694054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BA2A0DA8-6A5C-A670-BC46-F321AC7BDF95}"/>
              </a:ext>
            </a:extLst>
          </p:cNvPr>
          <p:cNvSpPr/>
          <p:nvPr/>
        </p:nvSpPr>
        <p:spPr>
          <a:xfrm>
            <a:off x="10707635" y="4409870"/>
            <a:ext cx="719409" cy="357880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18FD8C4E-A17D-3F20-DB31-459737A2F818}"/>
              </a:ext>
            </a:extLst>
          </p:cNvPr>
          <p:cNvCxnSpPr>
            <a:cxnSpLocks/>
          </p:cNvCxnSpPr>
          <p:nvPr/>
        </p:nvCxnSpPr>
        <p:spPr>
          <a:xfrm flipV="1">
            <a:off x="2642616" y="4767750"/>
            <a:ext cx="1901952" cy="968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feld 14">
            <a:extLst>
              <a:ext uri="{FF2B5EF4-FFF2-40B4-BE49-F238E27FC236}">
                <a16:creationId xmlns:a16="http://schemas.microsoft.com/office/drawing/2014/main" id="{F6C733B8-1B37-4293-213B-C81624B75B1A}"/>
              </a:ext>
            </a:extLst>
          </p:cNvPr>
          <p:cNvSpPr txBox="1"/>
          <p:nvPr/>
        </p:nvSpPr>
        <p:spPr>
          <a:xfrm>
            <a:off x="4507505" y="4618767"/>
            <a:ext cx="20449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Würde b &gt; 6 nicht zutreffen, </a:t>
            </a:r>
            <a:br>
              <a:rPr lang="de-DE" sz="1200" dirty="0"/>
            </a:br>
            <a:r>
              <a:rPr lang="de-DE" sz="1200" dirty="0"/>
              <a:t>wäre </a:t>
            </a:r>
            <a:r>
              <a:rPr lang="de-DE" sz="1200" dirty="0" err="1"/>
              <a:t>result</a:t>
            </a:r>
            <a:r>
              <a:rPr lang="de-DE" sz="1200" dirty="0"/>
              <a:t> immer noch 0</a:t>
            </a:r>
          </a:p>
        </p:txBody>
      </p: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D8B19162-12FF-A5FF-137A-131D5AE480C7}"/>
              </a:ext>
            </a:extLst>
          </p:cNvPr>
          <p:cNvCxnSpPr>
            <a:cxnSpLocks/>
          </p:cNvCxnSpPr>
          <p:nvPr/>
        </p:nvCxnSpPr>
        <p:spPr>
          <a:xfrm flipH="1">
            <a:off x="8737184" y="4767750"/>
            <a:ext cx="1476664" cy="764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37ACB7B8-E41C-595F-D39D-2429996BA161}"/>
              </a:ext>
            </a:extLst>
          </p:cNvPr>
          <p:cNvSpPr txBox="1"/>
          <p:nvPr/>
        </p:nvSpPr>
        <p:spPr>
          <a:xfrm>
            <a:off x="6901651" y="5469774"/>
            <a:ext cx="29912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Deswegen wird </a:t>
            </a:r>
            <a:r>
              <a:rPr lang="de-DE" sz="1200" dirty="0" err="1"/>
              <a:t>result</a:t>
            </a:r>
            <a:r>
              <a:rPr lang="de-DE" sz="1200" dirty="0"/>
              <a:t> der </a:t>
            </a:r>
            <a:br>
              <a:rPr lang="de-DE" sz="1200" dirty="0"/>
            </a:br>
            <a:r>
              <a:rPr lang="de-DE" sz="1200" dirty="0"/>
              <a:t>ursprüngliche Wert (=0) wieder zugewiesen</a:t>
            </a:r>
          </a:p>
        </p:txBody>
      </p:sp>
    </p:spTree>
    <p:extLst>
      <p:ext uri="{BB962C8B-B14F-4D97-AF65-F5344CB8AC3E}">
        <p14:creationId xmlns:p14="http://schemas.microsoft.com/office/powerpoint/2010/main" val="1336054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A29AEB-47AE-1290-C846-61A3B39AD8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F4D18F-88A0-B548-4E89-C0AA214A0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Übung ca. 20 Minuten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EFA109A-90D0-08BA-15FF-A8C3205052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1600" dirty="0"/>
              <a:t>Überprüfe, ob eine Zahl (</a:t>
            </a:r>
            <a:r>
              <a:rPr lang="de-DE" sz="1600" dirty="0" err="1"/>
              <a:t>num</a:t>
            </a:r>
            <a:r>
              <a:rPr lang="de-DE" sz="1600" dirty="0"/>
              <a:t>) positiv, negativ oder null ist, und gib eine entsprechende Nachricht aus.</a:t>
            </a:r>
          </a:p>
          <a:p>
            <a:pPr lvl="1"/>
            <a:r>
              <a:rPr lang="de-DE" sz="1400" dirty="0"/>
              <a:t>Positiv: Ausgabe: "Die Zahl ist positiv."</a:t>
            </a:r>
          </a:p>
          <a:p>
            <a:pPr lvl="1"/>
            <a:r>
              <a:rPr lang="de-DE" sz="1400" dirty="0"/>
              <a:t>Negativ: Ausgabe: "Die Zahl ist negativ."</a:t>
            </a:r>
          </a:p>
          <a:p>
            <a:pPr lvl="1"/>
            <a:r>
              <a:rPr lang="de-DE" sz="1400" dirty="0"/>
              <a:t>Null: Ausgabe: "Die Zahl ist null.„</a:t>
            </a:r>
          </a:p>
          <a:p>
            <a:r>
              <a:rPr lang="de-DE" sz="1600" dirty="0"/>
              <a:t>Schreibe diese Bedingung in einem </a:t>
            </a:r>
            <a:r>
              <a:rPr lang="de-DE" sz="1600" dirty="0" err="1"/>
              <a:t>if-else</a:t>
            </a:r>
            <a:r>
              <a:rPr lang="de-DE" sz="1600" dirty="0"/>
              <a:t> Konstruktion. Schreibe deine Bedingung in einen </a:t>
            </a:r>
            <a:r>
              <a:rPr lang="de-DE" sz="1600" dirty="0" err="1"/>
              <a:t>ternary</a:t>
            </a:r>
            <a:r>
              <a:rPr lang="de-DE" sz="1600" dirty="0"/>
              <a:t> um.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3D8DA00-4730-1B0B-18F5-8E03F9BDC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A5E3BD6-493E-4773-AC13-EE70A9E3F498}" type="datetime1">
              <a:rPr lang="de-DE" smtClean="0"/>
              <a:t>07.02.2025</a:t>
            </a:fld>
            <a:endParaRPr lang="en-US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D31FDC7-5B08-40EE-8B98-71C88820AA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2239" y="5349211"/>
            <a:ext cx="1039761" cy="1039761"/>
          </a:xfrm>
          <a:prstGeom prst="rect">
            <a:avLst/>
          </a:prstGeom>
        </p:spPr>
      </p:pic>
      <p:pic>
        <p:nvPicPr>
          <p:cNvPr id="8" name="Grafik 7" descr="Ein Bild, das Schrift, Grafiken, Text, weiß enthält.&#10;&#10;Automatisch generierte Beschreibung">
            <a:extLst>
              <a:ext uri="{FF2B5EF4-FFF2-40B4-BE49-F238E27FC236}">
                <a16:creationId xmlns:a16="http://schemas.microsoft.com/office/drawing/2014/main" id="{CEF33D45-4A11-A122-2772-DA5BC47B66E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6940" y="188640"/>
            <a:ext cx="1152128" cy="1148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1701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F721F8-59A4-1C6B-4FFE-293A7D86A9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4BE6A2-8D84-4FDE-62AF-B314A18F1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Übung ca. 10 Minuten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54AB6C-1456-B827-F210-F019467190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1600" dirty="0"/>
              <a:t>- Versucht das in einen</a:t>
            </a:r>
            <a:br>
              <a:rPr lang="de-DE" sz="1600" dirty="0"/>
            </a:br>
            <a:r>
              <a:rPr lang="de-DE" sz="1600" dirty="0"/>
              <a:t>  </a:t>
            </a:r>
            <a:r>
              <a:rPr lang="de-DE" sz="1600" dirty="0" err="1"/>
              <a:t>ternary</a:t>
            </a:r>
            <a:r>
              <a:rPr lang="de-DE" sz="1600" dirty="0"/>
              <a:t> umzuschreiben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3C958AE-BEA1-DF5E-2982-B8D8A1016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A5E3BD6-493E-4773-AC13-EE70A9E3F498}" type="datetime1">
              <a:rPr lang="de-DE" smtClean="0"/>
              <a:t>07.02.2025</a:t>
            </a:fld>
            <a:endParaRPr lang="en-US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B542AA4-FDA9-B414-2B08-D56E278C77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2239" y="5349211"/>
            <a:ext cx="1039761" cy="1039761"/>
          </a:xfrm>
          <a:prstGeom prst="rect">
            <a:avLst/>
          </a:prstGeom>
        </p:spPr>
      </p:pic>
      <p:pic>
        <p:nvPicPr>
          <p:cNvPr id="8" name="Grafik 7" descr="Ein Bild, das Schrift, Grafiken, Text, weiß enthält.&#10;&#10;Automatisch generierte Beschreibung">
            <a:extLst>
              <a:ext uri="{FF2B5EF4-FFF2-40B4-BE49-F238E27FC236}">
                <a16:creationId xmlns:a16="http://schemas.microsoft.com/office/drawing/2014/main" id="{87FD940C-4551-2B6D-8789-D3240D3A6A9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6940" y="188640"/>
            <a:ext cx="1152128" cy="1148222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4CC988C2-27C5-586F-005A-B3545513E6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4612" y="2203211"/>
            <a:ext cx="7708392" cy="3754874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int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age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25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 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boolean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isStudent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true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boolean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hasJob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false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String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result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„“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400" b="0" i="0" u="none" strike="noStrike" cap="none" normalizeH="0" baseline="0" dirty="0">
              <a:ln>
                <a:noFill/>
              </a:ln>
              <a:solidFill>
                <a:srgbClr val="BCBEC4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e-DE" altLang="de-DE" sz="1400" dirty="0">
              <a:solidFill>
                <a:srgbClr val="BCBEC4"/>
              </a:solidFill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if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age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&lt;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18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 {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result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"Du bist noch ein Jugendlicher."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}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else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if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age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&gt;=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18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&amp;&amp;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age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&lt;=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30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 {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if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isStudent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 {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result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"Du bist ein Student."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}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else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{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result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"Du bist ein junger Erwachsener."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}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}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else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{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result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"Du bist ein erfahrener Erwachsener."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}</a:t>
            </a:r>
            <a:endParaRPr kumimoji="0" lang="de-DE" altLang="de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3109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D86A66-DDB6-E1AE-3384-6E8A2C06AA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223736-D5AA-3C40-302C-D8AF5C296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Übung ca. 20 Minuten</a:t>
            </a:r>
          </a:p>
        </p:txBody>
      </p:sp>
      <p:sp>
        <p:nvSpPr>
          <p:cNvPr id="21" name="Rectangle 1">
            <a:extLst>
              <a:ext uri="{FF2B5EF4-FFF2-40B4-BE49-F238E27FC236}">
                <a16:creationId xmlns:a16="http://schemas.microsoft.com/office/drawing/2014/main" id="{98D55EBD-05C1-CC33-E471-EEE9F94956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932" y="686571"/>
            <a:ext cx="7708392" cy="3754874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int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age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25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 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boolean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isStudent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true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boolean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hasJob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false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String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result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„“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400" b="0" i="0" u="none" strike="noStrike" cap="none" normalizeH="0" baseline="0" dirty="0">
              <a:ln>
                <a:noFill/>
              </a:ln>
              <a:solidFill>
                <a:srgbClr val="BCBEC4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e-DE" altLang="de-DE" sz="1400" dirty="0">
              <a:solidFill>
                <a:srgbClr val="BCBEC4"/>
              </a:solidFill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if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age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&lt;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18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 {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result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"Du bist noch ein Jugendlicher."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}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else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if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age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&gt;=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18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&amp;&amp;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age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&lt;=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30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 {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if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isStudent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 {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result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"Du bist ein Student."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}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else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{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result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"Du bist ein junger Erwachsener."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}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}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else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{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result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"Du bist ein erfahrener Erwachsener."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}</a:t>
            </a:r>
            <a:endParaRPr kumimoji="0" lang="de-DE" altLang="de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7D3E17B-F15F-025D-A89B-9F0878673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A5E3BD6-493E-4773-AC13-EE70A9E3F498}" type="datetime1">
              <a:rPr lang="de-DE" smtClean="0"/>
              <a:t>07.02.2025</a:t>
            </a:fld>
            <a:endParaRPr lang="en-US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83B6A4E-1352-C669-065B-227D07FD6A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2239" y="5349211"/>
            <a:ext cx="1039761" cy="1039761"/>
          </a:xfrm>
          <a:prstGeom prst="rect">
            <a:avLst/>
          </a:prstGeom>
        </p:spPr>
      </p:pic>
      <p:pic>
        <p:nvPicPr>
          <p:cNvPr id="8" name="Grafik 7" descr="Ein Bild, das Schrift, Grafiken, Text, weiß enthält.&#10;&#10;Automatisch generierte Beschreibung">
            <a:extLst>
              <a:ext uri="{FF2B5EF4-FFF2-40B4-BE49-F238E27FC236}">
                <a16:creationId xmlns:a16="http://schemas.microsoft.com/office/drawing/2014/main" id="{138A1BA4-155D-1374-461E-AD95E735BEB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6940" y="188640"/>
            <a:ext cx="1152128" cy="1148222"/>
          </a:xfrm>
          <a:prstGeom prst="rect">
            <a:avLst/>
          </a:prstGeom>
        </p:spPr>
      </p:pic>
      <p:sp>
        <p:nvSpPr>
          <p:cNvPr id="7" name="Rectangle 1">
            <a:extLst>
              <a:ext uri="{FF2B5EF4-FFF2-40B4-BE49-F238E27FC236}">
                <a16:creationId xmlns:a16="http://schemas.microsoft.com/office/drawing/2014/main" id="{68ABF46E-DF92-EE7A-BECD-209D897E86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5118695"/>
            <a:ext cx="12192000" cy="954107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String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result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age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&lt;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18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 ?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"Du bist noch ein Jugendlicher."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</a:t>
            </a:r>
            <a:r>
              <a:rPr lang="de-DE" altLang="de-DE" sz="1400" dirty="0">
                <a:solidFill>
                  <a:srgbClr val="BCBEC4"/>
                </a:solidFill>
                <a:latin typeface="JetBrains Mono"/>
              </a:rPr>
              <a:t> </a:t>
            </a:r>
            <a:br>
              <a:rPr lang="de-DE" altLang="de-DE" sz="1400" dirty="0">
                <a:solidFill>
                  <a:srgbClr val="BCBEC4"/>
                </a:solidFill>
                <a:latin typeface="JetBrains Mono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age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&gt;=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18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&amp;&amp;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age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&lt;=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30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 ? (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isStudent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?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"Du bist ein Student."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"Du bist ein junger Erwachsener."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 :</a:t>
            </a:r>
            <a:r>
              <a:rPr lang="de-DE" altLang="de-DE" sz="1400" dirty="0">
                <a:solidFill>
                  <a:srgbClr val="BCBEC4"/>
                </a:solidFill>
                <a:latin typeface="JetBrains Mono"/>
              </a:rPr>
              <a:t>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"Du bist ein erfahrener Erwachsener."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endParaRPr kumimoji="0" lang="de-DE" altLang="de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04783274-21D6-1D00-AA93-26ACED387CD9}"/>
              </a:ext>
            </a:extLst>
          </p:cNvPr>
          <p:cNvSpPr/>
          <p:nvPr/>
        </p:nvSpPr>
        <p:spPr>
          <a:xfrm>
            <a:off x="89916" y="1908008"/>
            <a:ext cx="1234440" cy="357880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3A1CFEF5-71E0-768A-5FCC-21A6240618A9}"/>
              </a:ext>
            </a:extLst>
          </p:cNvPr>
          <p:cNvSpPr/>
          <p:nvPr/>
        </p:nvSpPr>
        <p:spPr>
          <a:xfrm>
            <a:off x="1" y="5349211"/>
            <a:ext cx="822960" cy="292657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6E51730C-9536-4061-EFDC-8D44E2619C78}"/>
              </a:ext>
            </a:extLst>
          </p:cNvPr>
          <p:cNvSpPr/>
          <p:nvPr/>
        </p:nvSpPr>
        <p:spPr>
          <a:xfrm>
            <a:off x="7242048" y="5595748"/>
            <a:ext cx="3108958" cy="232772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A306B749-80AF-3FE8-E07A-FDE0A6487A71}"/>
              </a:ext>
            </a:extLst>
          </p:cNvPr>
          <p:cNvSpPr/>
          <p:nvPr/>
        </p:nvSpPr>
        <p:spPr>
          <a:xfrm>
            <a:off x="293516" y="3899331"/>
            <a:ext cx="4498848" cy="335194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BC847ED5-0D5B-6733-4F88-2139A4380C3D}"/>
              </a:ext>
            </a:extLst>
          </p:cNvPr>
          <p:cNvSpPr/>
          <p:nvPr/>
        </p:nvSpPr>
        <p:spPr>
          <a:xfrm>
            <a:off x="192932" y="2665856"/>
            <a:ext cx="4599432" cy="91730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418B799A-8E7E-9326-EFB0-29CD96A5388A}"/>
              </a:ext>
            </a:extLst>
          </p:cNvPr>
          <p:cNvSpPr/>
          <p:nvPr/>
        </p:nvSpPr>
        <p:spPr>
          <a:xfrm>
            <a:off x="2021955" y="5477132"/>
            <a:ext cx="5119510" cy="44094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19419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9D6589-5D23-0734-EAB7-8EAB286BF9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8139C2-6A1C-AC26-0653-BD3C529F4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7000" dirty="0"/>
              <a:t>Switch - Cases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F1D94EB-D6B7-FD72-846E-A65F47515F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Wiederholung der </a:t>
            </a:r>
            <a:r>
              <a:rPr lang="de-DE" dirty="0" err="1"/>
              <a:t>konzepte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C9BC5C5-7E00-1616-B203-81A17F572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EE6A76B-C923-49BD-ABE7-ADE768C6F571}" type="datetime1">
              <a:rPr lang="de-DE" smtClean="0"/>
              <a:t>07.02.2025</a:t>
            </a:fld>
            <a:endParaRPr lang="en-US" dirty="0"/>
          </a:p>
        </p:txBody>
      </p:sp>
      <p:pic>
        <p:nvPicPr>
          <p:cNvPr id="5" name="Grafik 4" descr="Ein Bild, das Schrift, Grafiken, Text, weiß enthält.&#10;&#10;Automatisch generierte Beschreibung">
            <a:extLst>
              <a:ext uri="{FF2B5EF4-FFF2-40B4-BE49-F238E27FC236}">
                <a16:creationId xmlns:a16="http://schemas.microsoft.com/office/drawing/2014/main" id="{88C46BAA-D360-570A-FB9E-03C6CDBDA6F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6940" y="188640"/>
            <a:ext cx="1152128" cy="1148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1815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EBC7B7-9CE4-3B81-D96D-2E6047028C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">
            <a:extLst>
              <a:ext uri="{FF2B5EF4-FFF2-40B4-BE49-F238E27FC236}">
                <a16:creationId xmlns:a16="http://schemas.microsoft.com/office/drawing/2014/main" id="{5DAF69A7-3702-4171-B271-62FDC73D57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8142" y="2972652"/>
            <a:ext cx="4941319" cy="3416320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String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fruit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"Apple"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switch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fruit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 {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case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"Apple"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System.</a:t>
            </a:r>
            <a:r>
              <a:rPr kumimoji="0" lang="de-DE" altLang="de-DE" b="0" i="1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out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.println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"Dies ist ein Apfel."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);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break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case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Banana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System.</a:t>
            </a:r>
            <a:r>
              <a:rPr kumimoji="0" lang="de-DE" altLang="de-DE" b="0" i="1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out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.println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"Dies ist eine Banane."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);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break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default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System.</a:t>
            </a:r>
            <a:r>
              <a:rPr kumimoji="0" lang="de-DE" altLang="de-DE" b="0" i="1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out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.println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"Unbekannte Frucht."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);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}</a:t>
            </a:r>
            <a:endParaRPr kumimoji="0" lang="de-DE" altLang="de-DE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C6B297C-A774-E56C-C366-2854AF6BB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Beispiel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716D66B-60B9-3B43-ADF4-87126CA4A8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Symbol" panose="05050102010706020507" pitchFamily="18" charset="2"/>
              <a:buChar char="-"/>
            </a:pPr>
            <a:r>
              <a:rPr lang="de-DE" sz="1600" dirty="0"/>
              <a:t> Kontrollstruktur, die eine Variable mit mehreren möglichen Werten vergleicht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sz="1600" dirty="0"/>
              <a:t> Syntax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CABB2C9-5A8F-55C9-3786-FD9D25899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A5E3BD6-493E-4773-AC13-EE70A9E3F498}" type="datetime1">
              <a:rPr lang="de-DE" smtClean="0"/>
              <a:t>07.02.2025</a:t>
            </a:fld>
            <a:endParaRPr lang="en-US" dirty="0"/>
          </a:p>
        </p:txBody>
      </p:sp>
      <p:pic>
        <p:nvPicPr>
          <p:cNvPr id="8" name="Grafik 7" descr="Ein Bild, das Schrift, Grafiken, Text, weiß enthält.&#10;&#10;Automatisch generierte Beschreibung">
            <a:extLst>
              <a:ext uri="{FF2B5EF4-FFF2-40B4-BE49-F238E27FC236}">
                <a16:creationId xmlns:a16="http://schemas.microsoft.com/office/drawing/2014/main" id="{EE8C5232-9621-34F2-23B6-515D2E37A4F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6940" y="188640"/>
            <a:ext cx="1152128" cy="1148222"/>
          </a:xfrm>
          <a:prstGeom prst="rect">
            <a:avLst/>
          </a:prstGeom>
        </p:spPr>
      </p:pic>
      <p:sp>
        <p:nvSpPr>
          <p:cNvPr id="7" name="Ellipse 6">
            <a:extLst>
              <a:ext uri="{FF2B5EF4-FFF2-40B4-BE49-F238E27FC236}">
                <a16:creationId xmlns:a16="http://schemas.microsoft.com/office/drawing/2014/main" id="{CD316E70-7C0D-43DF-4CC5-997F628BB8E3}"/>
              </a:ext>
            </a:extLst>
          </p:cNvPr>
          <p:cNvSpPr/>
          <p:nvPr/>
        </p:nvSpPr>
        <p:spPr>
          <a:xfrm>
            <a:off x="4026408" y="3002109"/>
            <a:ext cx="1041508" cy="37217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9EA20255-B31A-DF16-81BA-B7D276C8AEFE}"/>
              </a:ext>
            </a:extLst>
          </p:cNvPr>
          <p:cNvCxnSpPr/>
          <p:nvPr/>
        </p:nvCxnSpPr>
        <p:spPr>
          <a:xfrm flipV="1">
            <a:off x="4925568" y="2683779"/>
            <a:ext cx="1170432" cy="37084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llipse 11">
            <a:extLst>
              <a:ext uri="{FF2B5EF4-FFF2-40B4-BE49-F238E27FC236}">
                <a16:creationId xmlns:a16="http://schemas.microsoft.com/office/drawing/2014/main" id="{ADFCB3DC-2D1E-DF6C-9BCA-65F53041A867}"/>
              </a:ext>
            </a:extLst>
          </p:cNvPr>
          <p:cNvSpPr/>
          <p:nvPr/>
        </p:nvSpPr>
        <p:spPr>
          <a:xfrm>
            <a:off x="2959284" y="4652940"/>
            <a:ext cx="1673806" cy="37217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7869A8C6-43A2-24AD-E2C9-3281F419E689}"/>
              </a:ext>
            </a:extLst>
          </p:cNvPr>
          <p:cNvCxnSpPr>
            <a:cxnSpLocks/>
          </p:cNvCxnSpPr>
          <p:nvPr/>
        </p:nvCxnSpPr>
        <p:spPr>
          <a:xfrm>
            <a:off x="1993392" y="4507992"/>
            <a:ext cx="948836" cy="29224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84D8988A-EDB2-CCCC-DB70-1C422B7D66F9}"/>
              </a:ext>
            </a:extLst>
          </p:cNvPr>
          <p:cNvSpPr txBox="1"/>
          <p:nvPr/>
        </p:nvSpPr>
        <p:spPr>
          <a:xfrm>
            <a:off x="417446" y="4222053"/>
            <a:ext cx="163698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/>
              <a:t>Mögliche Werte, die </a:t>
            </a:r>
            <a:r>
              <a:rPr lang="de-DE" sz="1100" dirty="0" err="1"/>
              <a:t>fruit</a:t>
            </a:r>
            <a:br>
              <a:rPr lang="de-DE" sz="1100" dirty="0"/>
            </a:br>
            <a:r>
              <a:rPr lang="de-DE" sz="1100" dirty="0"/>
              <a:t>annehmen kann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DCAF20AB-26BE-7571-55BE-DBD46444FBB0}"/>
              </a:ext>
            </a:extLst>
          </p:cNvPr>
          <p:cNvSpPr txBox="1"/>
          <p:nvPr/>
        </p:nvSpPr>
        <p:spPr>
          <a:xfrm>
            <a:off x="6147549" y="2499113"/>
            <a:ext cx="27712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Variable </a:t>
            </a:r>
            <a:r>
              <a:rPr lang="de-DE" sz="1400" dirty="0" err="1"/>
              <a:t>fruit</a:t>
            </a:r>
            <a:r>
              <a:rPr lang="de-DE" sz="1400" dirty="0"/>
              <a:t> hat den Wert „Apple“</a:t>
            </a:r>
            <a:endParaRPr lang="de-DE" dirty="0"/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EEFA20B3-0BB2-4885-2691-C8EF6E47FE89}"/>
              </a:ext>
            </a:extLst>
          </p:cNvPr>
          <p:cNvSpPr/>
          <p:nvPr/>
        </p:nvSpPr>
        <p:spPr>
          <a:xfrm>
            <a:off x="2883619" y="5478598"/>
            <a:ext cx="1041508" cy="37217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41B39074-C3A2-673E-8C29-88C5635A70DC}"/>
              </a:ext>
            </a:extLst>
          </p:cNvPr>
          <p:cNvCxnSpPr>
            <a:cxnSpLocks/>
            <a:stCxn id="23" idx="3"/>
            <a:endCxn id="21" idx="2"/>
          </p:cNvCxnSpPr>
          <p:nvPr/>
        </p:nvCxnSpPr>
        <p:spPr>
          <a:xfrm flipV="1">
            <a:off x="2054433" y="5664684"/>
            <a:ext cx="829186" cy="172866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feld 22">
            <a:extLst>
              <a:ext uri="{FF2B5EF4-FFF2-40B4-BE49-F238E27FC236}">
                <a16:creationId xmlns:a16="http://schemas.microsoft.com/office/drawing/2014/main" id="{8E8913DA-91CD-C67E-3D2B-A981E885C9BB}"/>
              </a:ext>
            </a:extLst>
          </p:cNvPr>
          <p:cNvSpPr txBox="1"/>
          <p:nvPr/>
        </p:nvSpPr>
        <p:spPr>
          <a:xfrm>
            <a:off x="140126" y="5622106"/>
            <a:ext cx="191430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/>
              <a:t>Wenn keine </a:t>
            </a:r>
            <a:r>
              <a:rPr lang="de-DE" sz="1100" dirty="0" err="1"/>
              <a:t>case</a:t>
            </a:r>
            <a:r>
              <a:rPr lang="de-DE" sz="1100" dirty="0"/>
              <a:t>-Werte mit </a:t>
            </a:r>
            <a:br>
              <a:rPr lang="de-DE" sz="1100" dirty="0"/>
            </a:br>
            <a:r>
              <a:rPr lang="de-DE" sz="1100" dirty="0"/>
              <a:t>der Variable übereinstimmen</a:t>
            </a: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C9ABD742-81DB-66A2-F5DF-5B9634DB0EE1}"/>
              </a:ext>
            </a:extLst>
          </p:cNvPr>
          <p:cNvSpPr/>
          <p:nvPr/>
        </p:nvSpPr>
        <p:spPr>
          <a:xfrm>
            <a:off x="3298844" y="3509297"/>
            <a:ext cx="1041508" cy="37217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18F77EED-B2F2-C23C-DEE6-15AA95C20921}"/>
              </a:ext>
            </a:extLst>
          </p:cNvPr>
          <p:cNvCxnSpPr>
            <a:cxnSpLocks/>
          </p:cNvCxnSpPr>
          <p:nvPr/>
        </p:nvCxnSpPr>
        <p:spPr>
          <a:xfrm flipV="1">
            <a:off x="4318710" y="3448800"/>
            <a:ext cx="1259908" cy="263617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feld 23">
            <a:extLst>
              <a:ext uri="{FF2B5EF4-FFF2-40B4-BE49-F238E27FC236}">
                <a16:creationId xmlns:a16="http://schemas.microsoft.com/office/drawing/2014/main" id="{EF277C54-D251-521C-2026-0D0160F9F16D}"/>
              </a:ext>
            </a:extLst>
          </p:cNvPr>
          <p:cNvSpPr txBox="1"/>
          <p:nvPr/>
        </p:nvSpPr>
        <p:spPr>
          <a:xfrm>
            <a:off x="5537949" y="3272831"/>
            <a:ext cx="20126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bg1">
                    <a:lumMod val="95000"/>
                  </a:schemeClr>
                </a:solidFill>
              </a:rPr>
              <a:t>Variable wird übergeben</a:t>
            </a:r>
            <a:endParaRPr lang="de-DE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CB96E66A-DB3B-1E79-3CA0-4371AC0984EA}"/>
              </a:ext>
            </a:extLst>
          </p:cNvPr>
          <p:cNvSpPr/>
          <p:nvPr/>
        </p:nvSpPr>
        <p:spPr>
          <a:xfrm>
            <a:off x="2984900" y="4333501"/>
            <a:ext cx="1041508" cy="37217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27" name="Gerader Verbinder 26">
            <a:extLst>
              <a:ext uri="{FF2B5EF4-FFF2-40B4-BE49-F238E27FC236}">
                <a16:creationId xmlns:a16="http://schemas.microsoft.com/office/drawing/2014/main" id="{8A31890C-3937-48F2-4725-FA3793A18BAE}"/>
              </a:ext>
            </a:extLst>
          </p:cNvPr>
          <p:cNvCxnSpPr>
            <a:cxnSpLocks/>
          </p:cNvCxnSpPr>
          <p:nvPr/>
        </p:nvCxnSpPr>
        <p:spPr>
          <a:xfrm>
            <a:off x="4004375" y="4507992"/>
            <a:ext cx="1318829" cy="68876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feld 28">
            <a:extLst>
              <a:ext uri="{FF2B5EF4-FFF2-40B4-BE49-F238E27FC236}">
                <a16:creationId xmlns:a16="http://schemas.microsoft.com/office/drawing/2014/main" id="{2E80D9E3-C4B7-9827-6E75-21C27379D557}"/>
              </a:ext>
            </a:extLst>
          </p:cNvPr>
          <p:cNvSpPr txBox="1"/>
          <p:nvPr/>
        </p:nvSpPr>
        <p:spPr>
          <a:xfrm>
            <a:off x="5326234" y="4409599"/>
            <a:ext cx="2232677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>
                <a:solidFill>
                  <a:schemeClr val="bg1">
                    <a:lumMod val="95000"/>
                  </a:schemeClr>
                </a:solidFill>
              </a:rPr>
              <a:t>Signalisiert das Ende des </a:t>
            </a:r>
            <a:br>
              <a:rPr lang="de-DE" sz="1100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de-DE" sz="1100" dirty="0">
                <a:solidFill>
                  <a:schemeClr val="bg1">
                    <a:lumMod val="95000"/>
                  </a:schemeClr>
                </a:solidFill>
              </a:rPr>
              <a:t>switch-</a:t>
            </a:r>
            <a:r>
              <a:rPr lang="de-DE" sz="1100" dirty="0" err="1">
                <a:solidFill>
                  <a:schemeClr val="bg1">
                    <a:lumMod val="95000"/>
                  </a:schemeClr>
                </a:solidFill>
              </a:rPr>
              <a:t>cases</a:t>
            </a:r>
            <a:r>
              <a:rPr lang="de-DE" sz="1100" dirty="0">
                <a:solidFill>
                  <a:schemeClr val="bg1">
                    <a:lumMod val="95000"/>
                  </a:schemeClr>
                </a:solidFill>
              </a:rPr>
              <a:t>.</a:t>
            </a:r>
            <a:br>
              <a:rPr lang="de-DE" sz="1100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de-DE" sz="1200" dirty="0">
                <a:solidFill>
                  <a:schemeClr val="bg1">
                    <a:lumMod val="95000"/>
                  </a:schemeClr>
                </a:solidFill>
              </a:rPr>
              <a:t>CONTINUE IST ILLEGAL!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F3881FBF-C8F8-BDA4-92B8-29B668420D91}"/>
              </a:ext>
            </a:extLst>
          </p:cNvPr>
          <p:cNvSpPr txBox="1"/>
          <p:nvPr/>
        </p:nvSpPr>
        <p:spPr>
          <a:xfrm>
            <a:off x="8636114" y="4283608"/>
            <a:ext cx="2861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Ausgabe: Dies ist ein Apfel. </a:t>
            </a:r>
          </a:p>
        </p:txBody>
      </p:sp>
    </p:spTree>
    <p:extLst>
      <p:ext uri="{BB962C8B-B14F-4D97-AF65-F5344CB8AC3E}">
        <p14:creationId xmlns:p14="http://schemas.microsoft.com/office/powerpoint/2010/main" val="3618373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2" grpId="0" animBg="1"/>
      <p:bldP spid="16" grpId="0"/>
      <p:bldP spid="17" grpId="0"/>
      <p:bldP spid="23" grpId="0"/>
      <p:bldP spid="11" grpId="0" animBg="1"/>
      <p:bldP spid="24" grpId="0"/>
      <p:bldP spid="26" grpId="0" animBg="1"/>
      <p:bldP spid="29" grpId="0"/>
      <p:bldP spid="3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54AB58-9687-EE96-DC40-2AF12A2CD6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">
            <a:extLst>
              <a:ext uri="{FF2B5EF4-FFF2-40B4-BE49-F238E27FC236}">
                <a16:creationId xmlns:a16="http://schemas.microsoft.com/office/drawing/2014/main" id="{795F51AC-3BE1-5FE3-304D-7D7C3B4974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6238" y="2728442"/>
            <a:ext cx="4941319" cy="2862322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String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fruit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"Apple"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switch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fruit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 {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case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"Apple"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System.</a:t>
            </a:r>
            <a:r>
              <a:rPr kumimoji="0" lang="de-DE" altLang="de-DE" b="0" i="1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out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.println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"Dies ist ein Apfel."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);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case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Banana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System.</a:t>
            </a:r>
            <a:r>
              <a:rPr kumimoji="0" lang="de-DE" altLang="de-DE" b="0" i="1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out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.println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"Dies ist eine Banane."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);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default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System.</a:t>
            </a:r>
            <a:r>
              <a:rPr kumimoji="0" lang="de-DE" altLang="de-DE" b="0" i="1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out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.println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"Unbekannte Frucht."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);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}</a:t>
            </a:r>
            <a:endParaRPr kumimoji="0" lang="de-DE" altLang="de-DE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D916499-5EE1-EB16-6A78-C43B8AF60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Beispiel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9041E5C-08C1-E326-D64F-8F817A147E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Symbol" panose="05050102010706020507" pitchFamily="18" charset="2"/>
              <a:buChar char="-"/>
            </a:pPr>
            <a:r>
              <a:rPr lang="de-DE" sz="1600" dirty="0"/>
              <a:t> Wenn das break fehlt, dann werden alle unterhalb liegenden Cases ebenfalls ausgeführt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3ED9A91-9D8A-864F-D47B-0AFC10315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A5E3BD6-493E-4773-AC13-EE70A9E3F498}" type="datetime1">
              <a:rPr lang="de-DE" smtClean="0"/>
              <a:t>07.02.2025</a:t>
            </a:fld>
            <a:endParaRPr lang="en-US" dirty="0"/>
          </a:p>
        </p:txBody>
      </p:sp>
      <p:pic>
        <p:nvPicPr>
          <p:cNvPr id="8" name="Grafik 7" descr="Ein Bild, das Schrift, Grafiken, Text, weiß enthält.&#10;&#10;Automatisch generierte Beschreibung">
            <a:extLst>
              <a:ext uri="{FF2B5EF4-FFF2-40B4-BE49-F238E27FC236}">
                <a16:creationId xmlns:a16="http://schemas.microsoft.com/office/drawing/2014/main" id="{D9FB7069-3500-DFDB-15A7-40597FE255C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6940" y="188640"/>
            <a:ext cx="1152128" cy="1148222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56893F15-179A-38A8-BF22-BD733398B449}"/>
              </a:ext>
            </a:extLst>
          </p:cNvPr>
          <p:cNvSpPr txBox="1"/>
          <p:nvPr/>
        </p:nvSpPr>
        <p:spPr>
          <a:xfrm>
            <a:off x="320040" y="3988646"/>
            <a:ext cx="31710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Ausgabe: Dies ist ein Apfel. </a:t>
            </a:r>
            <a:br>
              <a:rPr lang="de-DE" dirty="0"/>
            </a:br>
            <a:r>
              <a:rPr lang="de-DE" dirty="0"/>
              <a:t>	Dies ist eine Banane.</a:t>
            </a:r>
            <a:br>
              <a:rPr lang="de-DE" dirty="0"/>
            </a:br>
            <a:r>
              <a:rPr lang="de-DE" dirty="0"/>
              <a:t>	Unbekannte Frucht.</a:t>
            </a:r>
          </a:p>
        </p:txBody>
      </p:sp>
    </p:spTree>
    <p:extLst>
      <p:ext uri="{BB962C8B-B14F-4D97-AF65-F5344CB8AC3E}">
        <p14:creationId xmlns:p14="http://schemas.microsoft.com/office/powerpoint/2010/main" val="619078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229675-B648-FC95-57C9-FE35FFC4A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Plan für heute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EE07291-F850-37E0-D938-DDD3249D94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Font typeface="Symbol" panose="05050102010706020507" pitchFamily="18" charset="2"/>
              <a:buChar char="-"/>
            </a:pPr>
            <a:r>
              <a:rPr lang="de-DE" dirty="0"/>
              <a:t> Wiederholung </a:t>
            </a:r>
            <a:r>
              <a:rPr lang="de-DE" dirty="0" err="1"/>
              <a:t>Parentheses</a:t>
            </a:r>
            <a:r>
              <a:rPr lang="de-DE" dirty="0"/>
              <a:t> &amp; </a:t>
            </a:r>
            <a:r>
              <a:rPr lang="de-DE" dirty="0" err="1"/>
              <a:t>Precedence</a:t>
            </a:r>
            <a:endParaRPr lang="de-DE" dirty="0"/>
          </a:p>
          <a:p>
            <a:pPr lvl="0">
              <a:buFont typeface="Symbol" panose="05050102010706020507" pitchFamily="18" charset="2"/>
              <a:buChar char="-"/>
            </a:pPr>
            <a:r>
              <a:rPr lang="de-DE" dirty="0"/>
              <a:t> Ternäre Operator (</a:t>
            </a:r>
            <a:r>
              <a:rPr lang="de-DE" dirty="0" err="1"/>
              <a:t>ternary</a:t>
            </a:r>
            <a:r>
              <a:rPr lang="de-DE" dirty="0"/>
              <a:t>)</a:t>
            </a:r>
          </a:p>
          <a:p>
            <a:pPr lvl="0">
              <a:buFont typeface="Symbol" panose="05050102010706020507" pitchFamily="18" charset="2"/>
              <a:buChar char="-"/>
            </a:pPr>
            <a:r>
              <a:rPr lang="de-DE" dirty="0"/>
              <a:t> switch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CCB1A8E-847E-DB73-DE23-52CB0A9C2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CD334EC-5459-4A98-AF88-01FD6D7BAF68}" type="datetime1">
              <a:rPr lang="de-DE" smtClean="0"/>
              <a:t>07.02.2025</a:t>
            </a:fld>
            <a:endParaRPr lang="en-US" dirty="0"/>
          </a:p>
        </p:txBody>
      </p:sp>
      <p:pic>
        <p:nvPicPr>
          <p:cNvPr id="3" name="Grafik 2" descr="Ein Bild, das Schrift, Grafiken, Text, weiß enthält.&#10;&#10;Automatisch generierte Beschreibung">
            <a:extLst>
              <a:ext uri="{FF2B5EF4-FFF2-40B4-BE49-F238E27FC236}">
                <a16:creationId xmlns:a16="http://schemas.microsoft.com/office/drawing/2014/main" id="{0706EC33-0369-2BF2-8343-996003D024D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6940" y="188640"/>
            <a:ext cx="1152128" cy="1148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6185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8311E0-2B7E-0867-3FA8-7D3F6AFD3D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5A0D4F-7CFB-9C0A-F0DE-D71A2D9D0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Beispiel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3563A7D-BBF0-7D6F-2E56-13818F5817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Symbol" panose="05050102010706020507" pitchFamily="18" charset="2"/>
              <a:buChar char="-"/>
            </a:pPr>
            <a:r>
              <a:rPr lang="de-DE" sz="1600" dirty="0"/>
              <a:t> Man kann </a:t>
            </a:r>
            <a:r>
              <a:rPr lang="de-DE" sz="1600" dirty="0" err="1"/>
              <a:t>cases</a:t>
            </a:r>
            <a:r>
              <a:rPr lang="de-DE" sz="1600" dirty="0"/>
              <a:t> auch verbinden, wenn sie alle das gleiche machen sollen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4D0C1DD-79FE-CA6E-3ADC-B0A8AB91A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A5E3BD6-493E-4773-AC13-EE70A9E3F498}" type="datetime1">
              <a:rPr lang="de-DE" smtClean="0"/>
              <a:t>07.02.2025</a:t>
            </a:fld>
            <a:endParaRPr lang="en-US" dirty="0"/>
          </a:p>
        </p:txBody>
      </p:sp>
      <p:pic>
        <p:nvPicPr>
          <p:cNvPr id="8" name="Grafik 7" descr="Ein Bild, das Schrift, Grafiken, Text, weiß enthält.&#10;&#10;Automatisch generierte Beschreibung">
            <a:extLst>
              <a:ext uri="{FF2B5EF4-FFF2-40B4-BE49-F238E27FC236}">
                <a16:creationId xmlns:a16="http://schemas.microsoft.com/office/drawing/2014/main" id="{86C0A1BE-AF3D-CA54-B14C-490D5D32875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6940" y="188640"/>
            <a:ext cx="1152128" cy="1148222"/>
          </a:xfrm>
          <a:prstGeom prst="rect">
            <a:avLst/>
          </a:prstGeo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D626B5FD-8017-DF25-A0A2-F05EC845C8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564646"/>
            <a:ext cx="6309360" cy="4247317"/>
          </a:xfrm>
          <a:prstGeom prst="rect">
            <a:avLst/>
          </a:prstGeom>
          <a:solidFill>
            <a:srgbClr val="1E1F2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int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number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2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switch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number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 {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case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1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System.</a:t>
            </a:r>
            <a:r>
              <a:rPr kumimoji="0" lang="de-DE" altLang="de-DE" b="0" i="1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out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.println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"Die Zahl ist zwischen 1 und 3."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);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break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case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2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System.</a:t>
            </a:r>
            <a:r>
              <a:rPr kumimoji="0" lang="de-DE" altLang="de-DE" b="0" i="1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out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.println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"Die Zahl ist zwischen 1 und 3."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);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break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case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3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System.</a:t>
            </a:r>
            <a:r>
              <a:rPr kumimoji="0" lang="de-DE" altLang="de-DE" b="0" i="1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out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.println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"Die Zahl ist zwischen 1 und 3."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);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break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default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System.</a:t>
            </a:r>
            <a:r>
              <a:rPr kumimoji="0" lang="de-DE" altLang="de-DE" b="0" i="1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out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.println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"Die Zahl ist außerhalb des Bereichs."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);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}</a:t>
            </a:r>
            <a:endParaRPr kumimoji="0" lang="de-DE" altLang="de-DE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Geschweifte Klammer rechts 5">
            <a:extLst>
              <a:ext uri="{FF2B5EF4-FFF2-40B4-BE49-F238E27FC236}">
                <a16:creationId xmlns:a16="http://schemas.microsoft.com/office/drawing/2014/main" id="{2E9824E4-18A9-A61C-3F9F-30625BD6A8E9}"/>
              </a:ext>
            </a:extLst>
          </p:cNvPr>
          <p:cNvSpPr/>
          <p:nvPr/>
        </p:nvSpPr>
        <p:spPr>
          <a:xfrm>
            <a:off x="5715000" y="3310128"/>
            <a:ext cx="310896" cy="2558964"/>
          </a:xfrm>
          <a:prstGeom prst="rightBrac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A4AFD730-0AD3-8A41-D88F-7C7C44C13C6E}"/>
              </a:ext>
            </a:extLst>
          </p:cNvPr>
          <p:cNvSpPr txBox="1"/>
          <p:nvPr/>
        </p:nvSpPr>
        <p:spPr>
          <a:xfrm>
            <a:off x="6364734" y="4404944"/>
            <a:ext cx="25049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Wiederholung für mehrere Cases</a:t>
            </a:r>
          </a:p>
        </p:txBody>
      </p:sp>
    </p:spTree>
    <p:extLst>
      <p:ext uri="{BB962C8B-B14F-4D97-AF65-F5344CB8AC3E}">
        <p14:creationId xmlns:p14="http://schemas.microsoft.com/office/powerpoint/2010/main" val="251188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A24F4C-E0DE-0E84-60F2-E76C2AD257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A5057E9-70BC-724E-AB63-21A780CAD4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Symbol" panose="05050102010706020507" pitchFamily="18" charset="2"/>
              <a:buChar char="-"/>
            </a:pPr>
            <a:r>
              <a:rPr lang="de-DE" sz="1600" dirty="0"/>
              <a:t> Man kann </a:t>
            </a:r>
            <a:r>
              <a:rPr lang="de-DE" sz="1600" dirty="0" err="1"/>
              <a:t>cases</a:t>
            </a:r>
            <a:r>
              <a:rPr lang="de-DE" sz="1600" dirty="0"/>
              <a:t> auch verbinden, wenn sie alle das gleiche machen sollen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03543878-C7A0-6324-A27A-F73493F04B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6868" y="188640"/>
            <a:ext cx="6172200" cy="2862322"/>
          </a:xfrm>
          <a:prstGeom prst="rect">
            <a:avLst/>
          </a:prstGeom>
          <a:solidFill>
            <a:srgbClr val="1E1F2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int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number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2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switch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number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 {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case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1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System.</a:t>
            </a:r>
            <a:r>
              <a:rPr kumimoji="0" lang="de-DE" altLang="de-DE" sz="1200" b="0" i="1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out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.println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"Die Zahl ist zwischen 1 und 3."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);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break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case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2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System.</a:t>
            </a:r>
            <a:r>
              <a:rPr kumimoji="0" lang="de-DE" altLang="de-DE" sz="1200" b="0" i="1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out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.println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"Die Zahl ist zwischen 1 und 3."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);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break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case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3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System.</a:t>
            </a:r>
            <a:r>
              <a:rPr kumimoji="0" lang="de-DE" altLang="de-DE" sz="1200" b="0" i="1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out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.println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"Die Zahl ist zwischen 1 und 3."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);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break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default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System.</a:t>
            </a:r>
            <a:r>
              <a:rPr kumimoji="0" lang="de-DE" altLang="de-DE" sz="1200" b="0" i="1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out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.println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"Die Zahl ist außerhalb des Bereichs."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);</a:t>
            </a:r>
            <a:b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}</a:t>
            </a:r>
            <a:endParaRPr kumimoji="0" lang="de-DE" altLang="de-DE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4C1EC70-629B-60C5-7AB7-3352BCD3F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Beispiel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0FB1308-03D1-4C19-FADB-447B9E152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A5E3BD6-493E-4773-AC13-EE70A9E3F498}" type="datetime1">
              <a:rPr lang="de-DE" smtClean="0"/>
              <a:t>07.02.2025</a:t>
            </a:fld>
            <a:endParaRPr lang="en-US" dirty="0"/>
          </a:p>
        </p:txBody>
      </p:sp>
      <p:pic>
        <p:nvPicPr>
          <p:cNvPr id="8" name="Grafik 7" descr="Ein Bild, das Schrift, Grafiken, Text, weiß enthält.&#10;&#10;Automatisch generierte Beschreibung">
            <a:extLst>
              <a:ext uri="{FF2B5EF4-FFF2-40B4-BE49-F238E27FC236}">
                <a16:creationId xmlns:a16="http://schemas.microsoft.com/office/drawing/2014/main" id="{48B1174B-658E-B6A1-460D-5254E061A3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6940" y="188640"/>
            <a:ext cx="1152128" cy="1148222"/>
          </a:xfrm>
          <a:prstGeom prst="rect">
            <a:avLst/>
          </a:prstGeo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A54BF41E-3524-7724-D8B0-829F665E51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1320" y="2729771"/>
            <a:ext cx="6309360" cy="3139321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int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number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2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switch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number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 {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case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1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case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2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case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3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System.</a:t>
            </a:r>
            <a:r>
              <a:rPr kumimoji="0" lang="de-DE" altLang="de-DE" b="0" i="1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out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.println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"Die Zahl ist zwischen 1 und 3."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);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break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default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System.</a:t>
            </a:r>
            <a:r>
              <a:rPr kumimoji="0" lang="de-DE" altLang="de-DE" b="0" i="1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out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.println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"Die Zahl ist außerhalb des Bereichs."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);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}</a:t>
            </a:r>
            <a:endParaRPr kumimoji="0" lang="de-DE" altLang="de-DE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13440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A7D1F6-36C9-AFD1-9830-E3AF196DD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B9607F3-21BA-82D4-1A94-C3738D671B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Schreibe ein Java-Programm, das den Monat anhand einer Zahl (1 bis 12) identifiziert. Die Zahl steht für den Monat im Jahr, und das Programm soll den Namen des Monats ausgeben.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Wenn die Zahl von 1 bis 12 ist, soll der entsprechende Monat (z.B. 1 = Januar, 2 = Februar, ...) ausgegeben werden.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Wenn die Zahl außerhalb des Bereichs liegt (z.B. 0 oder 13), soll "Ungültige Monatszahl" ausgegeben werden.</a:t>
            </a:r>
          </a:p>
          <a:p>
            <a:pPr marL="358140" indent="0">
              <a:lnSpc>
                <a:spcPct val="107000"/>
              </a:lnSpc>
              <a:spcAft>
                <a:spcPts val="800"/>
              </a:spcAft>
              <a:buNone/>
            </a:pP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887CCAC-FF85-0F75-CC58-FB7A1D8A2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A5E3BD6-493E-4773-AC13-EE70A9E3F498}" type="datetime1">
              <a:rPr lang="de-DE" smtClean="0"/>
              <a:t>07.02.2025</a:t>
            </a:fld>
            <a:endParaRPr lang="en-US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677740D-C485-48A0-9686-33DA61E065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4720" y="5172121"/>
            <a:ext cx="1039761" cy="1039761"/>
          </a:xfrm>
          <a:prstGeom prst="rect">
            <a:avLst/>
          </a:prstGeom>
        </p:spPr>
      </p:pic>
      <p:pic>
        <p:nvPicPr>
          <p:cNvPr id="6" name="Grafik 5" descr="Ein Bild, das Schrift, Grafiken, Text, weiß enthält.&#10;&#10;Automatisch generierte Beschreibung">
            <a:extLst>
              <a:ext uri="{FF2B5EF4-FFF2-40B4-BE49-F238E27FC236}">
                <a16:creationId xmlns:a16="http://schemas.microsoft.com/office/drawing/2014/main" id="{84356C6D-028C-B5C2-8E7F-1576E5AFAE8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6940" y="188640"/>
            <a:ext cx="1152128" cy="1148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04349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1EC4C1-AD26-C9DB-8EA7-51E22719A6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C8E5CC-83CB-1D0B-C64F-7B528282B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7000" dirty="0"/>
              <a:t>Arrays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EB04B08-6382-0B36-4A98-97E0E60CD4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Wiederholung der </a:t>
            </a:r>
            <a:r>
              <a:rPr lang="de-DE" dirty="0" err="1"/>
              <a:t>konzepte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D260983-E3D0-7E7B-2063-49ABAB42C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EE6A76B-C923-49BD-ABE7-ADE768C6F571}" type="datetime1">
              <a:rPr lang="de-DE" smtClean="0"/>
              <a:t>07.02.2025</a:t>
            </a:fld>
            <a:endParaRPr lang="en-US" dirty="0"/>
          </a:p>
        </p:txBody>
      </p:sp>
      <p:pic>
        <p:nvPicPr>
          <p:cNvPr id="5" name="Grafik 4" descr="Ein Bild, das Schrift, Grafiken, Text, weiß enthält.&#10;&#10;Automatisch generierte Beschreibung">
            <a:extLst>
              <a:ext uri="{FF2B5EF4-FFF2-40B4-BE49-F238E27FC236}">
                <a16:creationId xmlns:a16="http://schemas.microsoft.com/office/drawing/2014/main" id="{04214340-A7A3-CC7B-8974-EDD62C27CCC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6940" y="188640"/>
            <a:ext cx="1152128" cy="1148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0971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51B805-C232-D577-517D-D86F88A3FC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2">
            <a:extLst>
              <a:ext uri="{FF2B5EF4-FFF2-40B4-BE49-F238E27FC236}">
                <a16:creationId xmlns:a16="http://schemas.microsoft.com/office/drawing/2014/main" id="{6422F122-EC9C-E155-EE8A-A10BF396FF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2605" y="2379071"/>
            <a:ext cx="5531008" cy="3046988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int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[] i =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new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int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[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5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];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int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i2[] =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new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int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[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5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];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int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[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5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] i3 =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new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int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[];     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//Compilerfehler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int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[][] i4 =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new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int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[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2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][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3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];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int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[][] i5 =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new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int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[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2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][];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int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[] i8[] =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new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int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[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2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][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3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];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int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[][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5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] i6 =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new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int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[][]; 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//Compilerfehler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int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[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5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][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5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] i7 =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new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int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[][];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//Compilerfehler</a:t>
            </a:r>
            <a:endParaRPr kumimoji="0" lang="de-DE" alt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5583BCB-3AAD-983A-25F5-7EB5E3D2B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Initialisierung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31D39EE-FEFC-2F52-C38C-42A43AECB6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01168" lvl="1" indent="0">
              <a:buNone/>
            </a:pPr>
            <a:r>
              <a:rPr lang="de-DE" dirty="0"/>
              <a:t>   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E8B3490-8999-2698-EE36-60B4CAA77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A5E3BD6-493E-4773-AC13-EE70A9E3F498}" type="datetime1">
              <a:rPr lang="de-DE" smtClean="0"/>
              <a:t>07.02.2025</a:t>
            </a:fld>
            <a:endParaRPr lang="en-US" dirty="0"/>
          </a:p>
        </p:txBody>
      </p:sp>
      <p:pic>
        <p:nvPicPr>
          <p:cNvPr id="5" name="Grafik 4" descr="Ein Bild, das Schrift, Grafiken, Text, weiß enthält.&#10;&#10;Automatisch generierte Beschreibung">
            <a:extLst>
              <a:ext uri="{FF2B5EF4-FFF2-40B4-BE49-F238E27FC236}">
                <a16:creationId xmlns:a16="http://schemas.microsoft.com/office/drawing/2014/main" id="{464951C6-38A8-B0CD-3C7A-22DA8BB4067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6940" y="188640"/>
            <a:ext cx="1152128" cy="1148222"/>
          </a:xfrm>
          <a:prstGeom prst="rect">
            <a:avLst/>
          </a:prstGeom>
        </p:spPr>
      </p:pic>
      <p:sp>
        <p:nvSpPr>
          <p:cNvPr id="7" name="Ellipse 6">
            <a:extLst>
              <a:ext uri="{FF2B5EF4-FFF2-40B4-BE49-F238E27FC236}">
                <a16:creationId xmlns:a16="http://schemas.microsoft.com/office/drawing/2014/main" id="{10BD752A-8420-B172-6FB4-5A4CD54A1E76}"/>
              </a:ext>
            </a:extLst>
          </p:cNvPr>
          <p:cNvSpPr/>
          <p:nvPr/>
        </p:nvSpPr>
        <p:spPr>
          <a:xfrm>
            <a:off x="5000643" y="2428582"/>
            <a:ext cx="1041508" cy="37217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8E11B12F-B8A3-B22E-842C-1A5F131A582B}"/>
              </a:ext>
            </a:extLst>
          </p:cNvPr>
          <p:cNvCxnSpPr>
            <a:cxnSpLocks/>
            <a:stCxn id="7" idx="6"/>
            <a:endCxn id="9" idx="1"/>
          </p:cNvCxnSpPr>
          <p:nvPr/>
        </p:nvCxnSpPr>
        <p:spPr>
          <a:xfrm flipV="1">
            <a:off x="6042151" y="1901437"/>
            <a:ext cx="1564857" cy="71323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CAB3D260-907A-F22C-E120-6E75572E6241}"/>
              </a:ext>
            </a:extLst>
          </p:cNvPr>
          <p:cNvSpPr txBox="1"/>
          <p:nvPr/>
        </p:nvSpPr>
        <p:spPr>
          <a:xfrm>
            <a:off x="7607008" y="1701382"/>
            <a:ext cx="28994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/>
              <a:t>Size </a:t>
            </a:r>
            <a:r>
              <a:rPr lang="de-DE" sz="2000" b="1" dirty="0"/>
              <a:t>MUSS</a:t>
            </a:r>
            <a:r>
              <a:rPr lang="de-DE" sz="2000" dirty="0"/>
              <a:t> hinten stehen</a:t>
            </a: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082E8939-21CE-E726-13C5-E4D8819525E0}"/>
              </a:ext>
            </a:extLst>
          </p:cNvPr>
          <p:cNvSpPr/>
          <p:nvPr/>
        </p:nvSpPr>
        <p:spPr>
          <a:xfrm>
            <a:off x="3384846" y="3162377"/>
            <a:ext cx="1041508" cy="37217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78113AA2-EC6B-24EE-5A0E-216F4943C172}"/>
              </a:ext>
            </a:extLst>
          </p:cNvPr>
          <p:cNvCxnSpPr>
            <a:cxnSpLocks/>
            <a:stCxn id="11" idx="2"/>
            <a:endCxn id="14" idx="3"/>
          </p:cNvCxnSpPr>
          <p:nvPr/>
        </p:nvCxnSpPr>
        <p:spPr>
          <a:xfrm flipH="1" flipV="1">
            <a:off x="2037963" y="3295549"/>
            <a:ext cx="1346883" cy="5291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49F402F2-0A4D-6172-8B44-D8D2BDD0DC4A}"/>
              </a:ext>
            </a:extLst>
          </p:cNvPr>
          <p:cNvSpPr txBox="1"/>
          <p:nvPr/>
        </p:nvSpPr>
        <p:spPr>
          <a:xfrm>
            <a:off x="1151182" y="3095494"/>
            <a:ext cx="8867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/>
              <a:t>Illegal!</a:t>
            </a: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F106A4F4-CF2C-86FF-28BD-6C91BB336991}"/>
              </a:ext>
            </a:extLst>
          </p:cNvPr>
          <p:cNvSpPr/>
          <p:nvPr/>
        </p:nvSpPr>
        <p:spPr>
          <a:xfrm>
            <a:off x="3447423" y="4562017"/>
            <a:ext cx="1152144" cy="42228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4C81074D-D822-ACCF-C9E2-B049AA9B189B}"/>
              </a:ext>
            </a:extLst>
          </p:cNvPr>
          <p:cNvCxnSpPr>
            <a:cxnSpLocks/>
            <a:stCxn id="15" idx="2"/>
            <a:endCxn id="14" idx="3"/>
          </p:cNvCxnSpPr>
          <p:nvPr/>
        </p:nvCxnSpPr>
        <p:spPr>
          <a:xfrm flipH="1" flipV="1">
            <a:off x="2037963" y="3295549"/>
            <a:ext cx="1409460" cy="147761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Ellipse 16">
            <a:extLst>
              <a:ext uri="{FF2B5EF4-FFF2-40B4-BE49-F238E27FC236}">
                <a16:creationId xmlns:a16="http://schemas.microsoft.com/office/drawing/2014/main" id="{C7050007-B23A-9448-78C0-DC4674C24432}"/>
              </a:ext>
            </a:extLst>
          </p:cNvPr>
          <p:cNvSpPr/>
          <p:nvPr/>
        </p:nvSpPr>
        <p:spPr>
          <a:xfrm>
            <a:off x="3447423" y="4997017"/>
            <a:ext cx="1235240" cy="42228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C4F20450-743A-9641-C00A-DFBB5F91E46E}"/>
              </a:ext>
            </a:extLst>
          </p:cNvPr>
          <p:cNvCxnSpPr>
            <a:cxnSpLocks/>
            <a:stCxn id="17" idx="2"/>
            <a:endCxn id="14" idx="3"/>
          </p:cNvCxnSpPr>
          <p:nvPr/>
        </p:nvCxnSpPr>
        <p:spPr>
          <a:xfrm flipH="1" flipV="1">
            <a:off x="2037963" y="3295549"/>
            <a:ext cx="1409460" cy="191261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Ellipse 31">
            <a:extLst>
              <a:ext uri="{FF2B5EF4-FFF2-40B4-BE49-F238E27FC236}">
                <a16:creationId xmlns:a16="http://schemas.microsoft.com/office/drawing/2014/main" id="{C22A45BC-46C5-E028-075E-6362E7786477}"/>
              </a:ext>
            </a:extLst>
          </p:cNvPr>
          <p:cNvSpPr/>
          <p:nvPr/>
        </p:nvSpPr>
        <p:spPr>
          <a:xfrm>
            <a:off x="3097744" y="2789140"/>
            <a:ext cx="3503488" cy="46240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45A5DE22-A036-E1CE-C56F-31AD1649E844}"/>
              </a:ext>
            </a:extLst>
          </p:cNvPr>
          <p:cNvCxnSpPr>
            <a:cxnSpLocks/>
            <a:stCxn id="32" idx="2"/>
            <a:endCxn id="34" idx="3"/>
          </p:cNvCxnSpPr>
          <p:nvPr/>
        </p:nvCxnSpPr>
        <p:spPr>
          <a:xfrm flipH="1" flipV="1">
            <a:off x="1957939" y="2452562"/>
            <a:ext cx="1139805" cy="56778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feld 33">
            <a:extLst>
              <a:ext uri="{FF2B5EF4-FFF2-40B4-BE49-F238E27FC236}">
                <a16:creationId xmlns:a16="http://schemas.microsoft.com/office/drawing/2014/main" id="{87FAAFDD-F6A5-C9F5-6292-0C745BC5D45A}"/>
              </a:ext>
            </a:extLst>
          </p:cNvPr>
          <p:cNvSpPr txBox="1"/>
          <p:nvPr/>
        </p:nvSpPr>
        <p:spPr>
          <a:xfrm>
            <a:off x="566928" y="2037063"/>
            <a:ext cx="13910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C-Style. </a:t>
            </a:r>
            <a:br>
              <a:rPr lang="de-DE" sz="1600" dirty="0"/>
            </a:br>
            <a:r>
              <a:rPr lang="de-DE" sz="1600" dirty="0"/>
              <a:t>Möglich, aber vermeiden</a:t>
            </a:r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525A3448-6C92-492F-81EE-2378EE25C47C}"/>
              </a:ext>
            </a:extLst>
          </p:cNvPr>
          <p:cNvSpPr/>
          <p:nvPr/>
        </p:nvSpPr>
        <p:spPr>
          <a:xfrm>
            <a:off x="3447423" y="4205716"/>
            <a:ext cx="3503488" cy="46240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4" name="Gerader Verbinder 43">
            <a:extLst>
              <a:ext uri="{FF2B5EF4-FFF2-40B4-BE49-F238E27FC236}">
                <a16:creationId xmlns:a16="http://schemas.microsoft.com/office/drawing/2014/main" id="{C5EC9CA6-786F-16E2-C55C-DD4BCA2A8927}"/>
              </a:ext>
            </a:extLst>
          </p:cNvPr>
          <p:cNvCxnSpPr>
            <a:cxnSpLocks/>
            <a:stCxn id="43" idx="6"/>
            <a:endCxn id="45" idx="1"/>
          </p:cNvCxnSpPr>
          <p:nvPr/>
        </p:nvCxnSpPr>
        <p:spPr>
          <a:xfrm>
            <a:off x="6950911" y="4436918"/>
            <a:ext cx="3265423" cy="43853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feld 44">
            <a:extLst>
              <a:ext uri="{FF2B5EF4-FFF2-40B4-BE49-F238E27FC236}">
                <a16:creationId xmlns:a16="http://schemas.microsoft.com/office/drawing/2014/main" id="{7EED6374-587B-97AB-5789-AD605CD65252}"/>
              </a:ext>
            </a:extLst>
          </p:cNvPr>
          <p:cNvSpPr txBox="1"/>
          <p:nvPr/>
        </p:nvSpPr>
        <p:spPr>
          <a:xfrm>
            <a:off x="10216334" y="4188383"/>
            <a:ext cx="14696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Unschön, geht aber</a:t>
            </a:r>
          </a:p>
        </p:txBody>
      </p:sp>
    </p:spTree>
    <p:extLst>
      <p:ext uri="{BB962C8B-B14F-4D97-AF65-F5344CB8AC3E}">
        <p14:creationId xmlns:p14="http://schemas.microsoft.com/office/powerpoint/2010/main" val="987513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  <p:bldP spid="11" grpId="0" animBg="1"/>
      <p:bldP spid="14" grpId="0"/>
      <p:bldP spid="15" grpId="0" animBg="1"/>
      <p:bldP spid="17" grpId="0" animBg="1"/>
      <p:bldP spid="32" grpId="0" animBg="1"/>
      <p:bldP spid="34" grpId="0"/>
      <p:bldP spid="43" grpId="0" animBg="1"/>
      <p:bldP spid="4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2E9E41-2347-7E5C-6025-31760A967B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A0409D-7128-5208-B9B7-20D644EA7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Grundlagen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ADB11BB-6647-43DF-8CD8-42B11072CD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 - Arrays sind Objekte!</a:t>
            </a:r>
          </a:p>
          <a:p>
            <a:r>
              <a:rPr lang="de-DE" dirty="0"/>
              <a:t> - 1-D-Array ist ein Konstrukt, in welchem einzelne Elemente gespeichert werden</a:t>
            </a:r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 - 2-D-Array ist ein Konstruktor, in welchem mehrere Arrays gespeichert werden</a:t>
            </a:r>
          </a:p>
          <a:p>
            <a:pPr marL="201168" lvl="1" indent="0">
              <a:buNone/>
            </a:pPr>
            <a:endParaRPr lang="de-DE" dirty="0"/>
          </a:p>
          <a:p>
            <a:endParaRPr lang="de-DE" dirty="0"/>
          </a:p>
          <a:p>
            <a:pPr marL="358140" indent="0">
              <a:lnSpc>
                <a:spcPct val="107000"/>
              </a:lnSpc>
              <a:spcAft>
                <a:spcPts val="800"/>
              </a:spcAft>
              <a:buNone/>
            </a:pP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F4A7D86-F626-AF93-7D5E-6278D4B9F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A5E3BD6-493E-4773-AC13-EE70A9E3F498}" type="datetime1">
              <a:rPr lang="de-DE" smtClean="0"/>
              <a:t>07.02.2025</a:t>
            </a:fld>
            <a:endParaRPr lang="en-US" dirty="0"/>
          </a:p>
        </p:txBody>
      </p:sp>
      <p:pic>
        <p:nvPicPr>
          <p:cNvPr id="6" name="Grafik 5" descr="Ein Bild, das Schrift, Grafiken, Text, weiß enthält.&#10;&#10;Automatisch generierte Beschreibung">
            <a:extLst>
              <a:ext uri="{FF2B5EF4-FFF2-40B4-BE49-F238E27FC236}">
                <a16:creationId xmlns:a16="http://schemas.microsoft.com/office/drawing/2014/main" id="{654254AA-9F9F-3DDB-FBCD-AE7AE1C444C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6940" y="188640"/>
            <a:ext cx="1152128" cy="1148222"/>
          </a:xfrm>
          <a:prstGeom prst="rect">
            <a:avLst/>
          </a:prstGeom>
        </p:spPr>
      </p:pic>
      <p:sp>
        <p:nvSpPr>
          <p:cNvPr id="7" name="Rectangle 1">
            <a:extLst>
              <a:ext uri="{FF2B5EF4-FFF2-40B4-BE49-F238E27FC236}">
                <a16:creationId xmlns:a16="http://schemas.microsoft.com/office/drawing/2014/main" id="{039AA2E1-248C-2EDE-1081-951B98E783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7952" y="3168282"/>
            <a:ext cx="2944368" cy="338554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int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[] i =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new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int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[] {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1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2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3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4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5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6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};</a:t>
            </a:r>
            <a:endParaRPr kumimoji="0" lang="de-DE" altLang="de-DE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6012D555-6F57-2B10-65B0-766AF05318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77006" y="4702614"/>
            <a:ext cx="4366260" cy="338554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int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[][] i =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new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int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[][] {{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1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2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3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}, {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1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2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3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}, {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1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2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3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4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5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6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}};</a:t>
            </a:r>
            <a:endParaRPr kumimoji="0" lang="de-DE" altLang="de-DE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932986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447E74-4A3B-5400-C437-300A588C43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AEA00B-34BA-9D25-552D-247B19F01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Grundlagen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CBE51CA-E44A-9255-9362-77AE1D6410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 - in Arrays stehen </a:t>
            </a:r>
            <a:r>
              <a:rPr lang="de-DE" dirty="0" err="1"/>
              <a:t>default</a:t>
            </a:r>
            <a:r>
              <a:rPr lang="de-DE" dirty="0"/>
              <a:t>-Werte</a:t>
            </a:r>
          </a:p>
          <a:p>
            <a:pPr lvl="1"/>
            <a:r>
              <a:rPr lang="de-DE" dirty="0"/>
              <a:t>Bei Arrays mit primitiven Elementen (</a:t>
            </a:r>
            <a:r>
              <a:rPr lang="de-DE" dirty="0" err="1"/>
              <a:t>Bsp</a:t>
            </a:r>
            <a:r>
              <a:rPr lang="de-DE" dirty="0"/>
              <a:t>: </a:t>
            </a:r>
            <a:r>
              <a:rPr lang="de-DE" dirty="0" err="1"/>
              <a:t>int</a:t>
            </a:r>
            <a:r>
              <a:rPr lang="de-DE" dirty="0"/>
              <a:t> -&gt; 0, double -&gt; 0.0, ….)</a:t>
            </a:r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r>
              <a:rPr lang="de-DE" dirty="0"/>
              <a:t>Bei Arrays mit Objekten (Bsp. String -&gt; null)</a:t>
            </a:r>
          </a:p>
          <a:p>
            <a:pPr marL="201168" lvl="1" indent="0">
              <a:buNone/>
            </a:pPr>
            <a:endParaRPr lang="de-DE" dirty="0"/>
          </a:p>
          <a:p>
            <a:endParaRPr lang="de-DE" dirty="0"/>
          </a:p>
          <a:p>
            <a:pPr marL="358140" indent="0">
              <a:lnSpc>
                <a:spcPct val="107000"/>
              </a:lnSpc>
              <a:spcAft>
                <a:spcPts val="800"/>
              </a:spcAft>
              <a:buNone/>
            </a:pP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02BFE08-A38F-5915-5A31-36BC8690D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A5E3BD6-493E-4773-AC13-EE70A9E3F498}" type="datetime1">
              <a:rPr lang="de-DE" smtClean="0"/>
              <a:t>07.02.2025</a:t>
            </a:fld>
            <a:endParaRPr lang="en-US" dirty="0"/>
          </a:p>
        </p:txBody>
      </p:sp>
      <p:pic>
        <p:nvPicPr>
          <p:cNvPr id="6" name="Grafik 5" descr="Ein Bild, das Schrift, Grafiken, Text, weiß enthält.&#10;&#10;Automatisch generierte Beschreibung">
            <a:extLst>
              <a:ext uri="{FF2B5EF4-FFF2-40B4-BE49-F238E27FC236}">
                <a16:creationId xmlns:a16="http://schemas.microsoft.com/office/drawing/2014/main" id="{ED9834BE-4411-FB84-735C-CE1053466C2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6940" y="188640"/>
            <a:ext cx="1152128" cy="1148222"/>
          </a:xfrm>
          <a:prstGeom prst="rect">
            <a:avLst/>
          </a:prstGeom>
        </p:spPr>
      </p:pic>
      <p:sp>
        <p:nvSpPr>
          <p:cNvPr id="9" name="Rectangle 1">
            <a:extLst>
              <a:ext uri="{FF2B5EF4-FFF2-40B4-BE49-F238E27FC236}">
                <a16:creationId xmlns:a16="http://schemas.microsoft.com/office/drawing/2014/main" id="{3FCE339E-4508-CB05-4A2C-C843453D24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8840" y="3039368"/>
            <a:ext cx="2871216" cy="1077218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int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[]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iArray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new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int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[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5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];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for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int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i: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iArray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){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System.</a:t>
            </a:r>
            <a:r>
              <a:rPr kumimoji="0" lang="de-DE" altLang="de-DE" sz="1600" b="0" i="1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out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.print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(i);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}</a:t>
            </a:r>
            <a:endParaRPr kumimoji="0" lang="de-DE" altLang="de-DE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AC0BA677-052E-A96C-5024-5C77E0A2AC73}"/>
              </a:ext>
            </a:extLst>
          </p:cNvPr>
          <p:cNvSpPr txBox="1"/>
          <p:nvPr/>
        </p:nvSpPr>
        <p:spPr>
          <a:xfrm>
            <a:off x="5596128" y="3393311"/>
            <a:ext cx="1920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Ausgabe:   00000</a:t>
            </a: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FC6BC6D8-19C8-7D11-45FD-6924AACEB7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8840" y="4956935"/>
            <a:ext cx="2871216" cy="1077218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String[]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sArray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new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String[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5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];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for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(String i: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sArray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){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System.</a:t>
            </a:r>
            <a:r>
              <a:rPr kumimoji="0" lang="de-DE" altLang="de-DE" sz="1600" b="0" i="1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out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.print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(i);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}</a:t>
            </a:r>
            <a:endParaRPr kumimoji="0" lang="de-DE" altLang="de-DE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B78EDB71-4FD6-9179-BF2F-DE671893422F}"/>
              </a:ext>
            </a:extLst>
          </p:cNvPr>
          <p:cNvSpPr txBox="1"/>
          <p:nvPr/>
        </p:nvSpPr>
        <p:spPr>
          <a:xfrm>
            <a:off x="5596128" y="5310878"/>
            <a:ext cx="3026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Ausgabe:   nullnullnullnullnull</a:t>
            </a:r>
          </a:p>
        </p:txBody>
      </p:sp>
    </p:spTree>
    <p:extLst>
      <p:ext uri="{BB962C8B-B14F-4D97-AF65-F5344CB8AC3E}">
        <p14:creationId xmlns:p14="http://schemas.microsoft.com/office/powerpoint/2010/main" val="6478937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EE4D98-FE95-3185-9C3F-0B66DFEF81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6772AA-D898-A88C-A811-C24000527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Elemente setzen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DA90CC1-6261-1272-6009-3CA5C50719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- das Setzen von Elementen erfolgt über den Index</a:t>
            </a:r>
          </a:p>
          <a:p>
            <a:r>
              <a:rPr lang="de-DE" dirty="0"/>
              <a:t>- das erste Element hat den Index 0</a:t>
            </a:r>
          </a:p>
          <a:p>
            <a:r>
              <a:rPr lang="de-DE" dirty="0"/>
              <a:t>- Bsp. 1-D- Array: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 </a:t>
            </a:r>
          </a:p>
          <a:p>
            <a:pPr marL="201168" lvl="1" indent="0">
              <a:buNone/>
            </a:pPr>
            <a:endParaRPr lang="de-DE" dirty="0"/>
          </a:p>
          <a:p>
            <a:endParaRPr lang="de-DE" dirty="0"/>
          </a:p>
          <a:p>
            <a:pPr marL="358140" indent="0">
              <a:lnSpc>
                <a:spcPct val="107000"/>
              </a:lnSpc>
              <a:spcAft>
                <a:spcPts val="800"/>
              </a:spcAft>
              <a:buNone/>
            </a:pP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38E542F-5777-69D5-467B-EFD10283A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A5E3BD6-493E-4773-AC13-EE70A9E3F498}" type="datetime1">
              <a:rPr lang="de-DE" smtClean="0"/>
              <a:t>07.02.2025</a:t>
            </a:fld>
            <a:endParaRPr lang="en-US" dirty="0"/>
          </a:p>
        </p:txBody>
      </p:sp>
      <p:pic>
        <p:nvPicPr>
          <p:cNvPr id="6" name="Grafik 5" descr="Ein Bild, das Schrift, Grafiken, Text, weiß enthält.&#10;&#10;Automatisch generierte Beschreibung">
            <a:extLst>
              <a:ext uri="{FF2B5EF4-FFF2-40B4-BE49-F238E27FC236}">
                <a16:creationId xmlns:a16="http://schemas.microsoft.com/office/drawing/2014/main" id="{5586D5FB-55D8-594E-1BF0-39C5EF147E0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6940" y="188640"/>
            <a:ext cx="1152128" cy="1148222"/>
          </a:xfrm>
          <a:prstGeom prst="rect">
            <a:avLst/>
          </a:prstGeo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A4FFAAE7-3E25-B4EE-DD0D-38A23E3579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50792" y="4114766"/>
            <a:ext cx="3282696" cy="1754326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String[]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sArray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new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String[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5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];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sArray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[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0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] =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"Hello"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sArray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[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1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] =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"My"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sArray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[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2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] =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"My"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sArray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[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3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] =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"My"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sArray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[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4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] =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"My"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endParaRPr kumimoji="0" lang="de-DE" altLang="de-DE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810218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084D5A-6B56-8B53-76FC-72B09ABE83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826833-4492-348E-FBBC-7ACB5A273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Elemente setzen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518A9D9-34BE-D51B-F6A6-6B45F79F56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- Bsp. 2-D- Array: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 </a:t>
            </a:r>
          </a:p>
          <a:p>
            <a:pPr marL="201168" lvl="1" indent="0">
              <a:buNone/>
            </a:pPr>
            <a:endParaRPr lang="de-DE" dirty="0"/>
          </a:p>
          <a:p>
            <a:endParaRPr lang="de-DE" dirty="0"/>
          </a:p>
          <a:p>
            <a:pPr marL="358140" indent="0">
              <a:lnSpc>
                <a:spcPct val="107000"/>
              </a:lnSpc>
              <a:spcAft>
                <a:spcPts val="800"/>
              </a:spcAft>
              <a:buNone/>
            </a:pP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18C8289-5445-273B-EC8B-EF8C53A12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A5E3BD6-493E-4773-AC13-EE70A9E3F498}" type="datetime1">
              <a:rPr lang="de-DE" smtClean="0"/>
              <a:t>07.02.2025</a:t>
            </a:fld>
            <a:endParaRPr lang="en-US" dirty="0"/>
          </a:p>
        </p:txBody>
      </p:sp>
      <p:pic>
        <p:nvPicPr>
          <p:cNvPr id="6" name="Grafik 5" descr="Ein Bild, das Schrift, Grafiken, Text, weiß enthält.&#10;&#10;Automatisch generierte Beschreibung">
            <a:extLst>
              <a:ext uri="{FF2B5EF4-FFF2-40B4-BE49-F238E27FC236}">
                <a16:creationId xmlns:a16="http://schemas.microsoft.com/office/drawing/2014/main" id="{B2A38429-46E4-DD49-5D79-B472FCE235C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6940" y="188640"/>
            <a:ext cx="1152128" cy="1148222"/>
          </a:xfrm>
          <a:prstGeom prst="rect">
            <a:avLst/>
          </a:prstGeo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147F6E2A-25FF-7B9A-A72B-CA9CD97669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0971" y="2935961"/>
            <a:ext cx="3811018" cy="1200329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String[][] s2Array =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new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String[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5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][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3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];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s2Array[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0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][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0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] =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hello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s2Array[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0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][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1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] =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"Hello"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…</a:t>
            </a:r>
            <a:endParaRPr kumimoji="0" lang="de-DE" altLang="de-DE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169066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C2FF29-158B-9AA5-3376-ED6ED9AA3C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EA45C3-1B34-55A6-D415-21FFF8FB3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Elemente setzen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6AA5106-13B0-F0E8-4FAE-36CC69FC7E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- Bsp. 2-D- Array: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 </a:t>
            </a:r>
          </a:p>
          <a:p>
            <a:pPr marL="201168" lvl="1" indent="0">
              <a:buNone/>
            </a:pPr>
            <a:endParaRPr lang="de-DE" dirty="0"/>
          </a:p>
          <a:p>
            <a:endParaRPr lang="de-DE" dirty="0"/>
          </a:p>
          <a:p>
            <a:pPr marL="358140" indent="0">
              <a:lnSpc>
                <a:spcPct val="107000"/>
              </a:lnSpc>
              <a:spcAft>
                <a:spcPts val="800"/>
              </a:spcAft>
              <a:buNone/>
            </a:pP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29E184D-B2D2-4AE8-4D23-1E08CD2D8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A5E3BD6-493E-4773-AC13-EE70A9E3F498}" type="datetime1">
              <a:rPr lang="de-DE" smtClean="0"/>
              <a:t>07.02.2025</a:t>
            </a:fld>
            <a:endParaRPr lang="en-US" dirty="0"/>
          </a:p>
        </p:txBody>
      </p:sp>
      <p:pic>
        <p:nvPicPr>
          <p:cNvPr id="6" name="Grafik 5" descr="Ein Bild, das Schrift, Grafiken, Text, weiß enthält.&#10;&#10;Automatisch generierte Beschreibung">
            <a:extLst>
              <a:ext uri="{FF2B5EF4-FFF2-40B4-BE49-F238E27FC236}">
                <a16:creationId xmlns:a16="http://schemas.microsoft.com/office/drawing/2014/main" id="{4280FB38-F218-B4F4-E6AD-4FA80212C6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6940" y="188640"/>
            <a:ext cx="1152128" cy="1148222"/>
          </a:xfrm>
          <a:prstGeom prst="rect">
            <a:avLst/>
          </a:prstGeom>
        </p:spPr>
      </p:pic>
      <p:sp>
        <p:nvSpPr>
          <p:cNvPr id="7" name="Rectangle 1">
            <a:extLst>
              <a:ext uri="{FF2B5EF4-FFF2-40B4-BE49-F238E27FC236}">
                <a16:creationId xmlns:a16="http://schemas.microsoft.com/office/drawing/2014/main" id="{19EB4305-5C19-06E6-4BC0-896FC914F8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3672" y="3111483"/>
            <a:ext cx="4142232" cy="1754326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String[][] s2Array =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new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String[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5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][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3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];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s2Array[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0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] =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new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String[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4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];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s2Array[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1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] =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new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String[</a:t>
            </a:r>
            <a:r>
              <a:rPr lang="de-DE" altLang="de-DE" dirty="0">
                <a:solidFill>
                  <a:srgbClr val="2AACB8"/>
                </a:solidFill>
                <a:latin typeface="JetBrains Mono"/>
              </a:rPr>
              <a:t>2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];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s2Array[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2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] =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new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String[</a:t>
            </a:r>
            <a:r>
              <a:rPr lang="de-DE" altLang="de-DE" dirty="0">
                <a:solidFill>
                  <a:srgbClr val="2AACB8"/>
                </a:solidFill>
                <a:latin typeface="JetBrains Mono"/>
              </a:rPr>
              <a:t>3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];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s2Array[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3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] =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new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String[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4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];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s2Array[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4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] =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new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String[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4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];</a:t>
            </a:r>
            <a:endParaRPr kumimoji="0" lang="de-DE" altLang="de-DE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EA090B5A-04B6-FD83-4C67-A495FC3CA1AE}"/>
              </a:ext>
            </a:extLst>
          </p:cNvPr>
          <p:cNvSpPr txBox="1"/>
          <p:nvPr/>
        </p:nvSpPr>
        <p:spPr>
          <a:xfrm>
            <a:off x="3008376" y="5184648"/>
            <a:ext cx="6108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Aufbau: { {null, null, null, null}, {null, null} , {null, null, null}, ….}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C698AE23-1D31-D4B1-5A43-2B8CA3B07A71}"/>
              </a:ext>
            </a:extLst>
          </p:cNvPr>
          <p:cNvSpPr/>
          <p:nvPr/>
        </p:nvSpPr>
        <p:spPr>
          <a:xfrm>
            <a:off x="3948136" y="3415224"/>
            <a:ext cx="3138464" cy="27895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A1945A34-3F9C-1439-E562-F8AB2B7AC2EC}"/>
              </a:ext>
            </a:extLst>
          </p:cNvPr>
          <p:cNvSpPr/>
          <p:nvPr/>
        </p:nvSpPr>
        <p:spPr>
          <a:xfrm>
            <a:off x="3833836" y="5221769"/>
            <a:ext cx="2164628" cy="33221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955FC57D-23D8-CC1F-9419-78F7FDE9BC88}"/>
              </a:ext>
            </a:extLst>
          </p:cNvPr>
          <p:cNvSpPr/>
          <p:nvPr/>
        </p:nvSpPr>
        <p:spPr>
          <a:xfrm>
            <a:off x="3948136" y="3731297"/>
            <a:ext cx="3138464" cy="278952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0BCB3DA8-B2C6-A597-DB46-6D9A4F207C29}"/>
              </a:ext>
            </a:extLst>
          </p:cNvPr>
          <p:cNvSpPr/>
          <p:nvPr/>
        </p:nvSpPr>
        <p:spPr>
          <a:xfrm>
            <a:off x="5767306" y="5238877"/>
            <a:ext cx="1374158" cy="297993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2112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4367F8-E834-76FF-68CF-E37FA42FA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7000" dirty="0" err="1"/>
              <a:t>Parentheses</a:t>
            </a:r>
            <a:r>
              <a:rPr lang="de-DE" sz="7000" dirty="0"/>
              <a:t> &amp; </a:t>
            </a:r>
            <a:r>
              <a:rPr lang="de-DE" sz="7000" dirty="0" err="1"/>
              <a:t>Precedence</a:t>
            </a:r>
            <a:endParaRPr lang="de-DE" sz="7000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304E83A-FEB7-41A8-44A4-44545BD662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Wiederholung der </a:t>
            </a:r>
            <a:r>
              <a:rPr lang="de-DE" dirty="0" err="1"/>
              <a:t>konzepte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25F69FB-F132-BBF1-1B31-F9EC9B90C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EE6A76B-C923-49BD-ABE7-ADE768C6F571}" type="datetime1">
              <a:rPr lang="de-DE" smtClean="0"/>
              <a:t>07.02.2025</a:t>
            </a:fld>
            <a:endParaRPr lang="en-US" dirty="0"/>
          </a:p>
        </p:txBody>
      </p:sp>
      <p:pic>
        <p:nvPicPr>
          <p:cNvPr id="5" name="Grafik 4" descr="Ein Bild, das Schrift, Grafiken, Text, weiß enthält.&#10;&#10;Automatisch generierte Beschreibung">
            <a:extLst>
              <a:ext uri="{FF2B5EF4-FFF2-40B4-BE49-F238E27FC236}">
                <a16:creationId xmlns:a16="http://schemas.microsoft.com/office/drawing/2014/main" id="{D9001088-B359-6ECB-1978-1556BEE36FD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6940" y="188640"/>
            <a:ext cx="1152128" cy="1148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54719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7E7BE5-F5DA-AD7D-7584-E15D2E7463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733617-B6B9-38FD-A87A-9801DFB2A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7000" dirty="0"/>
              <a:t>Loops, Loops, Loops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BB11B0D-AB45-6663-BD7C-995B20A6AB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Wiederholung der </a:t>
            </a:r>
            <a:r>
              <a:rPr lang="de-DE" dirty="0" err="1"/>
              <a:t>konzepte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A7E6A3E-A473-6160-CDF1-0B815CAC3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EE6A76B-C923-49BD-ABE7-ADE768C6F571}" type="datetime1">
              <a:rPr lang="de-DE" smtClean="0"/>
              <a:t>07.02.2025</a:t>
            </a:fld>
            <a:endParaRPr lang="en-US" dirty="0"/>
          </a:p>
        </p:txBody>
      </p:sp>
      <p:pic>
        <p:nvPicPr>
          <p:cNvPr id="5" name="Grafik 4" descr="Ein Bild, das Schrift, Grafiken, Text, weiß enthält.&#10;&#10;Automatisch generierte Beschreibung">
            <a:extLst>
              <a:ext uri="{FF2B5EF4-FFF2-40B4-BE49-F238E27FC236}">
                <a16:creationId xmlns:a16="http://schemas.microsoft.com/office/drawing/2014/main" id="{4743341C-54A4-BEE0-0CD8-F0AC5B8E4E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6940" y="188640"/>
            <a:ext cx="1152128" cy="1148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29591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0FC501-C1DE-7566-2379-BEFD5D5FAD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15BB3B-1BB7-6816-9A75-56FC1FC2A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While</a:t>
            </a:r>
            <a:r>
              <a:rPr lang="de-DE" dirty="0"/>
              <a:t>-Schleife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540B8B7-4927-943F-C55B-745A159ECE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 - Wiederholt einen Codeblock, solange eine Bedingung wahr ist </a:t>
            </a:r>
          </a:p>
          <a:p>
            <a:r>
              <a:rPr lang="de-DE" dirty="0"/>
              <a:t> - die Bedingung auch irgendwann </a:t>
            </a:r>
            <a:r>
              <a:rPr lang="de-DE" dirty="0" err="1"/>
              <a:t>false</a:t>
            </a:r>
            <a:r>
              <a:rPr lang="de-DE" dirty="0"/>
              <a:t> ergibt, sonst Endlosschleife</a:t>
            </a:r>
          </a:p>
          <a:p>
            <a:endParaRPr lang="de-DE" dirty="0"/>
          </a:p>
          <a:p>
            <a:pPr marL="358140" indent="0">
              <a:lnSpc>
                <a:spcPct val="107000"/>
              </a:lnSpc>
              <a:spcAft>
                <a:spcPts val="800"/>
              </a:spcAft>
              <a:buNone/>
            </a:pP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66E9ECE-415D-1DA7-889C-3E986E614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A5E3BD6-493E-4773-AC13-EE70A9E3F498}" type="datetime1">
              <a:rPr lang="de-DE" smtClean="0"/>
              <a:t>07.02.2025</a:t>
            </a:fld>
            <a:endParaRPr lang="en-US" dirty="0"/>
          </a:p>
        </p:txBody>
      </p:sp>
      <p:pic>
        <p:nvPicPr>
          <p:cNvPr id="6" name="Grafik 5" descr="Ein Bild, das Schrift, Grafiken, Text, weiß enthält.&#10;&#10;Automatisch generierte Beschreibung">
            <a:extLst>
              <a:ext uri="{FF2B5EF4-FFF2-40B4-BE49-F238E27FC236}">
                <a16:creationId xmlns:a16="http://schemas.microsoft.com/office/drawing/2014/main" id="{250EC800-8AE6-4471-6031-8F5BDB0D93A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6940" y="188640"/>
            <a:ext cx="1152128" cy="1148222"/>
          </a:xfrm>
          <a:prstGeom prst="rect">
            <a:avLst/>
          </a:prstGeom>
        </p:spPr>
      </p:pic>
      <p:sp>
        <p:nvSpPr>
          <p:cNvPr id="10" name="Rectangle 1">
            <a:extLst>
              <a:ext uri="{FF2B5EF4-FFF2-40B4-BE49-F238E27FC236}">
                <a16:creationId xmlns:a16="http://schemas.microsoft.com/office/drawing/2014/main" id="{DE4F4749-0EFE-ADD6-1345-307B4A69BA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4632" y="3672133"/>
            <a:ext cx="3602736" cy="1323439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int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i =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1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while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(i &lt;=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5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 {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System.</a:t>
            </a:r>
            <a:r>
              <a:rPr kumimoji="0" lang="de-DE" altLang="de-DE" sz="1600" b="0" i="1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out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.println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"Zahl: "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+ i);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i++;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}</a:t>
            </a:r>
            <a:endParaRPr kumimoji="0" lang="de-DE" altLang="de-DE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010929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AD19C8-3C43-6AC8-F69B-8CCB5F77BE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C9DB0B-06FA-9FE0-3448-0E1A1C50D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Do-</a:t>
            </a:r>
            <a:r>
              <a:rPr lang="de-DE" dirty="0" err="1"/>
              <a:t>While</a:t>
            </a:r>
            <a:r>
              <a:rPr lang="de-DE" dirty="0"/>
              <a:t>-Schleife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C6D1008-6FD2-7151-6AE7-87B367F9E5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 - führt den Code mindestens einmal aus, selbst wenn die Bedingung </a:t>
            </a:r>
            <a:r>
              <a:rPr lang="de-DE" dirty="0" err="1"/>
              <a:t>false</a:t>
            </a:r>
            <a:r>
              <a:rPr lang="de-DE" dirty="0"/>
              <a:t> ist!</a:t>
            </a:r>
          </a:p>
          <a:p>
            <a:endParaRPr lang="de-DE" dirty="0"/>
          </a:p>
          <a:p>
            <a:pPr marL="358140" indent="0">
              <a:lnSpc>
                <a:spcPct val="107000"/>
              </a:lnSpc>
              <a:spcAft>
                <a:spcPts val="800"/>
              </a:spcAft>
              <a:buNone/>
            </a:pP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0D11C25-67E9-71CF-293F-FEEB5D86B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A5E3BD6-493E-4773-AC13-EE70A9E3F498}" type="datetime1">
              <a:rPr lang="de-DE" smtClean="0"/>
              <a:t>07.02.2025</a:t>
            </a:fld>
            <a:endParaRPr lang="en-US" dirty="0"/>
          </a:p>
        </p:txBody>
      </p:sp>
      <p:pic>
        <p:nvPicPr>
          <p:cNvPr id="6" name="Grafik 5" descr="Ein Bild, das Schrift, Grafiken, Text, weiß enthält.&#10;&#10;Automatisch generierte Beschreibung">
            <a:extLst>
              <a:ext uri="{FF2B5EF4-FFF2-40B4-BE49-F238E27FC236}">
                <a16:creationId xmlns:a16="http://schemas.microsoft.com/office/drawing/2014/main" id="{91A044D4-DAE7-E064-8BA8-DD15D0EACBC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6940" y="188640"/>
            <a:ext cx="1152128" cy="1148222"/>
          </a:xfrm>
          <a:prstGeom prst="rect">
            <a:avLst/>
          </a:prstGeo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C31E02BB-AB5C-6F49-0CF7-675517104F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51376" y="3429000"/>
            <a:ext cx="3621024" cy="1323439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int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j =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1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do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{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System.</a:t>
            </a:r>
            <a:r>
              <a:rPr kumimoji="0" lang="de-DE" altLang="de-DE" sz="1600" b="0" i="1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out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.println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"Wert von j: "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+ j);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j++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}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while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(j &lt;=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5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);</a:t>
            </a:r>
            <a:endParaRPr kumimoji="0" lang="de-DE" altLang="de-DE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216145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1F313A-8C8A-4811-19AE-3F34185CA0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F5468B-BC39-6249-B5FA-5556D9DE3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Do-</a:t>
            </a:r>
            <a:r>
              <a:rPr lang="de-DE" dirty="0" err="1"/>
              <a:t>While</a:t>
            </a:r>
            <a:r>
              <a:rPr lang="de-DE" dirty="0"/>
              <a:t>-Schleife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C327F06-1755-6B4B-255C-614CE475C4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 - Was ist die Ausgabe?</a:t>
            </a:r>
          </a:p>
          <a:p>
            <a:endParaRPr lang="de-DE" dirty="0"/>
          </a:p>
          <a:p>
            <a:pPr marL="358140" indent="0">
              <a:lnSpc>
                <a:spcPct val="107000"/>
              </a:lnSpc>
              <a:spcAft>
                <a:spcPts val="800"/>
              </a:spcAft>
              <a:buNone/>
            </a:pP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90A139D-1A48-BC7D-214B-698DAC155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A5E3BD6-493E-4773-AC13-EE70A9E3F498}" type="datetime1">
              <a:rPr lang="de-DE" smtClean="0"/>
              <a:t>07.02.2025</a:t>
            </a:fld>
            <a:endParaRPr lang="en-US" dirty="0"/>
          </a:p>
        </p:txBody>
      </p:sp>
      <p:pic>
        <p:nvPicPr>
          <p:cNvPr id="6" name="Grafik 5" descr="Ein Bild, das Schrift, Grafiken, Text, weiß enthält.&#10;&#10;Automatisch generierte Beschreibung">
            <a:extLst>
              <a:ext uri="{FF2B5EF4-FFF2-40B4-BE49-F238E27FC236}">
                <a16:creationId xmlns:a16="http://schemas.microsoft.com/office/drawing/2014/main" id="{E9580346-24AD-5788-E7BE-0E9907936D3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6940" y="188640"/>
            <a:ext cx="1152128" cy="1148222"/>
          </a:xfrm>
          <a:prstGeom prst="rect">
            <a:avLst/>
          </a:prstGeo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EB5286BD-497C-39DA-10A8-2C20394747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51376" y="3429000"/>
            <a:ext cx="3621024" cy="1323439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int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j =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1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do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{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System.</a:t>
            </a:r>
            <a:r>
              <a:rPr kumimoji="0" lang="de-DE" altLang="de-DE" sz="1600" b="0" i="1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out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.println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"Wert von j: "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+ j);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j++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}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while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(j </a:t>
            </a:r>
            <a:r>
              <a:rPr lang="de-DE" altLang="de-DE" sz="1600" dirty="0">
                <a:solidFill>
                  <a:srgbClr val="BCBEC4"/>
                </a:solidFill>
                <a:latin typeface="JetBrains Mono"/>
              </a:rPr>
              <a:t>&gt;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5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);</a:t>
            </a:r>
            <a:endParaRPr kumimoji="0" lang="de-DE" altLang="de-DE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A7417D4-BDC8-0F9C-F04E-F633088FF7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94720" y="5349211"/>
            <a:ext cx="1039761" cy="1039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67969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66EA05-4AF9-733A-DC3A-74148983B7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F07457-2AEB-0A4A-1B9C-9CF5C75E0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For</a:t>
            </a:r>
            <a:r>
              <a:rPr lang="de-DE" dirty="0"/>
              <a:t>-</a:t>
            </a:r>
            <a:r>
              <a:rPr lang="de-DE" dirty="0" err="1"/>
              <a:t>Each</a:t>
            </a:r>
            <a:r>
              <a:rPr lang="de-DE" dirty="0"/>
              <a:t>-Schleife (</a:t>
            </a:r>
            <a:r>
              <a:rPr lang="de-DE" dirty="0" err="1"/>
              <a:t>enhanced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6B40AE2-AFF1-A431-FCFB-B566A0C829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 - wird zu Iteration durch Arrays oder Listen genutzt</a:t>
            </a:r>
          </a:p>
          <a:p>
            <a:r>
              <a:rPr lang="de-DE" dirty="0"/>
              <a:t> - man kann nur von vorne nach hinten iterieren</a:t>
            </a:r>
          </a:p>
          <a:p>
            <a:endParaRPr lang="de-DE" dirty="0"/>
          </a:p>
          <a:p>
            <a:pPr marL="358140" indent="0">
              <a:lnSpc>
                <a:spcPct val="107000"/>
              </a:lnSpc>
              <a:spcAft>
                <a:spcPts val="800"/>
              </a:spcAft>
              <a:buNone/>
            </a:pP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A576467-F2E6-343D-62E2-8BAF9428D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A5E3BD6-493E-4773-AC13-EE70A9E3F498}" type="datetime1">
              <a:rPr lang="de-DE" smtClean="0"/>
              <a:t>07.02.2025</a:t>
            </a:fld>
            <a:endParaRPr lang="en-US" dirty="0"/>
          </a:p>
        </p:txBody>
      </p:sp>
      <p:pic>
        <p:nvPicPr>
          <p:cNvPr id="6" name="Grafik 5" descr="Ein Bild, das Schrift, Grafiken, Text, weiß enthält.&#10;&#10;Automatisch generierte Beschreibung">
            <a:extLst>
              <a:ext uri="{FF2B5EF4-FFF2-40B4-BE49-F238E27FC236}">
                <a16:creationId xmlns:a16="http://schemas.microsoft.com/office/drawing/2014/main" id="{17A1FBD6-946D-4D55-21BC-62F6C5AF524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6940" y="188640"/>
            <a:ext cx="1152128" cy="1148222"/>
          </a:xfrm>
          <a:prstGeom prst="rect">
            <a:avLst/>
          </a:prstGeom>
        </p:spPr>
      </p:pic>
      <p:sp>
        <p:nvSpPr>
          <p:cNvPr id="7" name="Rectangle 1">
            <a:extLst>
              <a:ext uri="{FF2B5EF4-FFF2-40B4-BE49-F238E27FC236}">
                <a16:creationId xmlns:a16="http://schemas.microsoft.com/office/drawing/2014/main" id="{0653D6FE-CBEB-CB24-B338-7375ADD4AB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8720" y="3606076"/>
            <a:ext cx="3602736" cy="1200329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int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[] zahlen = {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1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2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3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4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5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};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for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int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zahl : zahlen) {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System.</a:t>
            </a:r>
            <a:r>
              <a:rPr kumimoji="0" lang="de-DE" altLang="de-DE" b="0" i="1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out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.println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"Zahl: "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+ zahl);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}</a:t>
            </a:r>
            <a:endParaRPr kumimoji="0" lang="de-DE" altLang="de-DE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DB516981-0B3E-EECC-B4D7-2CBDD9E352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4660" y="3421410"/>
            <a:ext cx="4928616" cy="1569660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int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[][]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intArray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new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int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[][]{{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1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2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3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}, {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1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2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3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}, {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1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2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3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4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5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6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}};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for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int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[] i :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intArray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){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for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int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j: i){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System.</a:t>
            </a:r>
            <a:r>
              <a:rPr kumimoji="0" lang="de-DE" altLang="de-DE" sz="1600" b="0" i="1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out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.println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(j);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}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}</a:t>
            </a:r>
            <a:endParaRPr kumimoji="0" lang="de-DE" altLang="de-DE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782315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149267-ACF0-AEF9-6C70-F077261424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2C73B5-B6DC-8339-E754-E43ADF7D6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For</a:t>
            </a:r>
            <a:r>
              <a:rPr lang="de-DE" dirty="0"/>
              <a:t>-Schleife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F238DD9-FDB0-8005-7646-5AD8BB6C63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 - für iterative Prozesse mit fester Anzahl an Wiederholungen</a:t>
            </a:r>
          </a:p>
          <a:p>
            <a:r>
              <a:rPr lang="de-DE" dirty="0"/>
              <a:t> - man kann Elemente rückwärts ausgeben</a:t>
            </a:r>
          </a:p>
          <a:p>
            <a:r>
              <a:rPr lang="de-DE" dirty="0"/>
              <a:t> - man kann Elemente alternierend ausgeben (Bsp.: jedes 2. Element ausgeben)</a:t>
            </a:r>
          </a:p>
          <a:p>
            <a:endParaRPr lang="de-DE" dirty="0"/>
          </a:p>
          <a:p>
            <a:pPr marL="358140" indent="0">
              <a:lnSpc>
                <a:spcPct val="107000"/>
              </a:lnSpc>
              <a:spcAft>
                <a:spcPts val="800"/>
              </a:spcAft>
              <a:buNone/>
            </a:pP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7065250-992D-CBDB-B765-771B41A5C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A5E3BD6-493E-4773-AC13-EE70A9E3F498}" type="datetime1">
              <a:rPr lang="de-DE" smtClean="0"/>
              <a:t>07.02.2025</a:t>
            </a:fld>
            <a:endParaRPr lang="en-US" dirty="0"/>
          </a:p>
        </p:txBody>
      </p:sp>
      <p:pic>
        <p:nvPicPr>
          <p:cNvPr id="6" name="Grafik 5" descr="Ein Bild, das Schrift, Grafiken, Text, weiß enthält.&#10;&#10;Automatisch generierte Beschreibung">
            <a:extLst>
              <a:ext uri="{FF2B5EF4-FFF2-40B4-BE49-F238E27FC236}">
                <a16:creationId xmlns:a16="http://schemas.microsoft.com/office/drawing/2014/main" id="{69A96AF7-BEFD-7BCE-5C9C-798EC51E3EE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6940" y="188640"/>
            <a:ext cx="1152128" cy="1148222"/>
          </a:xfrm>
          <a:prstGeom prst="rect">
            <a:avLst/>
          </a:prstGeo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B1AB1B6F-331D-23FF-7A21-320A0A8ADB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4207382"/>
            <a:ext cx="3739896" cy="830997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for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int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k =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1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 k &lt;=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5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 k+=2) {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System.</a:t>
            </a:r>
            <a:r>
              <a:rPr kumimoji="0" lang="de-DE" altLang="de-DE" sz="1600" b="0" i="1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out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.println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"Durchlauf: "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+ k);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}</a:t>
            </a:r>
            <a:endParaRPr kumimoji="0" lang="de-DE" altLang="de-DE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814037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283879-B636-FD72-7B61-9DCABC281D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FD095C-406F-7C3D-BD62-E00940600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For</a:t>
            </a:r>
            <a:r>
              <a:rPr lang="de-DE" dirty="0"/>
              <a:t>-Schleife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FE8512C-E372-6DBA-DFEB-377006BD7C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 - verschiedene Möglichkeiten zur Initialisierung</a:t>
            </a:r>
          </a:p>
          <a:p>
            <a:endParaRPr lang="de-DE" dirty="0"/>
          </a:p>
          <a:p>
            <a:pPr marL="358140" indent="0">
              <a:lnSpc>
                <a:spcPct val="107000"/>
              </a:lnSpc>
              <a:spcAft>
                <a:spcPts val="800"/>
              </a:spcAft>
              <a:buNone/>
            </a:pP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BD57A1A-8ACE-B1DC-E66E-2CAFE274F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A5E3BD6-493E-4773-AC13-EE70A9E3F498}" type="datetime1">
              <a:rPr lang="de-DE" smtClean="0"/>
              <a:t>07.02.2025</a:t>
            </a:fld>
            <a:endParaRPr lang="en-US" dirty="0"/>
          </a:p>
        </p:txBody>
      </p:sp>
      <p:pic>
        <p:nvPicPr>
          <p:cNvPr id="6" name="Grafik 5" descr="Ein Bild, das Schrift, Grafiken, Text, weiß enthält.&#10;&#10;Automatisch generierte Beschreibung">
            <a:extLst>
              <a:ext uri="{FF2B5EF4-FFF2-40B4-BE49-F238E27FC236}">
                <a16:creationId xmlns:a16="http://schemas.microsoft.com/office/drawing/2014/main" id="{82FE2540-60C7-C9DB-7B14-CB356883EC8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6940" y="188640"/>
            <a:ext cx="1152128" cy="1148222"/>
          </a:xfrm>
          <a:prstGeom prst="rect">
            <a:avLst/>
          </a:prstGeo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ED10B84F-DB83-DBF7-02DC-CFAC751A39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" y="2890646"/>
            <a:ext cx="3739896" cy="830997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for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;;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 {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System.</a:t>
            </a:r>
            <a:r>
              <a:rPr kumimoji="0" lang="de-DE" altLang="de-DE" sz="1600" b="0" i="1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out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.println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"Durchlauf: "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+ k);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}</a:t>
            </a:r>
            <a:endParaRPr kumimoji="0" lang="de-DE" altLang="de-DE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A28B287A-29E8-E7A0-259E-19D9841495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22338" y="2869261"/>
            <a:ext cx="3739896" cy="1077218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int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x =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0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for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(; x&lt;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10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 x++){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System.</a:t>
            </a:r>
            <a:r>
              <a:rPr kumimoji="0" lang="de-DE" altLang="de-DE" sz="1600" b="0" i="1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out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.println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"Hello"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);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}</a:t>
            </a:r>
            <a:endParaRPr kumimoji="0" lang="de-DE" altLang="de-DE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8D6F013A-E1A2-FF07-F9EA-96539E65C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1416" y="2890646"/>
            <a:ext cx="3465576" cy="830997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for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int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x =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0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;x&lt;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10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;){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System.</a:t>
            </a:r>
            <a:r>
              <a:rPr kumimoji="0" lang="de-DE" altLang="de-DE" sz="1600" b="0" i="1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out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.println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"Hello"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);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}</a:t>
            </a:r>
            <a:endParaRPr kumimoji="0" lang="de-DE" altLang="de-DE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Geschweifte Klammer rechts 9">
            <a:extLst>
              <a:ext uri="{FF2B5EF4-FFF2-40B4-BE49-F238E27FC236}">
                <a16:creationId xmlns:a16="http://schemas.microsoft.com/office/drawing/2014/main" id="{B842490C-34E5-76DC-7877-5B66B16E541C}"/>
              </a:ext>
            </a:extLst>
          </p:cNvPr>
          <p:cNvSpPr/>
          <p:nvPr/>
        </p:nvSpPr>
        <p:spPr>
          <a:xfrm rot="5400000">
            <a:off x="3625596" y="1921083"/>
            <a:ext cx="905256" cy="495604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9140AEE3-727E-E8EE-2BF7-5A29C7AB3EF3}"/>
              </a:ext>
            </a:extLst>
          </p:cNvPr>
          <p:cNvSpPr txBox="1"/>
          <p:nvPr/>
        </p:nvSpPr>
        <p:spPr>
          <a:xfrm>
            <a:off x="3291840" y="4874929"/>
            <a:ext cx="171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Endlosschleifen</a:t>
            </a:r>
          </a:p>
        </p:txBody>
      </p:sp>
      <p:sp>
        <p:nvSpPr>
          <p:cNvPr id="12" name="Geschweifte Klammer rechts 11">
            <a:extLst>
              <a:ext uri="{FF2B5EF4-FFF2-40B4-BE49-F238E27FC236}">
                <a16:creationId xmlns:a16="http://schemas.microsoft.com/office/drawing/2014/main" id="{C491EC2E-B234-88D3-CEEC-A242AFED3D8E}"/>
              </a:ext>
            </a:extLst>
          </p:cNvPr>
          <p:cNvSpPr/>
          <p:nvPr/>
        </p:nvSpPr>
        <p:spPr>
          <a:xfrm rot="5400000">
            <a:off x="9304644" y="2775542"/>
            <a:ext cx="905256" cy="333146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F432CEBC-AE5B-8A07-94BF-4A049FA58535}"/>
              </a:ext>
            </a:extLst>
          </p:cNvPr>
          <p:cNvSpPr txBox="1"/>
          <p:nvPr/>
        </p:nvSpPr>
        <p:spPr>
          <a:xfrm>
            <a:off x="8863510" y="4874929"/>
            <a:ext cx="2365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Auslagern der Variable</a:t>
            </a:r>
          </a:p>
        </p:txBody>
      </p:sp>
    </p:spTree>
    <p:extLst>
      <p:ext uri="{BB962C8B-B14F-4D97-AF65-F5344CB8AC3E}">
        <p14:creationId xmlns:p14="http://schemas.microsoft.com/office/powerpoint/2010/main" val="335802846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7BAF73-910C-76FD-6397-FBB92B3B3D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7D5F15-0D52-8034-4937-DCFBDF834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For</a:t>
            </a:r>
            <a:r>
              <a:rPr lang="de-DE" dirty="0"/>
              <a:t>-Schleife (komplexer)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9FA838-AB9C-0D71-BCB9-213D84F051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 - die Bedingung in einer </a:t>
            </a:r>
            <a:r>
              <a:rPr lang="de-DE" dirty="0" err="1"/>
              <a:t>for</a:t>
            </a:r>
            <a:r>
              <a:rPr lang="de-DE" dirty="0"/>
              <a:t>-Schleife kann komplexer aussehen</a:t>
            </a:r>
          </a:p>
          <a:p>
            <a:endParaRPr lang="de-DE" dirty="0"/>
          </a:p>
          <a:p>
            <a:pPr marL="358140" indent="0">
              <a:lnSpc>
                <a:spcPct val="107000"/>
              </a:lnSpc>
              <a:spcAft>
                <a:spcPts val="800"/>
              </a:spcAft>
              <a:buNone/>
            </a:pP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5B882A5-43AC-536E-7DE5-704E1A43B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A5E3BD6-493E-4773-AC13-EE70A9E3F498}" type="datetime1">
              <a:rPr lang="de-DE" smtClean="0"/>
              <a:t>07.02.2025</a:t>
            </a:fld>
            <a:endParaRPr lang="en-US" dirty="0"/>
          </a:p>
        </p:txBody>
      </p:sp>
      <p:pic>
        <p:nvPicPr>
          <p:cNvPr id="6" name="Grafik 5" descr="Ein Bild, das Schrift, Grafiken, Text, weiß enthält.&#10;&#10;Automatisch generierte Beschreibung">
            <a:extLst>
              <a:ext uri="{FF2B5EF4-FFF2-40B4-BE49-F238E27FC236}">
                <a16:creationId xmlns:a16="http://schemas.microsoft.com/office/drawing/2014/main" id="{3F023957-2D5C-C6E4-586F-DF9C7BC898B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6940" y="188640"/>
            <a:ext cx="1152128" cy="1148222"/>
          </a:xfrm>
          <a:prstGeom prst="rect">
            <a:avLst/>
          </a:prstGeom>
        </p:spPr>
      </p:pic>
      <p:sp>
        <p:nvSpPr>
          <p:cNvPr id="7" name="Rectangle 1">
            <a:extLst>
              <a:ext uri="{FF2B5EF4-FFF2-40B4-BE49-F238E27FC236}">
                <a16:creationId xmlns:a16="http://schemas.microsoft.com/office/drawing/2014/main" id="{BA5BB8A8-6765-16F0-D93C-93AE695663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7268" y="3429000"/>
            <a:ext cx="5678424" cy="830997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for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int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k =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1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 y =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0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  ((((k &lt;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10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 &amp;&amp; (y-- &gt;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2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)) | k ==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3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)); k+=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2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 {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System.</a:t>
            </a:r>
            <a:r>
              <a:rPr kumimoji="0" lang="de-DE" altLang="de-DE" sz="1600" b="0" i="1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out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.println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"Durchlauf: "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+ k);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}</a:t>
            </a:r>
            <a:endParaRPr kumimoji="0" lang="de-DE" altLang="de-DE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107393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B3159E-5851-D141-9A63-E97BD117B8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F9DB78-3FCB-FF43-3C50-9E1302D16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For</a:t>
            </a:r>
            <a:r>
              <a:rPr lang="de-DE" dirty="0"/>
              <a:t>-Schleife (komplexer)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B7EA059-C716-AC15-0854-D02D1FCE8E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  <a:p>
            <a:pPr marL="358140" indent="0">
              <a:lnSpc>
                <a:spcPct val="107000"/>
              </a:lnSpc>
              <a:spcAft>
                <a:spcPts val="800"/>
              </a:spcAft>
              <a:buNone/>
            </a:pP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9577197-B53B-ECD5-5557-CC37F4986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A5E3BD6-493E-4773-AC13-EE70A9E3F498}" type="datetime1">
              <a:rPr lang="de-DE" smtClean="0"/>
              <a:t>07.02.2025</a:t>
            </a:fld>
            <a:endParaRPr lang="en-US" dirty="0"/>
          </a:p>
        </p:txBody>
      </p:sp>
      <p:pic>
        <p:nvPicPr>
          <p:cNvPr id="6" name="Grafik 5" descr="Ein Bild, das Schrift, Grafiken, Text, weiß enthält.&#10;&#10;Automatisch generierte Beschreibung">
            <a:extLst>
              <a:ext uri="{FF2B5EF4-FFF2-40B4-BE49-F238E27FC236}">
                <a16:creationId xmlns:a16="http://schemas.microsoft.com/office/drawing/2014/main" id="{AE5D2AA9-8265-A95E-447A-9E965BA4743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6940" y="188640"/>
            <a:ext cx="1152128" cy="1148222"/>
          </a:xfrm>
          <a:prstGeom prst="rect">
            <a:avLst/>
          </a:prstGeo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208CAE0C-018D-725D-2FD2-9B95EA3DEE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4872" y="762751"/>
            <a:ext cx="8119872" cy="5632311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public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static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void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main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(String[]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args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 {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int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[][]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array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{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{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1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2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3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},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{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4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5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6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},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{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7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8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9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}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};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// Mit normaler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for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-Schleife auf die einzelnen Arrays zugreifen (außen)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   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for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int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i =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0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 i &lt;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array.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length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 i++) {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System.</a:t>
            </a:r>
            <a:r>
              <a:rPr kumimoji="0" lang="de-DE" altLang="de-DE" b="0" i="1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out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.println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"Zeile "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+ i +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":"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);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// Mit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for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-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each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-Schleife auf die Elemente eines Arrays zugreifen (innen)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       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for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int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value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: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array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[i]) {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System.</a:t>
            </a:r>
            <a:r>
              <a:rPr kumimoji="0" lang="de-DE" altLang="de-DE" b="0" i="1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out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.print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value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+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 "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);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}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System.</a:t>
            </a:r>
            <a:r>
              <a:rPr kumimoji="0" lang="de-DE" altLang="de-DE" b="0" i="1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out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.println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();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}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}</a:t>
            </a:r>
            <a:endParaRPr kumimoji="0" lang="de-DE" altLang="de-DE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926940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F820F5-0622-931C-5CA0-882E902684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994994-A132-1F73-0EB6-F6524F33C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Break – Abbruch!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604824B-DC6A-D939-1D3F-0669504D53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 - break beendet die Schleife vollständig</a:t>
            </a:r>
          </a:p>
          <a:p>
            <a:endParaRPr lang="de-DE" dirty="0"/>
          </a:p>
          <a:p>
            <a:pPr marL="358140" indent="0">
              <a:lnSpc>
                <a:spcPct val="107000"/>
              </a:lnSpc>
              <a:spcAft>
                <a:spcPts val="800"/>
              </a:spcAft>
              <a:buNone/>
            </a:pP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10966E7-B421-6C34-BB11-5730CA46F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A5E3BD6-493E-4773-AC13-EE70A9E3F498}" type="datetime1">
              <a:rPr lang="de-DE" smtClean="0"/>
              <a:t>07.02.2025</a:t>
            </a:fld>
            <a:endParaRPr lang="en-US" dirty="0"/>
          </a:p>
        </p:txBody>
      </p:sp>
      <p:pic>
        <p:nvPicPr>
          <p:cNvPr id="6" name="Grafik 5" descr="Ein Bild, das Schrift, Grafiken, Text, weiß enthält.&#10;&#10;Automatisch generierte Beschreibung">
            <a:extLst>
              <a:ext uri="{FF2B5EF4-FFF2-40B4-BE49-F238E27FC236}">
                <a16:creationId xmlns:a16="http://schemas.microsoft.com/office/drawing/2014/main" id="{C64AFAEE-D520-51B7-5EE8-FD75F955EF0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6940" y="188640"/>
            <a:ext cx="1152128" cy="1148222"/>
          </a:xfrm>
          <a:prstGeom prst="rect">
            <a:avLst/>
          </a:prstGeo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4B0F8132-2B66-D77B-6AC6-83BBBB8EEC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1380" y="3095126"/>
            <a:ext cx="5349240" cy="1600438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for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int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n =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1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 n &lt;=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10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 n++) {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if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(n ==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5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 {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System.</a:t>
            </a:r>
            <a:r>
              <a:rPr kumimoji="0" lang="de-DE" altLang="de-DE" sz="1400" b="0" i="1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out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.println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"Schleife gestoppt bei: "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+ n);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break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// Beendet die Schleife komplett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   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}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System.</a:t>
            </a:r>
            <a:r>
              <a:rPr kumimoji="0" lang="de-DE" altLang="de-DE" sz="1400" b="0" i="1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out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.println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"Zahl: "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+ n);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}</a:t>
            </a:r>
            <a:endParaRPr kumimoji="0" lang="de-DE" altLang="de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4228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DF4B51-5509-AF06-8F6E-E9A9B51103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8FE98C-CE55-E099-C69A-AA6B93393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Precedence</a:t>
            </a:r>
            <a:endParaRPr lang="de-DE" dirty="0"/>
          </a:p>
        </p:txBody>
      </p:sp>
      <p:graphicFrame>
        <p:nvGraphicFramePr>
          <p:cNvPr id="5" name="Inhaltsplatzhalter 4">
            <a:extLst>
              <a:ext uri="{FF2B5EF4-FFF2-40B4-BE49-F238E27FC236}">
                <a16:creationId xmlns:a16="http://schemas.microsoft.com/office/drawing/2014/main" id="{BB3E51BD-928A-3FAC-5E06-BF223963CE0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0895270"/>
              </p:ext>
            </p:extLst>
          </p:nvPr>
        </p:nvGraphicFramePr>
        <p:xfrm>
          <a:off x="4212177" y="2099056"/>
          <a:ext cx="3767645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67645">
                  <a:extLst>
                    <a:ext uri="{9D8B030D-6E8A-4147-A177-3AD203B41FA5}">
                      <a16:colId xmlns:a16="http://schemas.microsoft.com/office/drawing/2014/main" val="10857853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Operatoren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51218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407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++, - -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1269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*, /,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8504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+, 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3483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&lt;, &gt;, &lt;=, &gt;=, ==, !=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3525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&amp;, |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1793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&amp;&amp;, ||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23086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= , +=, -=, 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6139205"/>
                  </a:ext>
                </a:extLst>
              </a:tr>
            </a:tbl>
          </a:graphicData>
        </a:graphic>
      </p:graphicFrame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3409D7A-F101-814D-66BE-730E286B7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A5E3BD6-493E-4773-AC13-EE70A9E3F498}" type="datetime1">
              <a:rPr lang="de-DE" smtClean="0"/>
              <a:t>07.02.2025</a:t>
            </a:fld>
            <a:endParaRPr lang="en-US" dirty="0"/>
          </a:p>
        </p:txBody>
      </p:sp>
      <p:sp>
        <p:nvSpPr>
          <p:cNvPr id="7" name="Pfeil: nach unten 6">
            <a:extLst>
              <a:ext uri="{FF2B5EF4-FFF2-40B4-BE49-F238E27FC236}">
                <a16:creationId xmlns:a16="http://schemas.microsoft.com/office/drawing/2014/main" id="{70E69EE2-F390-5918-0B08-64C81FECA5EE}"/>
              </a:ext>
            </a:extLst>
          </p:cNvPr>
          <p:cNvSpPr/>
          <p:nvPr/>
        </p:nvSpPr>
        <p:spPr>
          <a:xfrm>
            <a:off x="3401568" y="2099056"/>
            <a:ext cx="676656" cy="322275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41BE241B-8118-9870-95F3-B4CFA508F935}"/>
              </a:ext>
            </a:extLst>
          </p:cNvPr>
          <p:cNvSpPr txBox="1"/>
          <p:nvPr/>
        </p:nvSpPr>
        <p:spPr>
          <a:xfrm>
            <a:off x="1636776" y="3255264"/>
            <a:ext cx="18171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Absteigende </a:t>
            </a:r>
            <a:r>
              <a:rPr lang="de-DE" dirty="0" err="1"/>
              <a:t>Prio</a:t>
            </a:r>
            <a:endParaRPr lang="de-DE" dirty="0"/>
          </a:p>
        </p:txBody>
      </p:sp>
      <p:pic>
        <p:nvPicPr>
          <p:cNvPr id="9" name="Grafik 8" descr="Ein Bild, das Schrift, Grafiken, Text, weiß enthält.&#10;&#10;Automatisch generierte Beschreibung">
            <a:extLst>
              <a:ext uri="{FF2B5EF4-FFF2-40B4-BE49-F238E27FC236}">
                <a16:creationId xmlns:a16="http://schemas.microsoft.com/office/drawing/2014/main" id="{04309F39-CD68-64E0-8401-ED4AB42F4E4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6940" y="188640"/>
            <a:ext cx="1152128" cy="1148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8934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C11E00-BEF2-E5AF-543F-2858170319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A911EB-35EF-6330-E12B-903312E5A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Continue</a:t>
            </a:r>
            <a:r>
              <a:rPr lang="de-DE" dirty="0"/>
              <a:t> – nächster Schritt!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4FD4492-11A3-AE99-6A1C-8440728E4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 - </a:t>
            </a:r>
            <a:r>
              <a:rPr lang="de-DE" dirty="0" err="1"/>
              <a:t>continue</a:t>
            </a:r>
            <a:r>
              <a:rPr lang="de-DE" dirty="0"/>
              <a:t> springt zum nächsten Schleifendurchlauf</a:t>
            </a:r>
          </a:p>
          <a:p>
            <a:endParaRPr lang="de-DE" dirty="0"/>
          </a:p>
          <a:p>
            <a:pPr marL="358140" indent="0">
              <a:lnSpc>
                <a:spcPct val="107000"/>
              </a:lnSpc>
              <a:spcAft>
                <a:spcPts val="800"/>
              </a:spcAft>
              <a:buNone/>
            </a:pP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39BFFDF-B7C9-639C-755A-A5283867D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A5E3BD6-493E-4773-AC13-EE70A9E3F498}" type="datetime1">
              <a:rPr lang="de-DE" smtClean="0"/>
              <a:t>07.02.2025</a:t>
            </a:fld>
            <a:endParaRPr lang="en-US" dirty="0"/>
          </a:p>
        </p:txBody>
      </p:sp>
      <p:pic>
        <p:nvPicPr>
          <p:cNvPr id="6" name="Grafik 5" descr="Ein Bild, das Schrift, Grafiken, Text, weiß enthält.&#10;&#10;Automatisch generierte Beschreibung">
            <a:extLst>
              <a:ext uri="{FF2B5EF4-FFF2-40B4-BE49-F238E27FC236}">
                <a16:creationId xmlns:a16="http://schemas.microsoft.com/office/drawing/2014/main" id="{12073FA0-B50B-7870-34ED-7131C741A65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6940" y="188640"/>
            <a:ext cx="1152128" cy="1148222"/>
          </a:xfrm>
          <a:prstGeom prst="rect">
            <a:avLst/>
          </a:prstGeo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556795B2-DC6A-072B-86CF-DB996C4552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0752" y="3203816"/>
            <a:ext cx="4215384" cy="1569660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for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int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m =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1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 m &lt;=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5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 m++) {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if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(m ==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3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 {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continue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// Springt über die 3 hinweg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   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}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System.</a:t>
            </a:r>
            <a:r>
              <a:rPr kumimoji="0" lang="de-DE" altLang="de-DE" sz="1600" b="0" i="1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out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.println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"Wert: "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+ m);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}</a:t>
            </a:r>
            <a:endParaRPr kumimoji="0" lang="de-DE" altLang="de-DE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040369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3233BA-A2CC-7525-8FD5-EEE71D5E88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68C695-3AB1-0B2D-8F99-56C083EE3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 ca. 15 Minuten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0EDDAED-0A0D-CB85-E334-52F0DFBC2D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 - Schreibe eine </a:t>
            </a:r>
            <a:r>
              <a:rPr lang="de-DE" dirty="0" err="1"/>
              <a:t>while</a:t>
            </a:r>
            <a:r>
              <a:rPr lang="de-DE" dirty="0"/>
              <a:t>-Schleife, die die Zahlen von 10 bis 1 in absteigender Reihenfolge ausgibt.</a:t>
            </a:r>
          </a:p>
          <a:p>
            <a:r>
              <a:rPr lang="de-DE" dirty="0"/>
              <a:t> - Erstelle eine do-</a:t>
            </a:r>
            <a:r>
              <a:rPr lang="de-DE" dirty="0" err="1"/>
              <a:t>while</a:t>
            </a:r>
            <a:r>
              <a:rPr lang="de-DE" dirty="0"/>
              <a:t>-Schleife, die den Benutzer nach einer Zahl zwischen 1 und 10 fragt. Falls  </a:t>
            </a:r>
            <a:br>
              <a:rPr lang="de-DE" dirty="0"/>
            </a:br>
            <a:r>
              <a:rPr lang="de-DE" dirty="0"/>
              <a:t>   der Wert außerhalb liegt, soll die Schleife erneut nach einer Zahl fragen.</a:t>
            </a:r>
          </a:p>
          <a:p>
            <a:r>
              <a:rPr lang="de-DE" dirty="0"/>
              <a:t> - Schreibe eine </a:t>
            </a:r>
            <a:r>
              <a:rPr lang="de-DE" dirty="0" err="1"/>
              <a:t>for</a:t>
            </a:r>
            <a:r>
              <a:rPr lang="de-DE" dirty="0"/>
              <a:t>-Schleife, die die Summe der Zahlen von 1 bis 100 berechnet und ausgibt.</a:t>
            </a:r>
          </a:p>
          <a:p>
            <a:r>
              <a:rPr lang="de-DE" dirty="0"/>
              <a:t> - Schreibe eine </a:t>
            </a:r>
            <a:r>
              <a:rPr lang="de-DE" dirty="0" err="1"/>
              <a:t>for</a:t>
            </a:r>
            <a:r>
              <a:rPr lang="de-DE" dirty="0"/>
              <a:t>-Schleife, die von 1 bis 10 zählt.</a:t>
            </a:r>
          </a:p>
          <a:p>
            <a:pPr lvl="1"/>
            <a:r>
              <a:rPr lang="de-DE" dirty="0"/>
              <a:t>Falls die Zahl 6 erreicht wird, soll die Schleife mit break stoppen.</a:t>
            </a:r>
          </a:p>
          <a:p>
            <a:pPr lvl="1"/>
            <a:r>
              <a:rPr lang="de-DE" dirty="0"/>
              <a:t>Falls die Zahl 3 ist, soll </a:t>
            </a:r>
            <a:r>
              <a:rPr lang="de-DE" dirty="0" err="1"/>
              <a:t>continue</a:t>
            </a:r>
            <a:r>
              <a:rPr lang="de-DE" dirty="0"/>
              <a:t> dafür sorgen, dass sie nicht ausgegeben wird.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marL="358140" indent="0">
              <a:lnSpc>
                <a:spcPct val="107000"/>
              </a:lnSpc>
              <a:spcAft>
                <a:spcPts val="800"/>
              </a:spcAft>
              <a:buNone/>
            </a:pP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85DB392-C9B1-6B66-30C5-5300525D6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A5E3BD6-493E-4773-AC13-EE70A9E3F498}" type="datetime1">
              <a:rPr lang="de-DE" smtClean="0"/>
              <a:t>07.02.2025</a:t>
            </a:fld>
            <a:endParaRPr lang="en-US" dirty="0"/>
          </a:p>
        </p:txBody>
      </p:sp>
      <p:pic>
        <p:nvPicPr>
          <p:cNvPr id="6" name="Grafik 5" descr="Ein Bild, das Schrift, Grafiken, Text, weiß enthält.&#10;&#10;Automatisch generierte Beschreibung">
            <a:extLst>
              <a:ext uri="{FF2B5EF4-FFF2-40B4-BE49-F238E27FC236}">
                <a16:creationId xmlns:a16="http://schemas.microsoft.com/office/drawing/2014/main" id="{78828982-6048-9C2D-2E86-EDDD0EF2D74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6940" y="188640"/>
            <a:ext cx="1152128" cy="1148222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7EDD194F-B030-56FF-FBAB-76AE04C44A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94720" y="5349211"/>
            <a:ext cx="1039761" cy="1039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21707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4CD517-07B5-5553-BD5C-D7B6B7BE34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EE9AA3-996A-9AA7-588D-BABC13256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 ca. 15 Minuten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92DCB54-32FA-571E-DE1F-27ECE003B2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Gegeben ist folgender Array, der mit Namen gefüllt ist: </a:t>
            </a:r>
          </a:p>
          <a:p>
            <a:pPr lvl="1"/>
            <a:r>
              <a:rPr lang="de-DE" dirty="0"/>
              <a:t>String[] </a:t>
            </a:r>
            <a:r>
              <a:rPr lang="de-DE" dirty="0" err="1"/>
              <a:t>schueler</a:t>
            </a:r>
            <a:r>
              <a:rPr lang="de-DE" dirty="0"/>
              <a:t> = {"Anna", "Ben", "Clara", "David", "Emma"};</a:t>
            </a:r>
          </a:p>
          <a:p>
            <a:r>
              <a:rPr lang="de-DE" dirty="0"/>
              <a:t>Gegeben ist ein weiterer Array, der mit Noten gefüllt ist: </a:t>
            </a:r>
          </a:p>
          <a:p>
            <a:pPr lvl="1"/>
            <a:r>
              <a:rPr lang="de-DE" dirty="0" err="1"/>
              <a:t>int</a:t>
            </a:r>
            <a:r>
              <a:rPr lang="de-DE" dirty="0"/>
              <a:t>[][] </a:t>
            </a:r>
            <a:r>
              <a:rPr lang="de-DE" dirty="0" err="1"/>
              <a:t>noten</a:t>
            </a:r>
            <a:r>
              <a:rPr lang="de-DE" dirty="0"/>
              <a:t> = {    {2, 3, 1},    {4, 2, 5},    {1, 1, 2},    {3, 4, 2},    {2, 3, 3}};</a:t>
            </a:r>
          </a:p>
          <a:p>
            <a:pPr lvl="1"/>
            <a:endParaRPr lang="de-DE" dirty="0"/>
          </a:p>
          <a:p>
            <a:r>
              <a:rPr lang="de-DE" sz="1600" b="1" dirty="0"/>
              <a:t>Berechne und gib aus</a:t>
            </a:r>
            <a:r>
              <a:rPr lang="de-DE" sz="1600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1600" dirty="0"/>
              <a:t>Den Notendurchschnitt für </a:t>
            </a:r>
            <a:r>
              <a:rPr lang="de-DE" sz="1600" b="1" dirty="0"/>
              <a:t>jeden Schüler</a:t>
            </a:r>
            <a:r>
              <a:rPr lang="de-DE" sz="1600" dirty="0"/>
              <a:t> (Mittelwert seiner 3 Noten).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1600" dirty="0"/>
              <a:t>Den </a:t>
            </a:r>
            <a:r>
              <a:rPr lang="de-DE" sz="1600" b="1" dirty="0"/>
              <a:t>besten Schüler</a:t>
            </a:r>
            <a:r>
              <a:rPr lang="de-DE" sz="1600" dirty="0"/>
              <a:t> mit der </a:t>
            </a:r>
            <a:r>
              <a:rPr lang="de-DE" sz="1600" b="1" dirty="0"/>
              <a:t>niedrigsten Durchschnittsnote</a:t>
            </a:r>
            <a:r>
              <a:rPr lang="de-DE" sz="1600" dirty="0"/>
              <a:t>.</a:t>
            </a:r>
          </a:p>
          <a:p>
            <a:pPr lvl="1"/>
            <a:endParaRPr lang="de-DE" dirty="0"/>
          </a:p>
          <a:p>
            <a:pPr marL="358140" indent="0">
              <a:lnSpc>
                <a:spcPct val="107000"/>
              </a:lnSpc>
              <a:spcAft>
                <a:spcPts val="800"/>
              </a:spcAft>
              <a:buNone/>
            </a:pP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9B8D75E-7919-82FF-5B59-39C915CA6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A5E3BD6-493E-4773-AC13-EE70A9E3F498}" type="datetime1">
              <a:rPr lang="de-DE" smtClean="0"/>
              <a:t>07.02.2025</a:t>
            </a:fld>
            <a:endParaRPr lang="en-US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7965B9E-36F1-B0CA-EFEA-98FDAF9244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4720" y="5172121"/>
            <a:ext cx="1039761" cy="1039761"/>
          </a:xfrm>
          <a:prstGeom prst="rect">
            <a:avLst/>
          </a:prstGeom>
        </p:spPr>
      </p:pic>
      <p:pic>
        <p:nvPicPr>
          <p:cNvPr id="6" name="Grafik 5" descr="Ein Bild, das Schrift, Grafiken, Text, weiß enthält.&#10;&#10;Automatisch generierte Beschreibung">
            <a:extLst>
              <a:ext uri="{FF2B5EF4-FFF2-40B4-BE49-F238E27FC236}">
                <a16:creationId xmlns:a16="http://schemas.microsoft.com/office/drawing/2014/main" id="{BBA47F71-CED0-3D9F-E9E6-AB1213579E9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6940" y="188640"/>
            <a:ext cx="1152128" cy="1148222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6483EBF4-D376-394A-F3EB-9DFAFDD845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5258" y="3872385"/>
            <a:ext cx="4503810" cy="1798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249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4BAE59-E05C-3687-BAF7-8BE1DA37B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Parentheses</a:t>
            </a:r>
            <a:r>
              <a:rPr lang="de-DE" dirty="0"/>
              <a:t> (Klammern)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124CFEE-5F7E-7E55-968C-B623032CB6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 Klammern haben die höchste Priorität und bestimmen die Reihenfolge der Berechnung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 können genutzt werden, um komplizierte Ausdrücke verständlicher zu machen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 Beispiel: </a:t>
            </a:r>
            <a:br>
              <a:rPr lang="de-DE" dirty="0"/>
            </a:br>
            <a:endParaRPr lang="de-DE" dirty="0"/>
          </a:p>
          <a:p>
            <a:pPr marL="201168" lvl="1" indent="0">
              <a:buNone/>
            </a:pPr>
            <a:r>
              <a:rPr lang="de-DE" dirty="0" err="1"/>
              <a:t>int</a:t>
            </a:r>
            <a:r>
              <a:rPr lang="de-DE" dirty="0"/>
              <a:t> </a:t>
            </a:r>
            <a:r>
              <a:rPr lang="de-DE" dirty="0" err="1"/>
              <a:t>result</a:t>
            </a:r>
            <a:r>
              <a:rPr lang="de-DE" dirty="0"/>
              <a:t> = (2+3) * 4;	//Ergebnis: 20</a:t>
            </a:r>
          </a:p>
          <a:p>
            <a:pPr lvl="1">
              <a:buFont typeface="Symbol" panose="05050102010706020507" pitchFamily="18" charset="2"/>
              <a:buChar char="-"/>
            </a:pPr>
            <a:endParaRPr lang="de-DE" dirty="0"/>
          </a:p>
          <a:p>
            <a:pPr marL="201168" lvl="1" indent="0">
              <a:buNone/>
            </a:pPr>
            <a:r>
              <a:rPr lang="de-DE" dirty="0" err="1"/>
              <a:t>int</a:t>
            </a:r>
            <a:r>
              <a:rPr lang="de-DE" dirty="0"/>
              <a:t> </a:t>
            </a:r>
            <a:r>
              <a:rPr lang="de-DE" dirty="0" err="1"/>
              <a:t>result</a:t>
            </a:r>
            <a:r>
              <a:rPr lang="de-DE" dirty="0"/>
              <a:t> = 2 + 3 * 4;	//Ergebnis: 14</a:t>
            </a:r>
          </a:p>
          <a:p>
            <a:pPr marL="201168" lvl="1" indent="0">
              <a:buNone/>
            </a:pPr>
            <a:r>
              <a:rPr lang="de-DE" dirty="0"/>
              <a:t>   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EA3D1E6-77CE-7F8D-FA45-6DDC80DB1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A5E3BD6-493E-4773-AC13-EE70A9E3F498}" type="datetime1">
              <a:rPr lang="de-DE" smtClean="0"/>
              <a:t>07.02.2025</a:t>
            </a:fld>
            <a:endParaRPr lang="en-US" dirty="0"/>
          </a:p>
        </p:txBody>
      </p:sp>
      <p:pic>
        <p:nvPicPr>
          <p:cNvPr id="5" name="Grafik 4" descr="Ein Bild, das Schrift, Grafiken, Text, weiß enthält.&#10;&#10;Automatisch generierte Beschreibung">
            <a:extLst>
              <a:ext uri="{FF2B5EF4-FFF2-40B4-BE49-F238E27FC236}">
                <a16:creationId xmlns:a16="http://schemas.microsoft.com/office/drawing/2014/main" id="{41378E8B-E035-1055-C11E-FBD49A23437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6940" y="188640"/>
            <a:ext cx="1152128" cy="1148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9544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572071-0E55-1EF1-C725-2DE55B33AF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77E9B6-44C2-9EA2-8330-B40AFB2A0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ist die Ausgabe?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9751B51-D1E0-2193-2A6F-B1B5261B94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814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dirty="0"/>
              <a:t>int result = 3 + 2 * 5 - (7 + 2) * (4 - 1);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08D9C9E-8AEE-3BEE-A047-B0CD00457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A5E3BD6-493E-4773-AC13-EE70A9E3F498}" type="datetime1">
              <a:rPr lang="de-DE" smtClean="0"/>
              <a:t>07.02.2025</a:t>
            </a:fld>
            <a:endParaRPr lang="en-US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4846DC7-F276-DDC6-0696-8E4A9F8485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1870" y="5349211"/>
            <a:ext cx="1039761" cy="1039761"/>
          </a:xfrm>
          <a:prstGeom prst="rect">
            <a:avLst/>
          </a:prstGeom>
        </p:spPr>
      </p:pic>
      <p:pic>
        <p:nvPicPr>
          <p:cNvPr id="6" name="Grafik 5" descr="Ein Bild, das Schrift, Grafiken, Text, weiß enthält.&#10;&#10;Automatisch generierte Beschreibung">
            <a:extLst>
              <a:ext uri="{FF2B5EF4-FFF2-40B4-BE49-F238E27FC236}">
                <a16:creationId xmlns:a16="http://schemas.microsoft.com/office/drawing/2014/main" id="{4FE05A4C-1245-7117-99DC-0CE438C341B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6940" y="188640"/>
            <a:ext cx="1152128" cy="1148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6813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14AE4B-6564-8441-A044-EE3C541F87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3AC5E1-58FC-4A6B-C9E2-18464FE07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ist die Ausgabe?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121E86C-23C8-DEC2-9F25-49E6FEAAA3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814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dirty="0"/>
              <a:t>int result = 3 + 2 * 5 - (7 + 2) * (4 - 1); //</a:t>
            </a:r>
            <a:r>
              <a:rPr lang="en-US" dirty="0" err="1"/>
              <a:t>Klammern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int result = 3 + 2 * 5 - 9 * 3;  //*</a:t>
            </a:r>
            <a:br>
              <a:rPr lang="en-US" dirty="0"/>
            </a:br>
            <a:r>
              <a:rPr lang="en-US" dirty="0"/>
              <a:t>int result = 3 + 10 – 27</a:t>
            </a:r>
            <a:br>
              <a:rPr lang="en-US" dirty="0"/>
            </a:br>
            <a:r>
              <a:rPr lang="en-US" dirty="0"/>
              <a:t>int result = -14;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828BDF9-4507-3EB5-EC6F-B9D2C6278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A5E3BD6-493E-4773-AC13-EE70A9E3F498}" type="datetime1">
              <a:rPr lang="de-DE" smtClean="0"/>
              <a:t>07.02.2025</a:t>
            </a:fld>
            <a:endParaRPr lang="en-US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D8131E3-7DE9-5E52-E5C2-566AB599FD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1870" y="5349211"/>
            <a:ext cx="1039761" cy="1039761"/>
          </a:xfrm>
          <a:prstGeom prst="rect">
            <a:avLst/>
          </a:prstGeom>
        </p:spPr>
      </p:pic>
      <p:pic>
        <p:nvPicPr>
          <p:cNvPr id="6" name="Grafik 5" descr="Ein Bild, das Schrift, Grafiken, Text, weiß enthält.&#10;&#10;Automatisch generierte Beschreibung">
            <a:extLst>
              <a:ext uri="{FF2B5EF4-FFF2-40B4-BE49-F238E27FC236}">
                <a16:creationId xmlns:a16="http://schemas.microsoft.com/office/drawing/2014/main" id="{8B3A73AF-C199-70C3-CF09-5B776E137E1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6940" y="188640"/>
            <a:ext cx="1152128" cy="1148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5663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64F9B1-7727-42C9-F529-841DC3962D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0913AB-7E11-272E-22E1-F33597786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ist die Ausgabe?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199665E-6B35-994C-8B49-4CEA003E68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814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dirty="0"/>
              <a:t>int result = (4 + 3) * (5 - 2) / 3 + 6;</a:t>
            </a:r>
          </a:p>
          <a:p>
            <a:pPr marL="358140" indent="0">
              <a:lnSpc>
                <a:spcPct val="107000"/>
              </a:lnSpc>
              <a:spcAft>
                <a:spcPts val="800"/>
              </a:spcAft>
              <a:buNone/>
            </a:pPr>
            <a:endParaRPr lang="en-US" dirty="0"/>
          </a:p>
          <a:p>
            <a:pPr marL="35814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dirty="0" err="1"/>
              <a:t>Lösung</a:t>
            </a:r>
            <a:r>
              <a:rPr lang="en-US" dirty="0"/>
              <a:t>: 13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03EFED4-5D7A-F647-E6CC-AA66CE7D2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A5E3BD6-493E-4773-AC13-EE70A9E3F498}" type="datetime1">
              <a:rPr lang="de-DE" smtClean="0"/>
              <a:t>07.02.2025</a:t>
            </a:fld>
            <a:endParaRPr lang="en-US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969E92E-0165-9E22-C348-E01A33BA4D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1870" y="5349211"/>
            <a:ext cx="1039761" cy="1039761"/>
          </a:xfrm>
          <a:prstGeom prst="rect">
            <a:avLst/>
          </a:prstGeom>
        </p:spPr>
      </p:pic>
      <p:pic>
        <p:nvPicPr>
          <p:cNvPr id="6" name="Grafik 5" descr="Ein Bild, das Schrift, Grafiken, Text, weiß enthält.&#10;&#10;Automatisch generierte Beschreibung">
            <a:extLst>
              <a:ext uri="{FF2B5EF4-FFF2-40B4-BE49-F238E27FC236}">
                <a16:creationId xmlns:a16="http://schemas.microsoft.com/office/drawing/2014/main" id="{64EDA2DC-CB4B-F2C2-3ABD-886C179E59A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6940" y="188640"/>
            <a:ext cx="1152128" cy="1148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684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enutzerdefiniert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785_TF56160789" id="{80AA9D2D-EE59-4148-A11E-A51EEE828B28}" vid="{AEAFD717-D3C8-4034-8F7E-D5220B0CCEB8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{888E186A-A156-478A-B476-F3BBC6688C46}tf56160789_win32</Template>
  <TotalTime>0</TotalTime>
  <Words>3855</Words>
  <Application>Microsoft Office PowerPoint</Application>
  <PresentationFormat>Breitbild</PresentationFormat>
  <Paragraphs>353</Paragraphs>
  <Slides>52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52</vt:i4>
      </vt:variant>
    </vt:vector>
  </HeadingPairs>
  <TitlesOfParts>
    <vt:vector size="59" baseType="lpstr">
      <vt:lpstr>Arial</vt:lpstr>
      <vt:lpstr>Bookman Old Style</vt:lpstr>
      <vt:lpstr>Calibri</vt:lpstr>
      <vt:lpstr>Franklin Gothic Book</vt:lpstr>
      <vt:lpstr>JetBrains Mono</vt:lpstr>
      <vt:lpstr>Symbol</vt:lpstr>
      <vt:lpstr>Benutzerdefiniert</vt:lpstr>
      <vt:lpstr>Erweitern und Festigen der erlernten Konzepte</vt:lpstr>
      <vt:lpstr>Plan für die Woche</vt:lpstr>
      <vt:lpstr>Plan für heute</vt:lpstr>
      <vt:lpstr>Parentheses &amp; Precedence</vt:lpstr>
      <vt:lpstr>Precedence</vt:lpstr>
      <vt:lpstr>Parentheses (Klammern)</vt:lpstr>
      <vt:lpstr>Was ist die Ausgabe?</vt:lpstr>
      <vt:lpstr>Was ist die Ausgabe?</vt:lpstr>
      <vt:lpstr>Was ist die Ausgabe?</vt:lpstr>
      <vt:lpstr>Was ist die Ausgabe?</vt:lpstr>
      <vt:lpstr>Was ist die Ausgabe?</vt:lpstr>
      <vt:lpstr>Was ist die Ausgabe?</vt:lpstr>
      <vt:lpstr>Was ist die Ausgabe?</vt:lpstr>
      <vt:lpstr>Was ist die Ausgabe?</vt:lpstr>
      <vt:lpstr>Was ist die Ausgabe?</vt:lpstr>
      <vt:lpstr>Was ist die Ausgabe?</vt:lpstr>
      <vt:lpstr>Ternärer Operator</vt:lpstr>
      <vt:lpstr>Ternärer Operator </vt:lpstr>
      <vt:lpstr>Ternärer Operator </vt:lpstr>
      <vt:lpstr>Ternärer Operator </vt:lpstr>
      <vt:lpstr>Komplexe Ternärer Operator </vt:lpstr>
      <vt:lpstr>Komplexe Ternärer Operator </vt:lpstr>
      <vt:lpstr>Komplexe Ternärer Operator </vt:lpstr>
      <vt:lpstr>Übung ca. 20 Minuten</vt:lpstr>
      <vt:lpstr>Übung ca. 10 Minuten</vt:lpstr>
      <vt:lpstr>Übung ca. 20 Minuten</vt:lpstr>
      <vt:lpstr>Switch - Cases</vt:lpstr>
      <vt:lpstr>Beispiel</vt:lpstr>
      <vt:lpstr>Beispiel</vt:lpstr>
      <vt:lpstr>Beispiel</vt:lpstr>
      <vt:lpstr>Beispiel</vt:lpstr>
      <vt:lpstr>Aufgabe</vt:lpstr>
      <vt:lpstr>Arrays</vt:lpstr>
      <vt:lpstr>Initialisierung</vt:lpstr>
      <vt:lpstr>Grundlagen</vt:lpstr>
      <vt:lpstr>Grundlagen</vt:lpstr>
      <vt:lpstr>Elemente setzen</vt:lpstr>
      <vt:lpstr>Elemente setzen</vt:lpstr>
      <vt:lpstr>Elemente setzen</vt:lpstr>
      <vt:lpstr>Loops, Loops, Loops</vt:lpstr>
      <vt:lpstr>While-Schleife</vt:lpstr>
      <vt:lpstr>Do-While-Schleife</vt:lpstr>
      <vt:lpstr>Do-While-Schleife</vt:lpstr>
      <vt:lpstr>For-Each-Schleife (enhanced for)</vt:lpstr>
      <vt:lpstr>For-Schleife</vt:lpstr>
      <vt:lpstr>For-Schleife</vt:lpstr>
      <vt:lpstr>For-Schleife (komplexer)</vt:lpstr>
      <vt:lpstr>For-Schleife (komplexer)</vt:lpstr>
      <vt:lpstr>Break – Abbruch!</vt:lpstr>
      <vt:lpstr>Continue – nächster Schritt!</vt:lpstr>
      <vt:lpstr>Aufgabe ca. 15 Minuten</vt:lpstr>
      <vt:lpstr>Aufgabe ca. 15 Minuten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Alexandra Bobenhausen</dc:creator>
  <cp:lastModifiedBy>Anita Tomme</cp:lastModifiedBy>
  <cp:revision>125</cp:revision>
  <dcterms:created xsi:type="dcterms:W3CDTF">2024-11-15T22:41:41Z</dcterms:created>
  <dcterms:modified xsi:type="dcterms:W3CDTF">2025-02-07T12:49:46Z</dcterms:modified>
</cp:coreProperties>
</file>