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8229600" cx="14630400"/>
  <p:notesSz cx="8229600" cy="14630400"/>
  <p:embeddedFontLst>
    <p:embeddedFont>
      <p:font typeface="Fraunces"/>
      <p:regular r:id="rId19"/>
      <p:bold r:id="rId20"/>
      <p:italic r:id="rId21"/>
      <p:boldItalic r:id="rId22"/>
    </p:embeddedFont>
    <p:embeddedFont>
      <p:font typeface="Nobile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76">
          <p15:clr>
            <a:srgbClr val="747775"/>
          </p15:clr>
        </p15:guide>
        <p15:guide id="2" orient="horz" pos="955">
          <p15:clr>
            <a:srgbClr val="747775"/>
          </p15:clr>
        </p15:guide>
        <p15:guide id="3" pos="639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76" orient="horz"/>
        <p:guide pos="955" orient="horz"/>
        <p:guide pos="6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raunces-bold.fntdata"/><Relationship Id="rId22" Type="http://schemas.openxmlformats.org/officeDocument/2006/relationships/font" Target="fonts/Fraunces-boldItalic.fntdata"/><Relationship Id="rId21" Type="http://schemas.openxmlformats.org/officeDocument/2006/relationships/font" Target="fonts/Fraunces-italic.fntdata"/><Relationship Id="rId24" Type="http://schemas.openxmlformats.org/officeDocument/2006/relationships/font" Target="fonts/Nobile-bold.fntdata"/><Relationship Id="rId23" Type="http://schemas.openxmlformats.org/officeDocument/2006/relationships/font" Target="fonts/Nobil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obile-boldItalic.fntdata"/><Relationship Id="rId25" Type="http://schemas.openxmlformats.org/officeDocument/2006/relationships/font" Target="fonts/Nobil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Fraunces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6b8792fb84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6b8792fb84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36b8792fb84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c5d69921d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6c5d69921d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36c5d69921d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c61802c02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6c61802c02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6c61802c02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2c5963318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62c5963318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362c5963318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62c5963318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62c5963318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362c5963318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6c61802c02_1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6c61802c02_1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36c61802c02_1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d626364d2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d626364d2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33d626364d2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2c5963318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2c5963318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362c5963318_0_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2c5963318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62c5963318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362c5963318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2c5963318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2c5963318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362c5963318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c5d69921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c5d69921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36c5d69921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c5d69921d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c5d69921d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6c5d69921d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c5d69921d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c5d69921d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6c5d69921d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10" Type="http://schemas.openxmlformats.org/officeDocument/2006/relationships/image" Target="../media/image12.jpg"/><Relationship Id="rId9" Type="http://schemas.openxmlformats.org/officeDocument/2006/relationships/image" Target="../media/image11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Relationship Id="rId7" Type="http://schemas.openxmlformats.org/officeDocument/2006/relationships/image" Target="../media/image22.jpg"/><Relationship Id="rId8" Type="http://schemas.openxmlformats.org/officeDocument/2006/relationships/image" Target="../media/image1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7945925" y="2868750"/>
            <a:ext cx="6143700" cy="24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4450"/>
              <a:buFont typeface="Fraunces"/>
              <a:buNone/>
            </a:pPr>
            <a:r>
              <a:rPr b="1" i="0" lang="en-US" sz="4450" u="none" cap="none" strike="noStrike">
                <a:solidFill>
                  <a:srgbClr val="3B4540"/>
                </a:solidFill>
                <a:latin typeface="Fraunces"/>
                <a:ea typeface="Fraunces"/>
                <a:cs typeface="Fraunces"/>
                <a:sym typeface="Fraunces"/>
              </a:rPr>
              <a:t>Sistema de Detecção de Fumaça e Gás com Arduino</a:t>
            </a:r>
            <a:endParaRPr b="0" i="0" sz="4450" u="none" cap="none" strike="noStrike"/>
          </a:p>
        </p:txBody>
      </p:sp>
      <p:sp>
        <p:nvSpPr>
          <p:cNvPr id="49" name="Google Shape;49;p11"/>
          <p:cNvSpPr/>
          <p:nvPr/>
        </p:nvSpPr>
        <p:spPr>
          <a:xfrm>
            <a:off x="8731679" y="6201372"/>
            <a:ext cx="245100" cy="363000"/>
          </a:xfrm>
          <a:prstGeom prst="roundRect">
            <a:avLst>
              <a:gd fmla="val 25194296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" name="Google Shape;50;p11" title="sistema-de-deteccao-de-incendio-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50" y="457200"/>
            <a:ext cx="7315200" cy="73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/>
          <p:nvPr/>
        </p:nvSpPr>
        <p:spPr>
          <a:xfrm>
            <a:off x="10001675" y="6564375"/>
            <a:ext cx="57150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Por: </a:t>
            </a:r>
            <a:r>
              <a:rPr lang="en-US" sz="200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Brenda Amanda da Silva Garcez</a:t>
            </a:r>
            <a:endParaRPr sz="2000">
              <a:solidFill>
                <a:srgbClr val="405449"/>
              </a:solidFill>
              <a:latin typeface="Nobile"/>
              <a:ea typeface="Nobile"/>
              <a:cs typeface="Nobile"/>
              <a:sym typeface="Nobile"/>
            </a:endParaRPr>
          </a:p>
          <a:p>
            <a:pPr indent="457200" lvl="0" marL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   Eduardo Hartleib Galvão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>
            <a:off x="1014725" y="1515494"/>
            <a:ext cx="4254600" cy="22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Registradores Acessados em MeuBuzzer.cpp</a:t>
            </a:r>
            <a:endParaRPr sz="1750">
              <a:solidFill>
                <a:srgbClr val="405449"/>
              </a:solidFill>
              <a:latin typeface="Nobile"/>
              <a:ea typeface="Nobile"/>
              <a:cs typeface="Nobile"/>
              <a:sym typeface="Nobile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DDRx (Data Direction Register): Usado na função iniciar para configurar o pino do buzzer como uma saída digital.</a:t>
            </a:r>
            <a:endParaRPr sz="1750">
              <a:solidFill>
                <a:srgbClr val="405449"/>
              </a:solidFill>
              <a:latin typeface="Nobile"/>
              <a:ea typeface="Nobile"/>
              <a:cs typeface="Nobile"/>
              <a:sym typeface="Nobile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PORTx (Port Data Register): Utilizado para ligar e desligar o buzzer, escrevendo nível lógico alto ou baixo no pino correspondente.</a:t>
            </a:r>
            <a:endParaRPr sz="1750">
              <a:solidFill>
                <a:srgbClr val="405449"/>
              </a:solidFill>
              <a:latin typeface="Nobile"/>
              <a:ea typeface="Nobile"/>
              <a:cs typeface="Nobile"/>
              <a:sym typeface="Nobile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(Onde x se refere às portas B, C ou D).</a:t>
            </a:r>
            <a:endParaRPr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64000"/>
              </a:lnSpc>
              <a:spcBef>
                <a:spcPts val="1200"/>
              </a:spcBef>
              <a:spcAft>
                <a:spcPts val="0"/>
              </a:spcAft>
              <a:buClr>
                <a:srgbClr val="405449"/>
              </a:buClr>
              <a:buSzPts val="1250"/>
              <a:buFont typeface="Nobile"/>
              <a:buNone/>
            </a:pPr>
            <a:r>
              <a:t/>
            </a:r>
            <a:endParaRPr b="1" sz="1350">
              <a:solidFill>
                <a:srgbClr val="405449"/>
              </a:solidFill>
              <a:latin typeface="Nobile"/>
              <a:ea typeface="Nobile"/>
              <a:cs typeface="Nobile"/>
              <a:sym typeface="Nobile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6749825" y="145650"/>
            <a:ext cx="7461000" cy="7938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6889775" y="233175"/>
            <a:ext cx="7181100" cy="83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#include "MeuBuzzer.h"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void MeuBuzzer::iniciar(char porta, uint8_t pino)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bit = pino;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switch (porta)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case 'B':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port = &amp;PORTB;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DDRB |= (1 &lt;&lt; bit);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break;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case 'C':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port = &amp;PORTC;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DDRC |= (1 &lt;&lt; bit);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break;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case 'D':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port = &amp;PORTD;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DDRD |= (1 &lt;&lt; bit);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break;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desligar();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void MeuBuzzer::ligar()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*port |= (1 &lt;&lt; bit);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void MeuBuzzer::desligar()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*port &amp;= ~(1 &lt;&lt; bit);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void MeuBuzzer::tocarPor(uint16_t ms)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ligar();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while (ms--) _delay_ms(1);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desligar();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/>
          <p:nvPr/>
        </p:nvSpPr>
        <p:spPr>
          <a:xfrm>
            <a:off x="390475" y="349725"/>
            <a:ext cx="6213600" cy="7810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507026" y="433437"/>
            <a:ext cx="5980500" cy="77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#include "MeuADC.h"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#include "MeuServo.h"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#include "MeuBuzzer.h"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#include "MeuGPIO.h"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// ===============================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// Definições de hardware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#define PinSensor        0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// ===============================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// Instâncias de periféricos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MeuADC adc;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MeuServo exaustor;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MeuBuzzer buzzer;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MeuGPIO ledVermelho;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MeuGPIO ledVerde;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// ===============================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// Configuração inicial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void setup()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Serial.begin(9600);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// LEDs como saída usando MeuGPIO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ledVermelho.configurarSaida('B', 5); // PB5 → pino 13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ledVerde.configurarSaida('B', 4);    // PB4 → pino 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// Inicializações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adc.iniciarADC();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exaustor.attach('B', 1);   // PB1 = pino 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exaustor.write(90);        // posição neutra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buzzer.iniciar('B', 3);    // PB3 = pino 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buzzer.desligar();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7676525" y="349725"/>
            <a:ext cx="6563400" cy="7810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7799636" y="437250"/>
            <a:ext cx="6317100" cy="6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// ===============================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// Laço principal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void loop()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uint16_t valorSensor = adc.lerCanal(PinSensor);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Serial.print("Valor do sensor: ");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Serial.println(valorSensor);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// =============================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// Situação: Gás/Fumaça detectado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if (valorSensor &gt;= 200)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ledVerde.escrever(false);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ledVermelho.escrever(true);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buzzer.tocarPor(300);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exaustor.write(120);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// =============================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// Situação: Ambiente normal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// =============================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else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ledVerde.escrever(true);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ledVermelho.escrever(false);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buzzer.desligar();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  exaustor.write(90);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 _delay_ms(500); // Aguarda 500ms entre leituras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9" name="Google Shape;15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255603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/>
          <p:nvPr/>
        </p:nvSpPr>
        <p:spPr>
          <a:xfrm>
            <a:off x="715685" y="3446859"/>
            <a:ext cx="96936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4000"/>
              <a:buFont typeface="Fraunces"/>
              <a:buNone/>
            </a:pPr>
            <a:r>
              <a:rPr b="1" i="0" lang="en-US" sz="4000" u="none" cap="none" strike="noStrike">
                <a:solidFill>
                  <a:srgbClr val="3B4540"/>
                </a:solidFill>
                <a:latin typeface="Fraunces"/>
                <a:ea typeface="Fraunces"/>
                <a:cs typeface="Fraunces"/>
                <a:sym typeface="Fraunces"/>
              </a:rPr>
              <a:t>Aplicações Práticas e Cenários de Uso</a:t>
            </a:r>
            <a:endParaRPr b="0" i="0" sz="4000" u="none" cap="none" strike="noStrike"/>
          </a:p>
        </p:txBody>
      </p:sp>
      <p:pic>
        <p:nvPicPr>
          <p:cNvPr descr="preencoded.png" id="161" name="Google Shape;16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685" y="4392573"/>
            <a:ext cx="511135" cy="51113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/>
          <p:nvPr/>
        </p:nvSpPr>
        <p:spPr>
          <a:xfrm>
            <a:off x="1482328" y="4513898"/>
            <a:ext cx="25560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2000"/>
              <a:buFont typeface="Fraunces"/>
              <a:buNone/>
            </a:pPr>
            <a:r>
              <a:rPr b="1" i="0" lang="en-US" sz="2000" u="none" cap="none" strike="noStrike">
                <a:solidFill>
                  <a:srgbClr val="405449"/>
                </a:solidFill>
                <a:latin typeface="Fraunces"/>
                <a:ea typeface="Fraunces"/>
                <a:cs typeface="Fraunces"/>
                <a:sym typeface="Fraunces"/>
              </a:rPr>
              <a:t>Residências</a:t>
            </a:r>
            <a:endParaRPr b="0" i="0" sz="2000" u="none" cap="none" strike="noStrike"/>
          </a:p>
        </p:txBody>
      </p:sp>
      <p:sp>
        <p:nvSpPr>
          <p:cNvPr id="163" name="Google Shape;163;p22"/>
          <p:cNvSpPr/>
          <p:nvPr/>
        </p:nvSpPr>
        <p:spPr>
          <a:xfrm>
            <a:off x="1482328" y="4955977"/>
            <a:ext cx="57051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600"/>
              <a:buFont typeface="Nobile"/>
              <a:buNone/>
            </a:pPr>
            <a:r>
              <a:rPr b="0" i="0" lang="en-US" sz="160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Proteção contra vazamentos de gás de cozinha e incêndios, garantindo a segurança da fam</a:t>
            </a:r>
            <a:r>
              <a:rPr lang="en-US" sz="160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iliar.</a:t>
            </a:r>
            <a:endParaRPr b="0" i="0" sz="1600" u="none" cap="none" strike="noStrike"/>
          </a:p>
        </p:txBody>
      </p:sp>
      <p:pic>
        <p:nvPicPr>
          <p:cNvPr descr="preencoded.png" id="164" name="Google Shape;16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42954" y="4392573"/>
            <a:ext cx="511135" cy="51113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/>
          <p:nvPr/>
        </p:nvSpPr>
        <p:spPr>
          <a:xfrm>
            <a:off x="8209598" y="4513898"/>
            <a:ext cx="26928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2000"/>
              <a:buFont typeface="Fraunces"/>
              <a:buNone/>
            </a:pPr>
            <a:r>
              <a:rPr b="1" i="0" lang="en-US" sz="2000" u="none" cap="none" strike="noStrike">
                <a:solidFill>
                  <a:srgbClr val="405449"/>
                </a:solidFill>
                <a:latin typeface="Fraunces"/>
                <a:ea typeface="Fraunces"/>
                <a:cs typeface="Fraunces"/>
                <a:sym typeface="Fraunces"/>
              </a:rPr>
              <a:t>Cozinhas Industriais</a:t>
            </a:r>
            <a:endParaRPr b="0" i="0" sz="2000" u="none" cap="none" strike="noStrike"/>
          </a:p>
        </p:txBody>
      </p:sp>
      <p:sp>
        <p:nvSpPr>
          <p:cNvPr id="166" name="Google Shape;166;p22"/>
          <p:cNvSpPr/>
          <p:nvPr/>
        </p:nvSpPr>
        <p:spPr>
          <a:xfrm>
            <a:off x="8209598" y="4955977"/>
            <a:ext cx="57051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600"/>
              <a:buFont typeface="Nobile"/>
              <a:buNone/>
            </a:pPr>
            <a:r>
              <a:rPr b="0" i="0" lang="en-US" sz="160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Monitoramento de ambientes com alta concentração de gás para prevenir acidentes e explosões.</a:t>
            </a:r>
            <a:endParaRPr b="0" i="0" sz="1600" u="none" cap="none" strike="noStrike"/>
          </a:p>
        </p:txBody>
      </p:sp>
      <p:pic>
        <p:nvPicPr>
          <p:cNvPr descr="preencoded.png" id="167" name="Google Shape;167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5685" y="6121241"/>
            <a:ext cx="511135" cy="51113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/>
          <p:nvPr/>
        </p:nvSpPr>
        <p:spPr>
          <a:xfrm>
            <a:off x="1482328" y="6242566"/>
            <a:ext cx="25560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2000"/>
              <a:buFont typeface="Fraunces"/>
              <a:buNone/>
            </a:pPr>
            <a:r>
              <a:rPr b="1" i="0" lang="en-US" sz="2000" u="none" cap="none" strike="noStrike">
                <a:solidFill>
                  <a:srgbClr val="405449"/>
                </a:solidFill>
                <a:latin typeface="Fraunces"/>
                <a:ea typeface="Fraunces"/>
                <a:cs typeface="Fraunces"/>
                <a:sym typeface="Fraunces"/>
              </a:rPr>
              <a:t>Laboratórios</a:t>
            </a:r>
            <a:endParaRPr b="0" i="0" sz="2000" u="none" cap="none" strike="noStrike"/>
          </a:p>
        </p:txBody>
      </p:sp>
      <p:sp>
        <p:nvSpPr>
          <p:cNvPr id="169" name="Google Shape;169;p22"/>
          <p:cNvSpPr/>
          <p:nvPr/>
        </p:nvSpPr>
        <p:spPr>
          <a:xfrm>
            <a:off x="1482328" y="6684645"/>
            <a:ext cx="57051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600"/>
              <a:buFont typeface="Nobile"/>
              <a:buNone/>
            </a:pPr>
            <a:r>
              <a:rPr b="0" i="0" lang="en-US" sz="160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Detecção de gases perigosos e fumaça tóxica, protegendo pesquisadores e equipamentos.</a:t>
            </a:r>
            <a:endParaRPr b="0" i="0" sz="1600" u="none" cap="none" strike="noStrike"/>
          </a:p>
        </p:txBody>
      </p:sp>
      <p:pic>
        <p:nvPicPr>
          <p:cNvPr descr="preencoded.png" id="170" name="Google Shape;170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42954" y="6121241"/>
            <a:ext cx="511135" cy="51113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/>
          <p:nvPr/>
        </p:nvSpPr>
        <p:spPr>
          <a:xfrm>
            <a:off x="8209598" y="6242566"/>
            <a:ext cx="39285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2000"/>
              <a:buFont typeface="Fraunces"/>
              <a:buNone/>
            </a:pPr>
            <a:r>
              <a:rPr b="1" i="0" lang="en-US" sz="2000" u="none" cap="none" strike="noStrike">
                <a:solidFill>
                  <a:srgbClr val="405449"/>
                </a:solidFill>
                <a:latin typeface="Fraunces"/>
                <a:ea typeface="Fraunces"/>
                <a:cs typeface="Fraunces"/>
                <a:sym typeface="Fraunces"/>
              </a:rPr>
              <a:t>Motorhomes e Acampamentos</a:t>
            </a:r>
            <a:endParaRPr b="0" i="0" sz="2000" u="none" cap="none" strike="noStrike"/>
          </a:p>
        </p:txBody>
      </p:sp>
      <p:sp>
        <p:nvSpPr>
          <p:cNvPr id="172" name="Google Shape;172;p22"/>
          <p:cNvSpPr/>
          <p:nvPr/>
        </p:nvSpPr>
        <p:spPr>
          <a:xfrm>
            <a:off x="8209598" y="6684645"/>
            <a:ext cx="57051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600"/>
              <a:buFont typeface="Nobile"/>
              <a:buNone/>
            </a:pPr>
            <a:r>
              <a:rPr b="0" i="0" lang="en-US" sz="160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Segurança em ambientes confinados onde o uso de gás é comum, evitando intoxicações e incêndios.</a:t>
            </a:r>
            <a:endParaRPr b="0" i="0" sz="1600" u="none" cap="none" strike="noStrik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/>
          <p:nvPr/>
        </p:nvSpPr>
        <p:spPr>
          <a:xfrm>
            <a:off x="2067950" y="2868225"/>
            <a:ext cx="10326600" cy="24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691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4050"/>
              <a:buFont typeface="Fraunces"/>
              <a:buNone/>
            </a:pPr>
            <a:r>
              <a:rPr b="1" lang="en-US" sz="5750">
                <a:solidFill>
                  <a:srgbClr val="3B4540"/>
                </a:solidFill>
                <a:latin typeface="Fraunces"/>
                <a:ea typeface="Fraunces"/>
                <a:cs typeface="Fraunces"/>
                <a:sym typeface="Fraunces"/>
              </a:rPr>
              <a:t>OBRIGADO PELA ATENÇÃO!!</a:t>
            </a:r>
            <a:endParaRPr b="0" i="0" sz="5750" u="none" cap="none" strike="noStrike"/>
          </a:p>
        </p:txBody>
      </p:sp>
      <p:sp>
        <p:nvSpPr>
          <p:cNvPr id="179" name="Google Shape;179;p23"/>
          <p:cNvSpPr/>
          <p:nvPr/>
        </p:nvSpPr>
        <p:spPr>
          <a:xfrm>
            <a:off x="8417100" y="5574433"/>
            <a:ext cx="63420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600"/>
              <a:buFont typeface="Nobile"/>
              <a:buNone/>
            </a:pPr>
            <a:r>
              <a:rPr lang="en-US" sz="240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Brenda Amanda da Silva Garcez</a:t>
            </a:r>
            <a:endParaRPr sz="2400">
              <a:solidFill>
                <a:srgbClr val="405449"/>
              </a:solidFill>
              <a:latin typeface="Nobile"/>
              <a:ea typeface="Nobile"/>
              <a:cs typeface="Nobile"/>
              <a:sym typeface="Nobile"/>
            </a:endParaRPr>
          </a:p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600"/>
              <a:buFont typeface="Nobile"/>
              <a:buNone/>
            </a:pPr>
            <a:r>
              <a:rPr lang="en-US" sz="240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Eduardo Hartleib Galvão</a:t>
            </a:r>
            <a:endParaRPr sz="2400">
              <a:solidFill>
                <a:srgbClr val="405449"/>
              </a:solidFill>
              <a:latin typeface="Nobile"/>
              <a:ea typeface="Nobile"/>
              <a:cs typeface="Nobile"/>
              <a:sym typeface="Nobile"/>
            </a:endParaRPr>
          </a:p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600"/>
              <a:buFont typeface="Nobile"/>
              <a:buNone/>
            </a:pPr>
            <a:r>
              <a:t/>
            </a:r>
            <a:endParaRPr b="1" sz="1600">
              <a:solidFill>
                <a:srgbClr val="405449"/>
              </a:solidFill>
              <a:latin typeface="Nobile"/>
              <a:ea typeface="Nobile"/>
              <a:cs typeface="Nobile"/>
              <a:sym typeface="Nobi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713707" y="905463"/>
            <a:ext cx="13203000" cy="21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4450"/>
              <a:buFont typeface="Fraunces"/>
              <a:buNone/>
            </a:pPr>
            <a:r>
              <a:rPr b="1" i="0" lang="en-US" sz="4450" u="none" cap="none" strike="noStrike">
                <a:solidFill>
                  <a:srgbClr val="3B4540"/>
                </a:solidFill>
                <a:latin typeface="Fraunces"/>
                <a:ea typeface="Fraunces"/>
                <a:cs typeface="Fraunces"/>
                <a:sym typeface="Fraunces"/>
              </a:rPr>
              <a:t>Objetivo do Projeto: Sua Segurança em Primeiro Lugar</a:t>
            </a:r>
            <a:endParaRPr b="0" i="0" sz="4450" u="none" cap="none" strike="noStrike"/>
          </a:p>
        </p:txBody>
      </p:sp>
      <p:sp>
        <p:nvSpPr>
          <p:cNvPr id="63" name="Google Shape;63;p13"/>
          <p:cNvSpPr/>
          <p:nvPr/>
        </p:nvSpPr>
        <p:spPr>
          <a:xfrm>
            <a:off x="713707" y="3031863"/>
            <a:ext cx="6352800" cy="2395800"/>
          </a:xfrm>
          <a:prstGeom prst="roundRect">
            <a:avLst>
              <a:gd fmla="val 8521" name="adj"/>
            </a:avLst>
          </a:prstGeom>
          <a:solidFill>
            <a:srgbClr val="E8F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1106878" y="3258677"/>
            <a:ext cx="49149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2200"/>
              <a:buFont typeface="Fraunces"/>
              <a:buNone/>
            </a:pPr>
            <a:r>
              <a:rPr b="1" i="0" lang="en-US" sz="2200" u="none" cap="none" strike="noStrike">
                <a:solidFill>
                  <a:srgbClr val="405449"/>
                </a:solidFill>
                <a:latin typeface="Fraunces"/>
                <a:ea typeface="Fraunces"/>
                <a:cs typeface="Fraunces"/>
                <a:sym typeface="Fraunces"/>
              </a:rPr>
              <a:t>Detecção Rápida</a:t>
            </a:r>
            <a:endParaRPr b="0" i="0" sz="2200" u="none" cap="none" strike="noStrike"/>
          </a:p>
        </p:txBody>
      </p:sp>
      <p:sp>
        <p:nvSpPr>
          <p:cNvPr id="65" name="Google Shape;65;p13"/>
          <p:cNvSpPr/>
          <p:nvPr/>
        </p:nvSpPr>
        <p:spPr>
          <a:xfrm>
            <a:off x="1106878" y="3749095"/>
            <a:ext cx="5566500" cy="1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r>
              <a:rPr b="0" i="0" lang="en-US" sz="17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Identificar a presença de gases no ambiente de forma ágil e precisa.</a:t>
            </a:r>
            <a:endParaRPr b="0" i="0" sz="1750" u="none" cap="none" strike="noStrike"/>
          </a:p>
        </p:txBody>
      </p:sp>
      <p:sp>
        <p:nvSpPr>
          <p:cNvPr id="66" name="Google Shape;66;p13"/>
          <p:cNvSpPr/>
          <p:nvPr/>
        </p:nvSpPr>
        <p:spPr>
          <a:xfrm>
            <a:off x="7459520" y="3031863"/>
            <a:ext cx="6352800" cy="2395800"/>
          </a:xfrm>
          <a:prstGeom prst="roundRect">
            <a:avLst>
              <a:gd fmla="val 8521" name="adj"/>
            </a:avLst>
          </a:prstGeom>
          <a:solidFill>
            <a:srgbClr val="E8F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7852690" y="3258677"/>
            <a:ext cx="49149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2200"/>
              <a:buFont typeface="Fraunces"/>
              <a:buNone/>
            </a:pPr>
            <a:r>
              <a:rPr b="1" i="0" lang="en-US" sz="2200" u="none" cap="none" strike="noStrike">
                <a:solidFill>
                  <a:srgbClr val="405449"/>
                </a:solidFill>
                <a:latin typeface="Fraunces"/>
                <a:ea typeface="Fraunces"/>
                <a:cs typeface="Fraunces"/>
                <a:sym typeface="Fraunces"/>
              </a:rPr>
              <a:t>Alertas Imediatos</a:t>
            </a:r>
            <a:endParaRPr b="0" i="0" sz="2200" u="none" cap="none" strike="noStrike"/>
          </a:p>
        </p:txBody>
      </p:sp>
      <p:sp>
        <p:nvSpPr>
          <p:cNvPr id="68" name="Google Shape;68;p13"/>
          <p:cNvSpPr/>
          <p:nvPr/>
        </p:nvSpPr>
        <p:spPr>
          <a:xfrm>
            <a:off x="7852690" y="3749095"/>
            <a:ext cx="5566500" cy="1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r>
              <a:rPr b="0" i="0" lang="en-US" sz="17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Acionar alarmes sonoros (buzzer) e visuais (LEDs) para alertar os ocupantes sobre o perigo.</a:t>
            </a:r>
            <a:endParaRPr b="0" i="0" sz="1750" u="none" cap="none" strike="noStrike"/>
          </a:p>
        </p:txBody>
      </p:sp>
      <p:sp>
        <p:nvSpPr>
          <p:cNvPr id="69" name="Google Shape;69;p13"/>
          <p:cNvSpPr/>
          <p:nvPr/>
        </p:nvSpPr>
        <p:spPr>
          <a:xfrm>
            <a:off x="713707" y="5654336"/>
            <a:ext cx="13098600" cy="1669800"/>
          </a:xfrm>
          <a:prstGeom prst="roundRect">
            <a:avLst>
              <a:gd fmla="val 12225" name="adj"/>
            </a:avLst>
          </a:prstGeom>
          <a:solidFill>
            <a:srgbClr val="E8F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106878" y="5881150"/>
            <a:ext cx="5738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2200"/>
              <a:buFont typeface="Fraunces"/>
              <a:buNone/>
            </a:pPr>
            <a:r>
              <a:rPr b="1" i="0" lang="en-US" sz="2200" u="none" cap="none" strike="noStrike">
                <a:solidFill>
                  <a:srgbClr val="405449"/>
                </a:solidFill>
                <a:latin typeface="Fraunces"/>
                <a:ea typeface="Fraunces"/>
                <a:cs typeface="Fraunces"/>
                <a:sym typeface="Fraunces"/>
              </a:rPr>
              <a:t>Simplicidade e Eficácia</a:t>
            </a:r>
            <a:endParaRPr b="0" i="0" sz="2200" u="none" cap="none" strike="noStrike"/>
          </a:p>
        </p:txBody>
      </p:sp>
      <p:sp>
        <p:nvSpPr>
          <p:cNvPr id="71" name="Google Shape;71;p13"/>
          <p:cNvSpPr/>
          <p:nvPr/>
        </p:nvSpPr>
        <p:spPr>
          <a:xfrm>
            <a:off x="1106878" y="6371569"/>
            <a:ext cx="123123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r>
              <a:rPr b="0" i="0" lang="en-US" sz="17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Desenvolver uma solução de baixo custo e fácil implementação, ideal para estudantes.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/>
          <p:nvPr/>
        </p:nvSpPr>
        <p:spPr>
          <a:xfrm>
            <a:off x="575740" y="452200"/>
            <a:ext cx="92619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3200"/>
              <a:buFont typeface="Fraunces"/>
              <a:buNone/>
            </a:pPr>
            <a:r>
              <a:rPr b="1" i="0" lang="en-US" sz="3200" u="none" cap="none" strike="noStrike">
                <a:solidFill>
                  <a:srgbClr val="3B4540"/>
                </a:solidFill>
                <a:latin typeface="Fraunces"/>
                <a:ea typeface="Fraunces"/>
                <a:cs typeface="Fraunces"/>
                <a:sym typeface="Fraunces"/>
              </a:rPr>
              <a:t>Componentes </a:t>
            </a:r>
            <a:r>
              <a:rPr b="1" lang="en-US" sz="3200">
                <a:solidFill>
                  <a:srgbClr val="3B4540"/>
                </a:solidFill>
                <a:latin typeface="Fraunces"/>
                <a:ea typeface="Fraunces"/>
                <a:cs typeface="Fraunces"/>
                <a:sym typeface="Fraunces"/>
              </a:rPr>
              <a:t>Principais </a:t>
            </a:r>
            <a:r>
              <a:rPr b="1" i="0" lang="en-US" sz="3200" u="none" cap="none" strike="noStrike">
                <a:solidFill>
                  <a:srgbClr val="3B4540"/>
                </a:solidFill>
                <a:latin typeface="Fraunces"/>
                <a:ea typeface="Fraunces"/>
                <a:cs typeface="Fraunces"/>
                <a:sym typeface="Fraunces"/>
              </a:rPr>
              <a:t>do Sistema</a:t>
            </a:r>
            <a:endParaRPr b="0" i="0" sz="3200" u="none" cap="none" strike="noStrike"/>
          </a:p>
        </p:txBody>
      </p:sp>
      <p:sp>
        <p:nvSpPr>
          <p:cNvPr id="78" name="Google Shape;78;p14"/>
          <p:cNvSpPr/>
          <p:nvPr/>
        </p:nvSpPr>
        <p:spPr>
          <a:xfrm>
            <a:off x="3088392" y="1955600"/>
            <a:ext cx="3465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1600"/>
              <a:buFont typeface="Fraunces"/>
              <a:buNone/>
            </a:pPr>
            <a:r>
              <a:rPr b="1" i="0" lang="en-US" sz="1600" u="none" cap="none" strike="noStrike">
                <a:solidFill>
                  <a:srgbClr val="3B4540"/>
                </a:solidFill>
                <a:latin typeface="Fraunces"/>
                <a:ea typeface="Fraunces"/>
                <a:cs typeface="Fraunces"/>
                <a:sym typeface="Fraunces"/>
              </a:rPr>
              <a:t>Arduino Uno (ATmega328)</a:t>
            </a:r>
            <a:endParaRPr b="0" i="0" sz="1600" u="none" cap="none" strike="noStrike"/>
          </a:p>
        </p:txBody>
      </p:sp>
      <p:sp>
        <p:nvSpPr>
          <p:cNvPr id="79" name="Google Shape;79;p14"/>
          <p:cNvSpPr/>
          <p:nvPr/>
        </p:nvSpPr>
        <p:spPr>
          <a:xfrm>
            <a:off x="2682295" y="2555741"/>
            <a:ext cx="42771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250"/>
              <a:buFont typeface="Nobile"/>
              <a:buNone/>
            </a:pPr>
            <a:r>
              <a:rPr b="1" i="0" lang="en-US" sz="13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A "mente" do nosso sistema, responsável por processar os dados dos sensores e controlar os alertas. É onde o microcontrolador ATmega328</a:t>
            </a:r>
            <a:r>
              <a:rPr b="1" lang="en-US" sz="135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P </a:t>
            </a:r>
            <a:r>
              <a:rPr b="1" i="0" lang="en-US" sz="13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reside.</a:t>
            </a:r>
            <a:endParaRPr b="1" i="0" sz="1350" u="none" cap="none" strike="noStrike"/>
          </a:p>
        </p:txBody>
      </p:sp>
      <p:sp>
        <p:nvSpPr>
          <p:cNvPr id="80" name="Google Shape;80;p14"/>
          <p:cNvSpPr/>
          <p:nvPr/>
        </p:nvSpPr>
        <p:spPr>
          <a:xfrm>
            <a:off x="7871147" y="1929612"/>
            <a:ext cx="31092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1600"/>
              <a:buFont typeface="Fraunces"/>
              <a:buNone/>
            </a:pPr>
            <a:r>
              <a:rPr b="1" i="0" lang="en-US" sz="1600" u="none" cap="none" strike="noStrike">
                <a:solidFill>
                  <a:srgbClr val="3B4540"/>
                </a:solidFill>
                <a:latin typeface="Fraunces"/>
                <a:ea typeface="Fraunces"/>
                <a:cs typeface="Fraunces"/>
                <a:sym typeface="Fraunces"/>
              </a:rPr>
              <a:t>Sensor MQ-</a:t>
            </a:r>
            <a:r>
              <a:rPr b="1" lang="en-US" sz="1600">
                <a:solidFill>
                  <a:srgbClr val="3B4540"/>
                </a:solidFill>
                <a:latin typeface="Fraunces"/>
                <a:ea typeface="Fraunces"/>
                <a:cs typeface="Fraunces"/>
                <a:sym typeface="Fraunces"/>
              </a:rPr>
              <a:t>9</a:t>
            </a:r>
            <a:r>
              <a:rPr b="1" i="0" lang="en-US" sz="1600" u="none" cap="none" strike="noStrike">
                <a:solidFill>
                  <a:srgbClr val="3B4540"/>
                </a:solidFill>
                <a:latin typeface="Fraunces"/>
                <a:ea typeface="Fraunces"/>
                <a:cs typeface="Fraunces"/>
                <a:sym typeface="Fraunces"/>
              </a:rPr>
              <a:t> (Gás e Fumaça)</a:t>
            </a:r>
            <a:endParaRPr b="0" i="0" sz="1600" u="none" cap="none" strike="noStrike"/>
          </a:p>
        </p:txBody>
      </p:sp>
      <p:sp>
        <p:nvSpPr>
          <p:cNvPr id="81" name="Google Shape;81;p14"/>
          <p:cNvSpPr/>
          <p:nvPr/>
        </p:nvSpPr>
        <p:spPr>
          <a:xfrm>
            <a:off x="7670787" y="2550925"/>
            <a:ext cx="42774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250"/>
              <a:buFont typeface="Nobile"/>
              <a:buNone/>
            </a:pPr>
            <a:r>
              <a:rPr b="1" i="0" lang="en-US" sz="13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Detecta a presença de gases combustíveis (GLP, metano, hidrogênio) e fumaça, sendo o "nariz" do projeto.</a:t>
            </a:r>
            <a:endParaRPr b="1" i="0" sz="1350" u="none" cap="none" strike="noStrike"/>
          </a:p>
        </p:txBody>
      </p:sp>
      <p:pic>
        <p:nvPicPr>
          <p:cNvPr id="82" name="Google Shape;82;p14" title="Arduino_Uno_(Versión_Informática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2215" y="3539485"/>
            <a:ext cx="4277302" cy="2502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 title="MQ-2-Gas-Sensor-2.png"/>
          <p:cNvPicPr preferRelativeResize="0"/>
          <p:nvPr/>
        </p:nvPicPr>
        <p:blipFill rotWithShape="1">
          <a:blip r:embed="rId4">
            <a:alphaModFix/>
          </a:blip>
          <a:srcRect b="0" l="16759" r="14327" t="0"/>
          <a:stretch/>
        </p:blipFill>
        <p:spPr>
          <a:xfrm>
            <a:off x="7948850" y="3452025"/>
            <a:ext cx="295377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 rotWithShape="1">
          <a:blip r:embed="rId3">
            <a:alphaModFix/>
          </a:blip>
          <a:srcRect b="13832" l="38324" r="0" t="25787"/>
          <a:stretch/>
        </p:blipFill>
        <p:spPr>
          <a:xfrm>
            <a:off x="7502601" y="5407918"/>
            <a:ext cx="1367199" cy="119420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/>
          <p:nvPr/>
        </p:nvSpPr>
        <p:spPr>
          <a:xfrm>
            <a:off x="575740" y="452200"/>
            <a:ext cx="92619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3200"/>
              <a:buFont typeface="Fraunces"/>
              <a:buNone/>
            </a:pPr>
            <a:r>
              <a:rPr b="1" i="0" lang="en-US" sz="3200" u="none" cap="none" strike="noStrike">
                <a:solidFill>
                  <a:srgbClr val="3B4540"/>
                </a:solidFill>
                <a:latin typeface="Fraunces"/>
                <a:ea typeface="Fraunces"/>
                <a:cs typeface="Fraunces"/>
                <a:sym typeface="Fraunces"/>
              </a:rPr>
              <a:t>Componentes Essenciais do Sistema</a:t>
            </a:r>
            <a:endParaRPr b="0" i="0" sz="3200" u="none" cap="none" strike="noStrike"/>
          </a:p>
        </p:txBody>
      </p:sp>
      <p:sp>
        <p:nvSpPr>
          <p:cNvPr id="91" name="Google Shape;91;p15"/>
          <p:cNvSpPr/>
          <p:nvPr/>
        </p:nvSpPr>
        <p:spPr>
          <a:xfrm>
            <a:off x="977855" y="1306925"/>
            <a:ext cx="3465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1600"/>
              <a:buFont typeface="Fraunces"/>
              <a:buNone/>
            </a:pPr>
            <a:r>
              <a:rPr b="1" i="0" lang="en-US" sz="1600" u="none" cap="none" strike="noStrike">
                <a:solidFill>
                  <a:srgbClr val="3B4540"/>
                </a:solidFill>
                <a:latin typeface="Fraunces"/>
                <a:ea typeface="Fraunces"/>
                <a:cs typeface="Fraunces"/>
                <a:sym typeface="Fraunces"/>
              </a:rPr>
              <a:t>Arduino Uno (ATmega328) e</a:t>
            </a:r>
            <a:endParaRPr b="1" i="0" sz="1600" u="none" cap="none" strike="noStrike">
              <a:solidFill>
                <a:srgbClr val="3B4540"/>
              </a:solidFill>
              <a:latin typeface="Fraunces"/>
              <a:ea typeface="Fraunces"/>
              <a:cs typeface="Fraunces"/>
              <a:sym typeface="Fraunce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1600"/>
              <a:buFont typeface="Fraunces"/>
              <a:buNone/>
            </a:pPr>
            <a:r>
              <a:rPr b="1" lang="en-US" sz="1600">
                <a:solidFill>
                  <a:srgbClr val="3B4540"/>
                </a:solidFill>
                <a:latin typeface="Fraunces"/>
                <a:ea typeface="Fraunces"/>
                <a:cs typeface="Fraunces"/>
                <a:sym typeface="Fraunces"/>
              </a:rPr>
              <a:t>Sensor MQ-9 (Gás e Fumaça)</a:t>
            </a:r>
            <a:endParaRPr b="1" sz="1600">
              <a:solidFill>
                <a:srgbClr val="3B4540"/>
              </a:solidFill>
              <a:latin typeface="Fraunces"/>
              <a:ea typeface="Fraunces"/>
              <a:cs typeface="Fraunces"/>
              <a:sym typeface="Fraunces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571757" y="2062966"/>
            <a:ext cx="42771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250"/>
              <a:buFont typeface="Nobile"/>
              <a:buNone/>
            </a:pPr>
            <a:r>
              <a:rPr b="1" lang="en-US" sz="135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Arduino Uno responsável por processar os dados constantes recebidos do sensor MQ-9 e controlar os alertas sonoros do circuito.</a:t>
            </a:r>
            <a:endParaRPr b="1" i="0" sz="1350" u="none" cap="none" strike="noStrike"/>
          </a:p>
        </p:txBody>
      </p:sp>
      <p:sp>
        <p:nvSpPr>
          <p:cNvPr id="93" name="Google Shape;93;p15"/>
          <p:cNvSpPr/>
          <p:nvPr/>
        </p:nvSpPr>
        <p:spPr>
          <a:xfrm>
            <a:off x="5760609" y="1308425"/>
            <a:ext cx="31092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1600"/>
              <a:buFont typeface="Fraunces"/>
              <a:buNone/>
            </a:pPr>
            <a:r>
              <a:rPr b="1" lang="en-US" sz="1600">
                <a:solidFill>
                  <a:srgbClr val="3B4540"/>
                </a:solidFill>
                <a:latin typeface="Fraunces"/>
                <a:ea typeface="Fraunces"/>
                <a:cs typeface="Fraunces"/>
                <a:sym typeface="Fraunces"/>
              </a:rPr>
              <a:t>ProtoBoard, resistores e jumpers</a:t>
            </a:r>
            <a:endParaRPr b="0" i="0" sz="1600" u="none" cap="none" strike="noStrike"/>
          </a:p>
        </p:txBody>
      </p:sp>
      <p:sp>
        <p:nvSpPr>
          <p:cNvPr id="94" name="Google Shape;94;p15"/>
          <p:cNvSpPr/>
          <p:nvPr/>
        </p:nvSpPr>
        <p:spPr>
          <a:xfrm>
            <a:off x="5231687" y="2066588"/>
            <a:ext cx="42774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250"/>
              <a:buFont typeface="Nobile"/>
              <a:buNone/>
            </a:pPr>
            <a:r>
              <a:rPr b="1" lang="en-US" sz="135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A protoboard faz a ligação entre os componentes como resistores para os leds, enquanto jumpers são usados para a comunicação de dados e passagem de energia.</a:t>
            </a:r>
            <a:endParaRPr b="1" i="0" sz="1350" u="none" cap="none" strike="noStrike"/>
          </a:p>
        </p:txBody>
      </p:sp>
      <p:pic>
        <p:nvPicPr>
          <p:cNvPr id="95" name="Google Shape;95;p15" title="Arduino_Uno_(Versión_Informática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775" y="3111925"/>
            <a:ext cx="3858115" cy="208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 title="MQ-2-Gas-Sensor-2.png"/>
          <p:cNvPicPr preferRelativeResize="0"/>
          <p:nvPr/>
        </p:nvPicPr>
        <p:blipFill rotWithShape="1">
          <a:blip r:embed="rId5">
            <a:alphaModFix/>
          </a:blip>
          <a:srcRect b="0" l="16759" r="14327" t="0"/>
          <a:stretch/>
        </p:blipFill>
        <p:spPr>
          <a:xfrm>
            <a:off x="1286641" y="5199710"/>
            <a:ext cx="2094393" cy="186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 title="SG90-Micro-Servo-Motor.png"/>
          <p:cNvPicPr preferRelativeResize="0"/>
          <p:nvPr/>
        </p:nvPicPr>
        <p:blipFill rotWithShape="1">
          <a:blip r:embed="rId6">
            <a:alphaModFix/>
          </a:blip>
          <a:srcRect b="26766" l="25973" r="24038" t="21809"/>
          <a:stretch/>
        </p:blipFill>
        <p:spPr>
          <a:xfrm>
            <a:off x="11811647" y="3196911"/>
            <a:ext cx="2494904" cy="178068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/>
          <p:nvPr/>
        </p:nvSpPr>
        <p:spPr>
          <a:xfrm>
            <a:off x="10356109" y="1308437"/>
            <a:ext cx="31092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1600"/>
              <a:buFont typeface="Fraunces"/>
              <a:buNone/>
            </a:pPr>
            <a:r>
              <a:rPr b="1" lang="en-US" sz="1600">
                <a:solidFill>
                  <a:srgbClr val="3B4540"/>
                </a:solidFill>
                <a:latin typeface="Fraunces"/>
                <a:ea typeface="Fraunces"/>
                <a:cs typeface="Fraunces"/>
                <a:sym typeface="Fraunces"/>
              </a:rPr>
              <a:t>Servo, buzzer e leds</a:t>
            </a:r>
            <a:endParaRPr b="0" i="0" sz="1600" u="none" cap="none" strike="noStrike"/>
          </a:p>
        </p:txBody>
      </p:sp>
      <p:sp>
        <p:nvSpPr>
          <p:cNvPr id="99" name="Google Shape;99;p15"/>
          <p:cNvSpPr/>
          <p:nvPr/>
        </p:nvSpPr>
        <p:spPr>
          <a:xfrm>
            <a:off x="9891925" y="1952275"/>
            <a:ext cx="42774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250"/>
              <a:buFont typeface="Nobile"/>
              <a:buNone/>
            </a:pPr>
            <a:r>
              <a:rPr b="1" lang="en-US" sz="135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O servo simula um exaustor que é ligado ao detectar gás no ambiente, o buzzer e leds servem como alerta sonoro e visual para o circuito</a:t>
            </a:r>
            <a:endParaRPr b="1" i="0" sz="1350" u="none" cap="none" strike="noStrike"/>
          </a:p>
        </p:txBody>
      </p:sp>
      <p:pic>
        <p:nvPicPr>
          <p:cNvPr id="100" name="Google Shape;100;p15" title="images.jpg"/>
          <p:cNvPicPr preferRelativeResize="0"/>
          <p:nvPr/>
        </p:nvPicPr>
        <p:blipFill rotWithShape="1">
          <a:blip r:embed="rId7">
            <a:alphaModFix/>
          </a:blip>
          <a:srcRect b="24741" l="22351" r="17835" t="22482"/>
          <a:stretch/>
        </p:blipFill>
        <p:spPr>
          <a:xfrm>
            <a:off x="7992882" y="3698084"/>
            <a:ext cx="1154130" cy="813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 title="images (1).jp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185397" y="4443898"/>
            <a:ext cx="1626250" cy="162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898012" y="6209399"/>
            <a:ext cx="1355129" cy="85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 title="protoboard-830-pontos-para-montagem-de-projetos.jp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53625" y="3947175"/>
            <a:ext cx="2298495" cy="1784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793790" y="1838206"/>
            <a:ext cx="75564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4450"/>
              <a:buFont typeface="Fraunces"/>
              <a:buNone/>
            </a:pPr>
            <a:r>
              <a:rPr b="1" i="0" lang="en-US" sz="4450" u="none" cap="none" strike="noStrike">
                <a:solidFill>
                  <a:srgbClr val="3B4540"/>
                </a:solidFill>
                <a:latin typeface="Fraunces"/>
                <a:ea typeface="Fraunces"/>
                <a:cs typeface="Fraunces"/>
                <a:sym typeface="Fraunces"/>
              </a:rPr>
              <a:t>Circuito e Montagem: Conectando os Pontos</a:t>
            </a:r>
            <a:endParaRPr b="0" i="0" sz="4450" u="none" cap="none" strike="noStrike"/>
          </a:p>
        </p:txBody>
      </p:sp>
      <p:sp>
        <p:nvSpPr>
          <p:cNvPr id="110" name="Google Shape;110;p16"/>
          <p:cNvSpPr/>
          <p:nvPr/>
        </p:nvSpPr>
        <p:spPr>
          <a:xfrm>
            <a:off x="793800" y="3595925"/>
            <a:ext cx="6133500" cy="3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r>
              <a:rPr b="0" i="0" lang="en-US" sz="17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A montagem do circuito é simples e intuitiva. O sensor MQ-</a:t>
            </a:r>
            <a:r>
              <a:rPr lang="en-US" sz="175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9</a:t>
            </a:r>
            <a:r>
              <a:rPr b="0" i="0" lang="en-US" sz="1750" u="none" cap="none" strike="noStrik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 é conectado às portas analógicas do Arduino, enquanto o buzzer e os LEDs são ligados às portas digitais, que controlam seus acionamentos.</a:t>
            </a:r>
            <a:endParaRPr b="0" i="0" sz="1750" u="none" cap="none" strike="noStrike">
              <a:solidFill>
                <a:srgbClr val="405449"/>
              </a:solidFill>
              <a:latin typeface="Nobile"/>
              <a:ea typeface="Nobile"/>
              <a:cs typeface="Nobile"/>
              <a:sym typeface="Nobile"/>
            </a:endParaRPr>
          </a:p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r>
              <a:rPr lang="en-US" sz="175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Cada componente desempenha um papel vital para que o sistema funcione como um todo, garantindo a detecção e o alerta.</a:t>
            </a:r>
            <a:endParaRPr sz="17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r>
              <a:t/>
            </a:r>
            <a:endParaRPr sz="1750">
              <a:solidFill>
                <a:srgbClr val="405449"/>
              </a:solidFill>
              <a:latin typeface="Nobile"/>
              <a:ea typeface="Nobile"/>
              <a:cs typeface="Nobile"/>
              <a:sym typeface="Nobile"/>
            </a:endParaRPr>
          </a:p>
        </p:txBody>
      </p:sp>
      <p:pic>
        <p:nvPicPr>
          <p:cNvPr id="111" name="Google Shape;111;p16" title="Sensor de gás 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911" y="1411800"/>
            <a:ext cx="5975389" cy="5405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/>
          <p:nvPr/>
        </p:nvSpPr>
        <p:spPr>
          <a:xfrm>
            <a:off x="226015" y="479825"/>
            <a:ext cx="92619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3200"/>
              <a:buFont typeface="Fraunces"/>
              <a:buNone/>
            </a:pPr>
            <a:r>
              <a:rPr b="1" lang="en-US" sz="3200">
                <a:solidFill>
                  <a:srgbClr val="3B4540"/>
                </a:solidFill>
                <a:latin typeface="Fraunces"/>
                <a:ea typeface="Fraunces"/>
                <a:cs typeface="Fraunces"/>
                <a:sym typeface="Fraunces"/>
              </a:rPr>
              <a:t>Tópicos das Bibliotecas:  Registradores</a:t>
            </a:r>
            <a:endParaRPr b="1" sz="3200">
              <a:solidFill>
                <a:srgbClr val="3B4540"/>
              </a:solidFill>
              <a:latin typeface="Fraunces"/>
              <a:ea typeface="Fraunces"/>
              <a:cs typeface="Fraunces"/>
              <a:sym typeface="Fraunces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1014725" y="1515500"/>
            <a:ext cx="5303700" cy="55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r>
              <a:rPr lang="en-US" sz="175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Registradores Acessados em MeuADC.cpp</a:t>
            </a:r>
            <a:endParaRPr sz="1750">
              <a:solidFill>
                <a:srgbClr val="405449"/>
              </a:solidFill>
              <a:latin typeface="Nobile"/>
              <a:ea typeface="Nobile"/>
              <a:cs typeface="Nobile"/>
              <a:sym typeface="Nobile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r>
              <a:rPr lang="en-US" sz="175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ADMUX (ADC Multiplexer Selection Register): Usado para configurar a tensão de referência do ADC e para selecionar qual pino analógico (canal) será lido.</a:t>
            </a:r>
            <a:endParaRPr sz="1750">
              <a:solidFill>
                <a:srgbClr val="405449"/>
              </a:solidFill>
              <a:latin typeface="Nobile"/>
              <a:ea typeface="Nobile"/>
              <a:cs typeface="Nobile"/>
              <a:sym typeface="Nobile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r>
              <a:rPr lang="en-US" sz="175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ADCSRA (ADC Control and Status Register A): Utilizado para habilitar o periférico ADC, iniciar uma nova conversão e configurar a sua velocidade de operação (prescaler).</a:t>
            </a:r>
            <a:endParaRPr sz="1750">
              <a:solidFill>
                <a:srgbClr val="405449"/>
              </a:solidFill>
              <a:latin typeface="Nobile"/>
              <a:ea typeface="Nobile"/>
              <a:cs typeface="Nobile"/>
              <a:sym typeface="Nobile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r>
              <a:rPr lang="en-US" sz="175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ADC (ADC Data Register): Onde o resultado de 10 bits da conversão analógico-digital é lido após a sua conclusão.</a:t>
            </a:r>
            <a:endParaRPr sz="1750">
              <a:solidFill>
                <a:srgbClr val="405449"/>
              </a:solidFill>
              <a:latin typeface="Nobile"/>
              <a:ea typeface="Nobile"/>
              <a:cs typeface="Nobile"/>
              <a:sym typeface="Nobile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r>
              <a:t/>
            </a:r>
            <a:endParaRPr sz="1750">
              <a:solidFill>
                <a:srgbClr val="405449"/>
              </a:solidFill>
              <a:latin typeface="Nobile"/>
              <a:ea typeface="Nobile"/>
              <a:cs typeface="Nobile"/>
              <a:sym typeface="Nobile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6878050" y="2012550"/>
            <a:ext cx="6901500" cy="4204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6971350" y="2234900"/>
            <a:ext cx="67149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#include "MeuADC.h"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void MeuADC::iniciarADC()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ADMUX = (1 &lt;&lt; REFS0); // REFS0 = 1 → AVcc como referência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ADCSRA = (1 &lt;&lt; ADEN) | (1 &lt;&lt; ADPS2) | (1 &lt;&lt; ADPS1); // Prescaler 64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uint16_t MeuADC::lerCanal(uint8_t canal)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ADMUX = (ADMUX &amp; 0xF0) | (canal &amp; 0x0F); // Seleciona canal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ADCSRA |= (1 &lt;&lt; ADSC); // Inicia conversão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while (ADCSRA &amp; (1 &lt;&lt; ADSC)); // Espera terminar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return ADC;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1014725" y="1515494"/>
            <a:ext cx="4254600" cy="22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r>
              <a:rPr lang="en-US" sz="175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Registradores Acessados em MeuGPIO.cpp</a:t>
            </a:r>
            <a:endParaRPr sz="1750">
              <a:solidFill>
                <a:srgbClr val="405449"/>
              </a:solidFill>
              <a:latin typeface="Nobile"/>
              <a:ea typeface="Nobile"/>
              <a:cs typeface="Nobile"/>
              <a:sym typeface="Nobile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r>
              <a:rPr lang="en-US" sz="175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DDRx (Data Direction Register): Configura a direção (entrada ou saída) dos pinos para as portas B, C ou D.</a:t>
            </a:r>
            <a:endParaRPr sz="1750">
              <a:solidFill>
                <a:srgbClr val="405449"/>
              </a:solidFill>
              <a:latin typeface="Nobile"/>
              <a:ea typeface="Nobile"/>
              <a:cs typeface="Nobile"/>
              <a:sym typeface="Nobile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r>
              <a:rPr lang="en-US" sz="175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PORTx (Port Data Register): Escreve o nível lógico (alto ou baixo) nos pinos configurados como saída.</a:t>
            </a:r>
            <a:endParaRPr sz="1750">
              <a:solidFill>
                <a:srgbClr val="405449"/>
              </a:solidFill>
              <a:latin typeface="Nobile"/>
              <a:ea typeface="Nobile"/>
              <a:cs typeface="Nobile"/>
              <a:sym typeface="Nobile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r>
              <a:rPr lang="en-US" sz="175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PINx (Port Input Pins): Realiza a leitura do nível lógico dos pinos configurados como entrada.</a:t>
            </a:r>
            <a:endParaRPr sz="1750">
              <a:solidFill>
                <a:srgbClr val="405449"/>
              </a:solidFill>
              <a:latin typeface="Nobile"/>
              <a:ea typeface="Nobile"/>
              <a:cs typeface="Nobile"/>
              <a:sym typeface="Nobile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50"/>
              <a:buFont typeface="Nobile"/>
              <a:buNone/>
            </a:pPr>
            <a:r>
              <a:rPr lang="en-US" sz="175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(Onde x se refere às portas B, C ou D, dependendo da configuração)</a:t>
            </a:r>
            <a:r>
              <a:rPr i="1" lang="en-US" sz="2000">
                <a:solidFill>
                  <a:schemeClr val="dk1"/>
                </a:solidFill>
              </a:rPr>
              <a:t>.</a:t>
            </a:r>
            <a:endParaRPr i="1" sz="2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250"/>
              <a:buFont typeface="Nobile"/>
              <a:buNone/>
            </a:pPr>
            <a:r>
              <a:t/>
            </a:r>
            <a:endParaRPr b="1" sz="1350">
              <a:solidFill>
                <a:srgbClr val="405449"/>
              </a:solidFill>
              <a:latin typeface="Nobile"/>
              <a:ea typeface="Nobile"/>
              <a:cs typeface="Nobile"/>
              <a:sym typeface="Nobile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6749825" y="145650"/>
            <a:ext cx="7461000" cy="7938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7087975" y="198175"/>
            <a:ext cx="7181100" cy="81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MeuGPIO::MeuGPIO() {}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void MeuGPIO::configurarSaida(char porta, uint8_t pino)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bit = pino;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switch (porta)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case 'B':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ddr = &amp;DDRB; port = &amp;PORTB; pin = &amp;PINB; break;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case 'C':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ddr = &amp;DDRC; port = &amp;PORTC; pin = &amp;PINC; break;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case 'D':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ddr = &amp;DDRD; port = &amp;PORTD; pin = &amp;PIND; break;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*ddr |= (1 &lt;&lt; bit);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void MeuGPIO::configurarEntrada(char porta, uint8_t pino)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bit = pino;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switch (porta)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case 'B':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ddr = &amp;DDRB; port = &amp;PORTB; pin = &amp;PINB; break;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case 'C':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ddr = &amp;DDRC; port = &amp;PORTC; pin = &amp;PINC; break;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case 'D':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ddr = &amp;DDRD; port = &amp;PORTD; pin = &amp;PIND; break;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*ddr &amp;= ~(1 &lt;&lt; bit);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void MeuGPIO::escrever(bool valor)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if (valor)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*port |= (1 &lt;&lt; bit);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else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*port &amp;= ~(1 &lt;&lt; bit);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bool MeuGPIO::ler()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return (*pin &amp; (1 &lt;&lt; bit));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1014725" y="1523333"/>
            <a:ext cx="4254600" cy="5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Registradores Acessados em MeuServo.cpp</a:t>
            </a:r>
            <a:endParaRPr sz="1750">
              <a:solidFill>
                <a:srgbClr val="405449"/>
              </a:solidFill>
              <a:latin typeface="Nobile"/>
              <a:ea typeface="Nobile"/>
              <a:cs typeface="Nobile"/>
              <a:sym typeface="Nobile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DDRx (Data Direction Register): Acessado uma vez na função attach para configurar o pino do servo motor como uma saída digital.</a:t>
            </a:r>
            <a:endParaRPr sz="1750">
              <a:solidFill>
                <a:srgbClr val="405449"/>
              </a:solidFill>
              <a:latin typeface="Nobile"/>
              <a:ea typeface="Nobile"/>
              <a:cs typeface="Nobile"/>
              <a:sym typeface="Nobile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PORTx (Port Data Register): Utilizado para gerar o pulso que controla o ângulo do servo, ligando (|=) e desligando (&amp;=) o pino em intervalos precisos.</a:t>
            </a:r>
            <a:endParaRPr sz="1750">
              <a:solidFill>
                <a:srgbClr val="405449"/>
              </a:solidFill>
              <a:latin typeface="Nobile"/>
              <a:ea typeface="Nobile"/>
              <a:cs typeface="Nobile"/>
              <a:sym typeface="Nobile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(Onde x se refere às portas B, C ou D).</a:t>
            </a:r>
            <a:endParaRPr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64000"/>
              </a:lnSpc>
              <a:spcBef>
                <a:spcPts val="1200"/>
              </a:spcBef>
              <a:spcAft>
                <a:spcPts val="0"/>
              </a:spcAft>
              <a:buClr>
                <a:srgbClr val="405449"/>
              </a:buClr>
              <a:buSzPts val="1250"/>
              <a:buFont typeface="Nobile"/>
              <a:buNone/>
            </a:pPr>
            <a:r>
              <a:t/>
            </a:r>
            <a:endParaRPr b="1" sz="1350">
              <a:solidFill>
                <a:srgbClr val="405449"/>
              </a:solidFill>
              <a:latin typeface="Nobile"/>
              <a:ea typeface="Nobile"/>
              <a:cs typeface="Nobile"/>
              <a:sym typeface="Nobile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6749825" y="145650"/>
            <a:ext cx="7461000" cy="7938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6889775" y="233175"/>
            <a:ext cx="7181100" cy="79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#include "MeuServo.h"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MeuServo::MeuServo()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ligado = false;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void MeuServo::attach(char porta, uint8_t pino)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ligado = false;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switch (porta)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case 'B':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port = &amp;PORTB;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DDRB |= (1 &lt;&lt; pino);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break;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case 'C':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port = &amp;PORTC;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DDRC |= (1 &lt;&lt; pino);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break;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case 'D':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port = &amp;PORTD;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DDRD |= (1 &lt;&lt; pino);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break;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default: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return; // Porta inválida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bitmask = (1 &lt;&lt; pino);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ligado = true;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void MeuServo::write(uint8_t angulo)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if (!ligado) return;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int pulso = map(angulo, 0, 180, 544, 2400);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*port |= bitmask;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delayMicroseconds(pulso);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*port &amp;= ~bitmask;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delay(20);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