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56"/>
  </p:notesMasterIdLst>
  <p:handoutMasterIdLst>
    <p:handoutMasterId r:id="rId57"/>
  </p:handoutMasterIdLst>
  <p:sldIdLst>
    <p:sldId id="344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3" r:id="rId14"/>
    <p:sldId id="331" r:id="rId15"/>
    <p:sldId id="292" r:id="rId16"/>
    <p:sldId id="349" r:id="rId17"/>
    <p:sldId id="332" r:id="rId18"/>
    <p:sldId id="333" r:id="rId19"/>
    <p:sldId id="295" r:id="rId20"/>
    <p:sldId id="334" r:id="rId21"/>
    <p:sldId id="335" r:id="rId22"/>
    <p:sldId id="348" r:id="rId23"/>
    <p:sldId id="294" r:id="rId24"/>
    <p:sldId id="296" r:id="rId25"/>
    <p:sldId id="298" r:id="rId26"/>
    <p:sldId id="342" r:id="rId27"/>
    <p:sldId id="297" r:id="rId28"/>
    <p:sldId id="341" r:id="rId29"/>
    <p:sldId id="336" r:id="rId30"/>
    <p:sldId id="346" r:id="rId31"/>
    <p:sldId id="299" r:id="rId32"/>
    <p:sldId id="350" r:id="rId33"/>
    <p:sldId id="347" r:id="rId34"/>
    <p:sldId id="300" r:id="rId35"/>
    <p:sldId id="301" r:id="rId36"/>
    <p:sldId id="302" r:id="rId37"/>
    <p:sldId id="340" r:id="rId38"/>
    <p:sldId id="303" r:id="rId39"/>
    <p:sldId id="304" r:id="rId40"/>
    <p:sldId id="305" r:id="rId41"/>
    <p:sldId id="339" r:id="rId42"/>
    <p:sldId id="307" r:id="rId43"/>
    <p:sldId id="308" r:id="rId44"/>
    <p:sldId id="309" r:id="rId45"/>
    <p:sldId id="343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45" r:id="rId55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1pPr>
    <a:lvl2pPr marL="385328"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2pPr>
    <a:lvl3pPr marL="770656"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3pPr>
    <a:lvl4pPr marL="1155984"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4pPr>
    <a:lvl5pPr marL="1541313"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5pPr>
    <a:lvl6pPr marL="1926641" algn="l" defTabSz="385328" rtl="0" eaLnBrk="1" latinLnBrk="0" hangingPunct="1"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6pPr>
    <a:lvl7pPr marL="2311969" algn="l" defTabSz="385328" rtl="0" eaLnBrk="1" latinLnBrk="0" hangingPunct="1"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7pPr>
    <a:lvl8pPr marL="2697297" algn="l" defTabSz="385328" rtl="0" eaLnBrk="1" latinLnBrk="0" hangingPunct="1"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8pPr>
    <a:lvl9pPr marL="3082625" algn="l" defTabSz="385328" rtl="0" eaLnBrk="1" latinLnBrk="0" hangingPunct="1"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549F-D399-2D4F-92CE-6D8A529E941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379F-5B4C-EA4C-B9CB-7F6C1C4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BB9-8A3A-7349-A064-4239E74CD27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C0BE9-73FD-4F46-A735-22AD7DDA2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1pPr>
    <a:lvl2pPr marL="385328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2pPr>
    <a:lvl3pPr marL="770656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3pPr>
    <a:lvl4pPr marL="1155984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4pPr>
    <a:lvl5pPr marL="1541313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5pPr>
    <a:lvl6pPr marL="1926641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6pPr>
    <a:lvl7pPr marL="2311969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7pPr>
    <a:lvl8pPr marL="2697297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8pPr>
    <a:lvl9pPr marL="3082625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imagen</a:t>
            </a:r>
            <a:r>
              <a:rPr lang="en-US" dirty="0"/>
              <a:t> de un </a:t>
            </a:r>
            <a:r>
              <a:rPr lang="en-US" dirty="0" err="1"/>
              <a:t>encabezado</a:t>
            </a:r>
            <a:r>
              <a:rPr lang="en-US" baseline="0" dirty="0"/>
              <a:t>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17D8-5A0A-4623-A742-8083FFE8FD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/>
              <a:t>El DNS es obviamente una pieza crítica de la infraestructura de Internet, por lo que debe ser altamente confiable.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0BE9-73FD-4F46-A735-22AD7DDA21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0BE9-73FD-4F46-A735-22AD7DDA21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1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02" indent="0" algn="ctr">
              <a:buNone/>
              <a:defRPr/>
            </a:lvl2pPr>
            <a:lvl3pPr marL="622405" indent="0" algn="ctr">
              <a:buNone/>
              <a:defRPr/>
            </a:lvl3pPr>
            <a:lvl4pPr marL="933607" indent="0" algn="ctr">
              <a:buNone/>
              <a:defRPr/>
            </a:lvl4pPr>
            <a:lvl5pPr marL="1244809" indent="0" algn="ctr">
              <a:buNone/>
              <a:defRPr/>
            </a:lvl5pPr>
            <a:lvl6pPr marL="1556012" indent="0" algn="ctr">
              <a:buNone/>
              <a:defRPr/>
            </a:lvl6pPr>
            <a:lvl7pPr marL="1867214" indent="0" algn="ctr">
              <a:buNone/>
              <a:defRPr/>
            </a:lvl7pPr>
            <a:lvl8pPr marL="2178417" indent="0" algn="ctr">
              <a:buNone/>
              <a:defRPr/>
            </a:lvl8pPr>
            <a:lvl9pPr marL="2489619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890135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56889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11609" y="0"/>
            <a:ext cx="1838888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92064" y="0"/>
            <a:ext cx="5381197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64769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1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02" indent="0" algn="ctr">
              <a:buNone/>
              <a:defRPr/>
            </a:lvl2pPr>
            <a:lvl3pPr marL="622405" indent="0" algn="ctr">
              <a:buNone/>
              <a:defRPr/>
            </a:lvl3pPr>
            <a:lvl4pPr marL="933607" indent="0" algn="ctr">
              <a:buNone/>
              <a:defRPr/>
            </a:lvl4pPr>
            <a:lvl5pPr marL="1244809" indent="0" algn="ctr">
              <a:buNone/>
              <a:defRPr/>
            </a:lvl5pPr>
            <a:lvl6pPr marL="1556012" indent="0" algn="ctr">
              <a:buNone/>
              <a:defRPr/>
            </a:lvl6pPr>
            <a:lvl7pPr marL="1867214" indent="0" algn="ctr">
              <a:buNone/>
              <a:defRPr/>
            </a:lvl7pPr>
            <a:lvl8pPr marL="2178417" indent="0" algn="ctr">
              <a:buNone/>
              <a:defRPr/>
            </a:lvl8pPr>
            <a:lvl9pPr marL="2489619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790DA-D4B3-FF42-BD98-68A91AA1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4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16F56-31A1-8849-B716-24606A27C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75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10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10" y="2179505"/>
            <a:ext cx="7772039" cy="1125951"/>
          </a:xfrm>
        </p:spPr>
        <p:txBody>
          <a:bodyPr anchor="b"/>
          <a:lstStyle>
            <a:lvl1pPr marL="0" indent="0">
              <a:buNone/>
              <a:defRPr sz="1362"/>
            </a:lvl1pPr>
            <a:lvl2pPr marL="311202" indent="0">
              <a:buNone/>
              <a:defRPr sz="1225"/>
            </a:lvl2pPr>
            <a:lvl3pPr marL="622405" indent="0">
              <a:buNone/>
              <a:defRPr sz="1089"/>
            </a:lvl3pPr>
            <a:lvl4pPr marL="933607" indent="0">
              <a:buNone/>
              <a:defRPr sz="953"/>
            </a:lvl4pPr>
            <a:lvl5pPr marL="1244809" indent="0">
              <a:buNone/>
              <a:defRPr sz="953"/>
            </a:lvl5pPr>
            <a:lvl6pPr marL="1556012" indent="0">
              <a:buNone/>
              <a:defRPr sz="953"/>
            </a:lvl6pPr>
            <a:lvl7pPr marL="1867214" indent="0">
              <a:buNone/>
              <a:defRPr sz="953"/>
            </a:lvl7pPr>
            <a:lvl8pPr marL="2178417" indent="0">
              <a:buNone/>
              <a:defRPr sz="953"/>
            </a:lvl8pPr>
            <a:lvl9pPr marL="2489619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DA94-445D-8945-9828-4835E047F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66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2" y="1427430"/>
            <a:ext cx="4121645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8276" y="1427430"/>
            <a:ext cx="4123087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183F5-C281-414D-881D-0FBCCB8A0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71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F52DA-E473-5442-9241-5AFBD453FF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09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63B4-3756-4144-A9E9-C53B60617F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12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A15A5-922B-B747-A44E-DC558B8E7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2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1" y="205308"/>
            <a:ext cx="3009089" cy="870937"/>
          </a:xfrm>
        </p:spPr>
        <p:txBody>
          <a:bodyPr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2"/>
            </a:lvl4pPr>
            <a:lvl5pPr>
              <a:defRPr sz="1362"/>
            </a:lvl5pPr>
            <a:lvl6pPr>
              <a:defRPr sz="1362"/>
            </a:lvl6pPr>
            <a:lvl7pPr>
              <a:defRPr sz="1362"/>
            </a:lvl7pPr>
            <a:lvl8pPr>
              <a:defRPr sz="1362"/>
            </a:lvl8pPr>
            <a:lvl9pPr>
              <a:defRPr sz="136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1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C56EC-2296-7E4C-8F14-E797E58E7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42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8916934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02" indent="0">
              <a:buNone/>
              <a:defRPr sz="1906"/>
            </a:lvl2pPr>
            <a:lvl3pPr marL="622405" indent="0">
              <a:buNone/>
              <a:defRPr sz="1634"/>
            </a:lvl3pPr>
            <a:lvl4pPr marL="933607" indent="0">
              <a:buNone/>
              <a:defRPr sz="1362"/>
            </a:lvl4pPr>
            <a:lvl5pPr marL="1244809" indent="0">
              <a:buNone/>
              <a:defRPr sz="1362"/>
            </a:lvl5pPr>
            <a:lvl6pPr marL="1556012" indent="0">
              <a:buNone/>
              <a:defRPr sz="1362"/>
            </a:lvl6pPr>
            <a:lvl7pPr marL="1867214" indent="0">
              <a:buNone/>
              <a:defRPr sz="1362"/>
            </a:lvl7pPr>
            <a:lvl8pPr marL="2178417" indent="0">
              <a:buNone/>
              <a:defRPr sz="1362"/>
            </a:lvl8pPr>
            <a:lvl9pPr marL="2489619" indent="0">
              <a:buNone/>
              <a:defRPr sz="1362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75CE-6FC2-B047-9276-DA58E3991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55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2FCC4-2CCA-1F43-A733-93696C0A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31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393" y="0"/>
            <a:ext cx="2112703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1" y="0"/>
            <a:ext cx="6199761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7BBFF-FC6A-1848-9F5D-B9C83A1EA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80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1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02" indent="0" algn="ctr">
              <a:buNone/>
              <a:defRPr/>
            </a:lvl2pPr>
            <a:lvl3pPr marL="622405" indent="0" algn="ctr">
              <a:buNone/>
              <a:defRPr/>
            </a:lvl3pPr>
            <a:lvl4pPr marL="933607" indent="0" algn="ctr">
              <a:buNone/>
              <a:defRPr/>
            </a:lvl4pPr>
            <a:lvl5pPr marL="1244809" indent="0" algn="ctr">
              <a:buNone/>
              <a:defRPr/>
            </a:lvl5pPr>
            <a:lvl6pPr marL="1556012" indent="0" algn="ctr">
              <a:buNone/>
              <a:defRPr/>
            </a:lvl6pPr>
            <a:lvl7pPr marL="1867214" indent="0" algn="ctr">
              <a:buNone/>
              <a:defRPr/>
            </a:lvl7pPr>
            <a:lvl8pPr marL="2178417" indent="0" algn="ctr">
              <a:buNone/>
              <a:defRPr/>
            </a:lvl8pPr>
            <a:lvl9pPr marL="2489619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50689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556895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10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10" y="2179505"/>
            <a:ext cx="7772039" cy="1125951"/>
          </a:xfrm>
        </p:spPr>
        <p:txBody>
          <a:bodyPr anchor="b"/>
          <a:lstStyle>
            <a:lvl1pPr marL="0" indent="0">
              <a:buNone/>
              <a:defRPr sz="1362"/>
            </a:lvl1pPr>
            <a:lvl2pPr marL="311202" indent="0">
              <a:buNone/>
              <a:defRPr sz="1225"/>
            </a:lvl2pPr>
            <a:lvl3pPr marL="622405" indent="0">
              <a:buNone/>
              <a:defRPr sz="1089"/>
            </a:lvl3pPr>
            <a:lvl4pPr marL="933607" indent="0">
              <a:buNone/>
              <a:defRPr sz="953"/>
            </a:lvl4pPr>
            <a:lvl5pPr marL="1244809" indent="0">
              <a:buNone/>
              <a:defRPr sz="953"/>
            </a:lvl5pPr>
            <a:lvl6pPr marL="1556012" indent="0">
              <a:buNone/>
              <a:defRPr sz="953"/>
            </a:lvl6pPr>
            <a:lvl7pPr marL="1867214" indent="0">
              <a:buNone/>
              <a:defRPr sz="953"/>
            </a:lvl7pPr>
            <a:lvl8pPr marL="2178417" indent="0">
              <a:buNone/>
              <a:defRPr sz="953"/>
            </a:lvl8pPr>
            <a:lvl9pPr marL="2489619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7281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87740" y="3760375"/>
            <a:ext cx="3608601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4690" y="3760375"/>
            <a:ext cx="3610043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264476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1070354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2896521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10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10" y="2179505"/>
            <a:ext cx="7772039" cy="1125951"/>
          </a:xfrm>
        </p:spPr>
        <p:txBody>
          <a:bodyPr anchor="b"/>
          <a:lstStyle>
            <a:lvl1pPr marL="0" indent="0">
              <a:buNone/>
              <a:defRPr sz="1362"/>
            </a:lvl1pPr>
            <a:lvl2pPr marL="311202" indent="0">
              <a:buNone/>
              <a:defRPr sz="1225"/>
            </a:lvl2pPr>
            <a:lvl3pPr marL="622405" indent="0">
              <a:buNone/>
              <a:defRPr sz="1089"/>
            </a:lvl3pPr>
            <a:lvl4pPr marL="933607" indent="0">
              <a:buNone/>
              <a:defRPr sz="953"/>
            </a:lvl4pPr>
            <a:lvl5pPr marL="1244809" indent="0">
              <a:buNone/>
              <a:defRPr sz="953"/>
            </a:lvl5pPr>
            <a:lvl6pPr marL="1556012" indent="0">
              <a:buNone/>
              <a:defRPr sz="953"/>
            </a:lvl6pPr>
            <a:lvl7pPr marL="1867214" indent="0">
              <a:buNone/>
              <a:defRPr sz="953"/>
            </a:lvl7pPr>
            <a:lvl8pPr marL="2178417" indent="0">
              <a:buNone/>
              <a:defRPr sz="953"/>
            </a:lvl8pPr>
            <a:lvl9pPr marL="2489619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95063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1" y="205308"/>
            <a:ext cx="3009089" cy="870937"/>
          </a:xfrm>
        </p:spPr>
        <p:txBody>
          <a:bodyPr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2"/>
            </a:lvl4pPr>
            <a:lvl5pPr>
              <a:defRPr sz="1362"/>
            </a:lvl5pPr>
            <a:lvl6pPr>
              <a:defRPr sz="1362"/>
            </a:lvl6pPr>
            <a:lvl7pPr>
              <a:defRPr sz="1362"/>
            </a:lvl7pPr>
            <a:lvl8pPr>
              <a:defRPr sz="1362"/>
            </a:lvl8pPr>
            <a:lvl9pPr>
              <a:defRPr sz="136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1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77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02" indent="0">
              <a:buNone/>
              <a:defRPr sz="1906"/>
            </a:lvl2pPr>
            <a:lvl3pPr marL="622405" indent="0">
              <a:buNone/>
              <a:defRPr sz="1634"/>
            </a:lvl3pPr>
            <a:lvl4pPr marL="933607" indent="0">
              <a:buNone/>
              <a:defRPr sz="1362"/>
            </a:lvl4pPr>
            <a:lvl5pPr marL="1244809" indent="0">
              <a:buNone/>
              <a:defRPr sz="1362"/>
            </a:lvl5pPr>
            <a:lvl6pPr marL="1556012" indent="0">
              <a:buNone/>
              <a:defRPr sz="1362"/>
            </a:lvl6pPr>
            <a:lvl7pPr marL="1867214" indent="0">
              <a:buNone/>
              <a:defRPr sz="1362"/>
            </a:lvl7pPr>
            <a:lvl8pPr marL="2178417" indent="0">
              <a:buNone/>
              <a:defRPr sz="1362"/>
            </a:lvl8pPr>
            <a:lvl9pPr marL="2489619" indent="0">
              <a:buNone/>
              <a:defRPr sz="1362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586823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2000947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5844" y="1"/>
            <a:ext cx="1838888" cy="514566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87739" y="1"/>
            <a:ext cx="5379756" cy="514566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7822976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1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02" indent="0" algn="ctr">
              <a:buNone/>
              <a:defRPr/>
            </a:lvl2pPr>
            <a:lvl3pPr marL="622405" indent="0" algn="ctr">
              <a:buNone/>
              <a:defRPr/>
            </a:lvl3pPr>
            <a:lvl4pPr marL="933607" indent="0" algn="ctr">
              <a:buNone/>
              <a:defRPr/>
            </a:lvl4pPr>
            <a:lvl5pPr marL="1244809" indent="0" algn="ctr">
              <a:buNone/>
              <a:defRPr/>
            </a:lvl5pPr>
            <a:lvl6pPr marL="1556012" indent="0" algn="ctr">
              <a:buNone/>
              <a:defRPr/>
            </a:lvl6pPr>
            <a:lvl7pPr marL="1867214" indent="0" algn="ctr">
              <a:buNone/>
              <a:defRPr/>
            </a:lvl7pPr>
            <a:lvl8pPr marL="2178417" indent="0" algn="ctr">
              <a:buNone/>
              <a:defRPr/>
            </a:lvl8pPr>
            <a:lvl9pPr marL="2489619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02870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881508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10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10" y="2179505"/>
            <a:ext cx="7772039" cy="1125951"/>
          </a:xfrm>
        </p:spPr>
        <p:txBody>
          <a:bodyPr anchor="b"/>
          <a:lstStyle>
            <a:lvl1pPr marL="0" indent="0">
              <a:buNone/>
              <a:defRPr sz="1362"/>
            </a:lvl1pPr>
            <a:lvl2pPr marL="311202" indent="0">
              <a:buNone/>
              <a:defRPr sz="1225"/>
            </a:lvl2pPr>
            <a:lvl3pPr marL="622405" indent="0">
              <a:buNone/>
              <a:defRPr sz="1089"/>
            </a:lvl3pPr>
            <a:lvl4pPr marL="933607" indent="0">
              <a:buNone/>
              <a:defRPr sz="953"/>
            </a:lvl4pPr>
            <a:lvl5pPr marL="1244809" indent="0">
              <a:buNone/>
              <a:defRPr sz="953"/>
            </a:lvl5pPr>
            <a:lvl6pPr marL="1556012" indent="0">
              <a:buNone/>
              <a:defRPr sz="953"/>
            </a:lvl6pPr>
            <a:lvl7pPr marL="1867214" indent="0">
              <a:buNone/>
              <a:defRPr sz="953"/>
            </a:lvl7pPr>
            <a:lvl8pPr marL="2178417" indent="0">
              <a:buNone/>
              <a:defRPr sz="953"/>
            </a:lvl8pPr>
            <a:lvl9pPr marL="2489619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329405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2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4546788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0561702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3703236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92063" y="3757133"/>
            <a:ext cx="3610042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0455" y="3757133"/>
            <a:ext cx="3610043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0253222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6798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1" y="205308"/>
            <a:ext cx="3009089" cy="870937"/>
          </a:xfrm>
        </p:spPr>
        <p:txBody>
          <a:bodyPr anchor="b"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2"/>
            </a:lvl4pPr>
            <a:lvl5pPr>
              <a:defRPr sz="1362"/>
            </a:lvl5pPr>
            <a:lvl6pPr>
              <a:defRPr sz="1362"/>
            </a:lvl6pPr>
            <a:lvl7pPr>
              <a:defRPr sz="1362"/>
            </a:lvl7pPr>
            <a:lvl8pPr>
              <a:defRPr sz="1362"/>
            </a:lvl8pPr>
            <a:lvl9pPr>
              <a:defRPr sz="136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1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6469032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02" indent="0">
              <a:buNone/>
              <a:defRPr sz="1906"/>
            </a:lvl2pPr>
            <a:lvl3pPr marL="622405" indent="0">
              <a:buNone/>
              <a:defRPr sz="1634"/>
            </a:lvl3pPr>
            <a:lvl4pPr marL="933607" indent="0">
              <a:buNone/>
              <a:defRPr sz="1362"/>
            </a:lvl4pPr>
            <a:lvl5pPr marL="1244809" indent="0">
              <a:buNone/>
              <a:defRPr sz="1362"/>
            </a:lvl5pPr>
            <a:lvl6pPr marL="1556012" indent="0">
              <a:buNone/>
              <a:defRPr sz="1362"/>
            </a:lvl6pPr>
            <a:lvl7pPr marL="1867214" indent="0">
              <a:buNone/>
              <a:defRPr sz="1362"/>
            </a:lvl7pPr>
            <a:lvl8pPr marL="2178417" indent="0">
              <a:buNone/>
              <a:defRPr sz="1362"/>
            </a:lvl8pPr>
            <a:lvl9pPr marL="2489619" indent="0">
              <a:buNone/>
              <a:defRPr sz="1362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507984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162827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9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2085081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1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02" indent="0" algn="ctr">
              <a:buNone/>
              <a:defRPr/>
            </a:lvl2pPr>
            <a:lvl3pPr marL="622405" indent="0" algn="ctr">
              <a:buNone/>
              <a:defRPr/>
            </a:lvl3pPr>
            <a:lvl4pPr marL="933607" indent="0" algn="ctr">
              <a:buNone/>
              <a:defRPr/>
            </a:lvl4pPr>
            <a:lvl5pPr marL="1244809" indent="0" algn="ctr">
              <a:buNone/>
              <a:defRPr/>
            </a:lvl5pPr>
            <a:lvl6pPr marL="1556012" indent="0" algn="ctr">
              <a:buNone/>
              <a:defRPr/>
            </a:lvl6pPr>
            <a:lvl7pPr marL="1867214" indent="0" algn="ctr">
              <a:buNone/>
              <a:defRPr/>
            </a:lvl7pPr>
            <a:lvl8pPr marL="2178417" indent="0" algn="ctr">
              <a:buNone/>
              <a:defRPr/>
            </a:lvl8pPr>
            <a:lvl9pPr marL="2489619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324245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459066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10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10" y="2179505"/>
            <a:ext cx="7772039" cy="1125951"/>
          </a:xfrm>
        </p:spPr>
        <p:txBody>
          <a:bodyPr anchor="b"/>
          <a:lstStyle>
            <a:lvl1pPr marL="0" indent="0">
              <a:buNone/>
              <a:defRPr sz="1362"/>
            </a:lvl1pPr>
            <a:lvl2pPr marL="311202" indent="0">
              <a:buNone/>
              <a:defRPr sz="1225"/>
            </a:lvl2pPr>
            <a:lvl3pPr marL="622405" indent="0">
              <a:buNone/>
              <a:defRPr sz="1089"/>
            </a:lvl3pPr>
            <a:lvl4pPr marL="933607" indent="0">
              <a:buNone/>
              <a:defRPr sz="953"/>
            </a:lvl4pPr>
            <a:lvl5pPr marL="1244809" indent="0">
              <a:buNone/>
              <a:defRPr sz="953"/>
            </a:lvl5pPr>
            <a:lvl6pPr marL="1556012" indent="0">
              <a:buNone/>
              <a:defRPr sz="953"/>
            </a:lvl6pPr>
            <a:lvl7pPr marL="1867214" indent="0">
              <a:buNone/>
              <a:defRPr sz="953"/>
            </a:lvl7pPr>
            <a:lvl8pPr marL="2178417" indent="0">
              <a:buNone/>
              <a:defRPr sz="953"/>
            </a:lvl8pPr>
            <a:lvl9pPr marL="2489619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355181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2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2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0173689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141957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02" indent="0">
              <a:buNone/>
              <a:defRPr sz="1362" b="1"/>
            </a:lvl2pPr>
            <a:lvl3pPr marL="622405" indent="0">
              <a:buNone/>
              <a:defRPr sz="1225" b="1"/>
            </a:lvl3pPr>
            <a:lvl4pPr marL="933607" indent="0">
              <a:buNone/>
              <a:defRPr sz="1089" b="1"/>
            </a:lvl4pPr>
            <a:lvl5pPr marL="1244809" indent="0">
              <a:buNone/>
              <a:defRPr sz="1089" b="1"/>
            </a:lvl5pPr>
            <a:lvl6pPr marL="1556012" indent="0">
              <a:buNone/>
              <a:defRPr sz="1089" b="1"/>
            </a:lvl6pPr>
            <a:lvl7pPr marL="1867214" indent="0">
              <a:buNone/>
              <a:defRPr sz="1089" b="1"/>
            </a:lvl7pPr>
            <a:lvl8pPr marL="2178417" indent="0">
              <a:buNone/>
              <a:defRPr sz="1089" b="1"/>
            </a:lvl8pPr>
            <a:lvl9pPr marL="2489619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2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2468229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397306590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0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1" y="205308"/>
            <a:ext cx="3009089" cy="870937"/>
          </a:xfrm>
        </p:spPr>
        <p:txBody>
          <a:bodyPr anchor="b"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2"/>
            </a:lvl4pPr>
            <a:lvl5pPr>
              <a:defRPr sz="1362"/>
            </a:lvl5pPr>
            <a:lvl6pPr>
              <a:defRPr sz="1362"/>
            </a:lvl6pPr>
            <a:lvl7pPr>
              <a:defRPr sz="1362"/>
            </a:lvl7pPr>
            <a:lvl8pPr>
              <a:defRPr sz="1362"/>
            </a:lvl8pPr>
            <a:lvl9pPr>
              <a:defRPr sz="136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1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87087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02" indent="0">
              <a:buNone/>
              <a:defRPr sz="1906"/>
            </a:lvl2pPr>
            <a:lvl3pPr marL="622405" indent="0">
              <a:buNone/>
              <a:defRPr sz="1634"/>
            </a:lvl3pPr>
            <a:lvl4pPr marL="933607" indent="0">
              <a:buNone/>
              <a:defRPr sz="1362"/>
            </a:lvl4pPr>
            <a:lvl5pPr marL="1244809" indent="0">
              <a:buNone/>
              <a:defRPr sz="1362"/>
            </a:lvl5pPr>
            <a:lvl6pPr marL="1556012" indent="0">
              <a:buNone/>
              <a:defRPr sz="1362"/>
            </a:lvl6pPr>
            <a:lvl7pPr marL="1867214" indent="0">
              <a:buNone/>
              <a:defRPr sz="1362"/>
            </a:lvl7pPr>
            <a:lvl8pPr marL="2178417" indent="0">
              <a:buNone/>
              <a:defRPr sz="1362"/>
            </a:lvl8pPr>
            <a:lvl9pPr marL="2489619" indent="0">
              <a:buNone/>
              <a:defRPr sz="1362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968681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6090272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9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171020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6916613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4810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1" y="205308"/>
            <a:ext cx="3009089" cy="870937"/>
          </a:xfrm>
        </p:spPr>
        <p:txBody>
          <a:bodyPr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2"/>
            </a:lvl4pPr>
            <a:lvl5pPr>
              <a:defRPr sz="1362"/>
            </a:lvl5pPr>
            <a:lvl6pPr>
              <a:defRPr sz="1362"/>
            </a:lvl6pPr>
            <a:lvl7pPr>
              <a:defRPr sz="1362"/>
            </a:lvl7pPr>
            <a:lvl8pPr>
              <a:defRPr sz="1362"/>
            </a:lvl8pPr>
            <a:lvl9pPr>
              <a:defRPr sz="136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1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18276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2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02" indent="0">
              <a:buNone/>
              <a:defRPr sz="1906"/>
            </a:lvl2pPr>
            <a:lvl3pPr marL="622405" indent="0">
              <a:buNone/>
              <a:defRPr sz="1634"/>
            </a:lvl3pPr>
            <a:lvl4pPr marL="933607" indent="0">
              <a:buNone/>
              <a:defRPr sz="1362"/>
            </a:lvl4pPr>
            <a:lvl5pPr marL="1244809" indent="0">
              <a:buNone/>
              <a:defRPr sz="1362"/>
            </a:lvl5pPr>
            <a:lvl6pPr marL="1556012" indent="0">
              <a:buNone/>
              <a:defRPr sz="1362"/>
            </a:lvl6pPr>
            <a:lvl7pPr marL="1867214" indent="0">
              <a:buNone/>
              <a:defRPr sz="1362"/>
            </a:lvl7pPr>
            <a:lvl8pPr marL="2178417" indent="0">
              <a:buNone/>
              <a:defRPr sz="1362"/>
            </a:lvl8pPr>
            <a:lvl9pPr marL="2489619" indent="0">
              <a:buNone/>
              <a:defRPr sz="1362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02" indent="0">
              <a:buNone/>
              <a:defRPr sz="817"/>
            </a:lvl2pPr>
            <a:lvl3pPr marL="622405" indent="0">
              <a:buNone/>
              <a:defRPr sz="680"/>
            </a:lvl3pPr>
            <a:lvl4pPr marL="933607" indent="0">
              <a:buNone/>
              <a:defRPr sz="613"/>
            </a:lvl4pPr>
            <a:lvl5pPr marL="1244809" indent="0">
              <a:buNone/>
              <a:defRPr sz="613"/>
            </a:lvl5pPr>
            <a:lvl6pPr marL="1556012" indent="0">
              <a:buNone/>
              <a:defRPr sz="613"/>
            </a:lvl6pPr>
            <a:lvl7pPr marL="1867214" indent="0">
              <a:buNone/>
              <a:defRPr sz="613"/>
            </a:lvl7pPr>
            <a:lvl8pPr marL="2178417" indent="0">
              <a:buNone/>
              <a:defRPr sz="613"/>
            </a:lvl8pPr>
            <a:lvl9pPr marL="2489619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455930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063" y="3757133"/>
            <a:ext cx="7358434" cy="138636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063" y="0"/>
            <a:ext cx="7358434" cy="36836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02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05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07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09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170729" indent="-170729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31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44700" indent="-14263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042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545685" indent="-114539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176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774764" indent="-114539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003844" indent="-114539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315047" indent="-114539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626249" indent="-114539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937451" indent="-114539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248654" indent="-114539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0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05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0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0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1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14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41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61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0647" y="1"/>
            <a:ext cx="6868448" cy="111298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2" y="1427430"/>
            <a:ext cx="8383081" cy="371607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text styles</a:t>
            </a:r>
          </a:p>
          <a:p>
            <a:pPr lvl="1"/>
            <a:r>
              <a:rPr lang="en-US" dirty="0">
                <a:sym typeface="Arial Bold" charset="0"/>
              </a:rPr>
              <a:t>Second level</a:t>
            </a:r>
          </a:p>
          <a:p>
            <a:pPr lvl="2"/>
            <a:r>
              <a:rPr lang="en-US" dirty="0">
                <a:sym typeface="Arial" charset="0"/>
              </a:rPr>
              <a:t>Third level</a:t>
            </a:r>
          </a:p>
          <a:p>
            <a:pPr lvl="3"/>
            <a:r>
              <a:rPr lang="en-US" dirty="0">
                <a:sym typeface="Arial" charset="0"/>
              </a:rPr>
              <a:t>Fourth level</a:t>
            </a:r>
          </a:p>
          <a:p>
            <a:pPr lvl="4"/>
            <a:r>
              <a:rPr lang="en-US" dirty="0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70672" y="4858231"/>
            <a:ext cx="322814" cy="2334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089" b="1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fld id="{3A5FC807-0829-864C-A275-0E29465257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02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05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07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09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74463" indent="-206388" algn="l" rtl="0" eaLnBrk="0" fontAlgn="base" hangingPunct="0">
        <a:lnSpc>
          <a:spcPct val="109000"/>
        </a:lnSpc>
        <a:spcBef>
          <a:spcPts val="1021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554330" indent="-184776" algn="l" rtl="0" eaLnBrk="0" fontAlgn="base" hangingPunct="0">
        <a:lnSpc>
          <a:spcPct val="109000"/>
        </a:lnSpc>
        <a:spcBef>
          <a:spcPts val="817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1769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833115" indent="-137232" algn="l" rtl="0" eaLnBrk="0" fontAlgn="base" hangingPunct="0">
        <a:lnSpc>
          <a:spcPct val="109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112981" indent="-135071" algn="l" rtl="0" eaLnBrk="0" fontAlgn="base" hangingPunct="0">
        <a:lnSpc>
          <a:spcPct val="109000"/>
        </a:lnSpc>
        <a:spcBef>
          <a:spcPts val="409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1362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391766" indent="-136151" algn="l" rtl="0" eaLnBrk="0" fontAlgn="base" hangingPunct="0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2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702968" indent="-136151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2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014170" indent="-136151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2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325373" indent="-136151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2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636575" indent="-136151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2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0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05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0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0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1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14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41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61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740" y="3760375"/>
            <a:ext cx="7356993" cy="13852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7740" y="0"/>
            <a:ext cx="7356993" cy="36814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02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05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07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09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33402" indent="-233402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207468" indent="103734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449515" indent="172890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691561" indent="242046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924962" indent="319847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236164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547367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858569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169772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0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05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0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0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1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14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41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61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0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05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07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09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02" indent="-23340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02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69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05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07" algn="l" rtl="0" eaLnBrk="0" fontAlgn="base" hangingPunct="0">
        <a:lnSpc>
          <a:spcPct val="102000"/>
        </a:lnSpc>
        <a:spcBef>
          <a:spcPts val="409"/>
        </a:spcBef>
        <a:spcAft>
          <a:spcPct val="0"/>
        </a:spcAft>
        <a:defRPr sz="1362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09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12" algn="l" rtl="0" fontAlgn="base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14" algn="l" rtl="0" fontAlgn="base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417" algn="l" rtl="0" fontAlgn="base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619" algn="l" rtl="0" fontAlgn="base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0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05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0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0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1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14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41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61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0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05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07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09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02" indent="-23340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02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69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05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07" algn="l" rtl="0" eaLnBrk="0" fontAlgn="base" hangingPunct="0">
        <a:lnSpc>
          <a:spcPct val="102000"/>
        </a:lnSpc>
        <a:spcBef>
          <a:spcPts val="409"/>
        </a:spcBef>
        <a:spcAft>
          <a:spcPct val="0"/>
        </a:spcAft>
        <a:defRPr sz="1362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09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12" algn="l" rtl="0" fontAlgn="base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14" algn="l" rtl="0" fontAlgn="base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417" algn="l" rtl="0" fontAlgn="base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619" algn="l" rtl="0" fontAlgn="base">
        <a:lnSpc>
          <a:spcPct val="102000"/>
        </a:lnSpc>
        <a:spcBef>
          <a:spcPts val="204"/>
        </a:spcBef>
        <a:spcAft>
          <a:spcPct val="0"/>
        </a:spcAft>
        <a:defRPr sz="1362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0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05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0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0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12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14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417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619" algn="l" defTabSz="311202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inet.com.uy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/>
          </p:cNvSpPr>
          <p:nvPr/>
        </p:nvSpPr>
        <p:spPr bwMode="auto">
          <a:xfrm>
            <a:off x="1143901" y="3699069"/>
            <a:ext cx="2741906" cy="107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0479" bIns="0"/>
          <a:lstStyle/>
          <a:p>
            <a:pPr marL="30256" algn="ctr">
              <a:lnSpc>
                <a:spcPct val="100000"/>
              </a:lnSpc>
            </a:pPr>
            <a:r>
              <a:rPr lang="en-US" sz="1634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Ciclo</a:t>
            </a:r>
            <a:r>
              <a:rPr lang="en-US" sz="1634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de </a:t>
            </a:r>
            <a:r>
              <a:rPr lang="en-US" sz="1634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capacitación</a:t>
            </a:r>
            <a:r>
              <a:rPr lang="en-US" sz="1634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634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interna</a:t>
            </a:r>
            <a:endParaRPr lang="en-US" sz="1906" dirty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  <a:p>
            <a:pPr marL="30256" algn="ctr">
              <a:lnSpc>
                <a:spcPct val="100000"/>
              </a:lnSpc>
            </a:pPr>
            <a:r>
              <a:rPr lang="en-US" sz="1225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LACNIC, Montevideo, Uruguay</a:t>
            </a:r>
          </a:p>
          <a:p>
            <a:pPr marL="30256" algn="ctr">
              <a:lnSpc>
                <a:spcPct val="100000"/>
              </a:lnSpc>
            </a:pPr>
            <a:r>
              <a:rPr lang="en-US" sz="1225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Septiembre</a:t>
            </a:r>
            <a:r>
              <a:rPr lang="en-US" sz="1225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– </a:t>
            </a:r>
            <a:r>
              <a:rPr lang="en-US" sz="1225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Octubre</a:t>
            </a:r>
            <a:r>
              <a:rPr lang="en-US" sz="1225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2010</a:t>
            </a:r>
          </a:p>
          <a:p>
            <a:pPr marL="30256" algn="ctr">
              <a:lnSpc>
                <a:spcPct val="100000"/>
              </a:lnSpc>
            </a:pPr>
            <a:endParaRPr lang="en-US" sz="1225" dirty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  <a:p>
            <a:pPr marL="30256">
              <a:lnSpc>
                <a:spcPct val="100000"/>
              </a:lnSpc>
            </a:pPr>
            <a:r>
              <a:rPr lang="en-US" sz="1225" i="1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Actualizado</a:t>
            </a:r>
            <a:r>
              <a:rPr lang="en-US" sz="1225" i="1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: 2013, 2014, 2017, 2019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497982" y="4858230"/>
            <a:ext cx="155602" cy="15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A040CEA6-522B-3F46-AD23-8B1C72638757}" type="slidenum">
              <a:rPr lang="en-US" sz="613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1</a:t>
            </a:fld>
            <a:endParaRPr lang="en-US" sz="613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251" y="1854996"/>
            <a:ext cx="5827499" cy="1746045"/>
          </a:xfrm>
        </p:spPr>
        <p:txBody>
          <a:bodyPr/>
          <a:lstStyle/>
          <a:p>
            <a:r>
              <a:rPr lang="en-US" dirty="0"/>
              <a:t>Tutorial de DNS</a:t>
            </a:r>
            <a:br>
              <a:rPr lang="en-US" dirty="0"/>
            </a:br>
            <a:r>
              <a:rPr lang="en-US" dirty="0" err="1"/>
              <a:t>Capítulo</a:t>
            </a:r>
            <a:r>
              <a:rPr lang="en-US"/>
              <a:t> 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75945" y="3805421"/>
            <a:ext cx="3578011" cy="1315050"/>
          </a:xfrm>
        </p:spPr>
        <p:txBody>
          <a:bodyPr/>
          <a:lstStyle/>
          <a:p>
            <a:pPr algn="r"/>
            <a:r>
              <a:rPr lang="en-US" dirty="0"/>
              <a:t>Carlos </a:t>
            </a:r>
            <a:r>
              <a:rPr lang="en-US" dirty="0" err="1"/>
              <a:t>Martínez-Cagnazzo</a:t>
            </a:r>
            <a:endParaRPr lang="en-US" dirty="0"/>
          </a:p>
          <a:p>
            <a:pPr algn="r"/>
            <a:r>
              <a:rPr lang="en-US" dirty="0" err="1">
                <a:solidFill>
                  <a:schemeClr val="accent5">
                    <a:lumMod val="90000"/>
                  </a:schemeClr>
                </a:solidFill>
              </a:rPr>
              <a:t>carlos</a:t>
            </a:r>
            <a:r>
              <a:rPr lang="en-US" dirty="0">
                <a:solidFill>
                  <a:schemeClr val="accent5">
                    <a:lumMod val="90000"/>
                  </a:schemeClr>
                </a:solidFill>
              </a:rPr>
              <a:t>  @ </a:t>
            </a:r>
            <a:r>
              <a:rPr lang="en-US" dirty="0" err="1">
                <a:solidFill>
                  <a:schemeClr val="accent5">
                    <a:lumMod val="90000"/>
                  </a:schemeClr>
                </a:solidFill>
              </a:rPr>
              <a:t>lacnic.net</a:t>
            </a:r>
            <a:endParaRPr lang="en-US" dirty="0">
              <a:solidFill>
                <a:schemeClr val="accent5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170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ARQUITECTURA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608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Estructura de un nombre de dominio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857250"/>
            <a:ext cx="6170579" cy="3886200"/>
          </a:xfrm>
        </p:spPr>
        <p:txBody>
          <a:bodyPr>
            <a:normAutofit fontScale="85000" lnSpcReduction="20000"/>
          </a:bodyPr>
          <a:lstStyle/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r>
              <a:rPr lang="es-AR" noProof="0" dirty="0"/>
              <a:t>Comentarios:</a:t>
            </a:r>
          </a:p>
          <a:p>
            <a:pPr lvl="1"/>
            <a:r>
              <a:rPr lang="es-AR" noProof="0" dirty="0"/>
              <a:t>Los niveles del árbol </a:t>
            </a:r>
            <a:r>
              <a:rPr lang="es-AR" i="1" noProof="0" dirty="0"/>
              <a:t>generalmente</a:t>
            </a:r>
            <a:r>
              <a:rPr lang="es-AR" noProof="0" dirty="0"/>
              <a:t> las divisiones administrativas</a:t>
            </a:r>
          </a:p>
          <a:p>
            <a:pPr lvl="1"/>
            <a:r>
              <a:rPr lang="es-AR" noProof="0" dirty="0"/>
              <a:t>El root del arbol esta siempre presente de forma ímplicita</a:t>
            </a:r>
          </a:p>
          <a:p>
            <a:pPr lvl="1"/>
            <a:r>
              <a:rPr lang="es-AR" noProof="0" dirty="0"/>
              <a:t>Restricciones:</a:t>
            </a:r>
          </a:p>
          <a:p>
            <a:pPr lvl="2"/>
            <a:r>
              <a:rPr lang="es-AR" dirty="0"/>
              <a:t>127 niveles, 63 caracteres por etiqueta</a:t>
            </a:r>
            <a:endParaRPr lang="es-AR" noProof="0" dirty="0"/>
          </a:p>
          <a:p>
            <a:pPr lvl="1"/>
            <a:r>
              <a:rPr lang="es-AR" noProof="0" dirty="0"/>
              <a:t>Los niveles superiores “delegan” hacia los inferiores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828" y="1558910"/>
            <a:ext cx="4627934" cy="62214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ctr"/>
            <a:r>
              <a:rPr lang="en-US" sz="2723" b="1" dirty="0" err="1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sz="2723" b="1" dirty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76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2723" b="1" dirty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1829520" y="1371600"/>
            <a:ext cx="5634297" cy="514350"/>
          </a:xfrm>
          <a:prstGeom prst="rightArrow">
            <a:avLst/>
          </a:prstGeom>
          <a:solidFill>
            <a:schemeClr val="accent1">
              <a:lumMod val="50000"/>
              <a:alpha val="5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/>
          </a:p>
        </p:txBody>
      </p:sp>
      <p:sp>
        <p:nvSpPr>
          <p:cNvPr id="6" name="TextBox 5"/>
          <p:cNvSpPr txBox="1"/>
          <p:nvPr/>
        </p:nvSpPr>
        <p:spPr>
          <a:xfrm>
            <a:off x="1829520" y="1485900"/>
            <a:ext cx="5634297" cy="240563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r"/>
            <a:r>
              <a:rPr lang="en-US" sz="1148" dirty="0">
                <a:solidFill>
                  <a:srgbClr val="3366FF"/>
                </a:solidFill>
              </a:rPr>
              <a:t>4to </a:t>
            </a:r>
            <a:r>
              <a:rPr lang="en-US" sz="1148" dirty="0" err="1">
                <a:solidFill>
                  <a:srgbClr val="3366FF"/>
                </a:solidFill>
              </a:rPr>
              <a:t>nivel</a:t>
            </a:r>
            <a:r>
              <a:rPr lang="en-US" sz="1148" dirty="0">
                <a:solidFill>
                  <a:srgbClr val="3366FF"/>
                </a:solidFill>
              </a:rPr>
              <a:t>     |     3er </a:t>
            </a:r>
            <a:r>
              <a:rPr lang="en-US" sz="1148" dirty="0" err="1">
                <a:solidFill>
                  <a:srgbClr val="3366FF"/>
                </a:solidFill>
              </a:rPr>
              <a:t>nivel</a:t>
            </a:r>
            <a:r>
              <a:rPr lang="en-US" sz="1148" dirty="0">
                <a:solidFill>
                  <a:srgbClr val="3366FF"/>
                </a:solidFill>
              </a:rPr>
              <a:t>      |    2do </a:t>
            </a:r>
            <a:r>
              <a:rPr lang="en-US" sz="1148" dirty="0" err="1">
                <a:solidFill>
                  <a:srgbClr val="3366FF"/>
                </a:solidFill>
              </a:rPr>
              <a:t>nivel</a:t>
            </a:r>
            <a:r>
              <a:rPr lang="en-US" sz="1148" dirty="0">
                <a:solidFill>
                  <a:srgbClr val="3366FF"/>
                </a:solidFill>
              </a:rPr>
              <a:t>      |      1er </a:t>
            </a:r>
            <a:r>
              <a:rPr lang="en-US" sz="1148" dirty="0" err="1">
                <a:solidFill>
                  <a:srgbClr val="3366FF"/>
                </a:solidFill>
              </a:rPr>
              <a:t>nivel</a:t>
            </a:r>
            <a:r>
              <a:rPr lang="en-US" sz="1148" dirty="0">
                <a:solidFill>
                  <a:srgbClr val="3366FF"/>
                </a:solidFill>
              </a:rPr>
              <a:t>    |     </a:t>
            </a:r>
            <a:r>
              <a:rPr lang="en-US" sz="1148" dirty="0" err="1">
                <a:solidFill>
                  <a:srgbClr val="3366FF"/>
                </a:solidFill>
              </a:rPr>
              <a:t>Raíz</a:t>
            </a:r>
            <a:r>
              <a:rPr lang="en-US" sz="1148" dirty="0">
                <a:solidFill>
                  <a:srgbClr val="3366FF"/>
                </a:solidFill>
              </a:rPr>
              <a:t>  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385513" y="2620765"/>
            <a:ext cx="1470416" cy="587969"/>
          </a:xfrm>
          <a:prstGeom prst="borderCallout1">
            <a:avLst>
              <a:gd name="adj1" fmla="val 18750"/>
              <a:gd name="adj2" fmla="val -8333"/>
              <a:gd name="adj3" fmla="val -96454"/>
              <a:gd name="adj4" fmla="val 3418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 err="1">
                <a:solidFill>
                  <a:srgbClr val="1E4649"/>
                </a:solidFill>
              </a:rPr>
              <a:t>Raíz</a:t>
            </a:r>
            <a:r>
              <a:rPr lang="en-US" sz="1148" dirty="0">
                <a:solidFill>
                  <a:srgbClr val="1E4649"/>
                </a:solidFill>
              </a:rPr>
              <a:t> del </a:t>
            </a:r>
            <a:r>
              <a:rPr lang="en-US" sz="1148" dirty="0" err="1">
                <a:solidFill>
                  <a:srgbClr val="1E4649"/>
                </a:solidFill>
              </a:rPr>
              <a:t>árbol</a:t>
            </a:r>
            <a:endParaRPr lang="en-US" sz="1148" dirty="0">
              <a:solidFill>
                <a:srgbClr val="1E4649"/>
              </a:solidFill>
            </a:endParaRPr>
          </a:p>
          <a:p>
            <a:pPr algn="ctr"/>
            <a:r>
              <a:rPr lang="en-US" sz="1148" dirty="0">
                <a:solidFill>
                  <a:srgbClr val="1E4649"/>
                </a:solidFill>
              </a:rPr>
              <a:t>DNS</a:t>
            </a:r>
          </a:p>
          <a:p>
            <a:pPr algn="ctr"/>
            <a:endParaRPr lang="en-US" sz="1148" dirty="0">
              <a:solidFill>
                <a:srgbClr val="1E4649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13125" y="2816820"/>
            <a:ext cx="514215" cy="342900"/>
          </a:xfrm>
          <a:prstGeom prst="borderCallout1">
            <a:avLst>
              <a:gd name="adj1" fmla="val 21417"/>
              <a:gd name="adj2" fmla="val 107000"/>
              <a:gd name="adj3" fmla="val -191149"/>
              <a:gd name="adj4" fmla="val 1937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rgbClr val="1E4649"/>
                </a:solidFill>
              </a:rPr>
              <a:t>TLD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3836793" y="2718792"/>
            <a:ext cx="514215" cy="342900"/>
          </a:xfrm>
          <a:prstGeom prst="borderCallout1">
            <a:avLst>
              <a:gd name="adj1" fmla="val 21417"/>
              <a:gd name="adj2" fmla="val 107000"/>
              <a:gd name="adj3" fmla="val -171538"/>
              <a:gd name="adj4" fmla="val 2656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rgbClr val="1E4649"/>
                </a:solidFill>
              </a:rPr>
              <a:t>2do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429575" y="2514601"/>
            <a:ext cx="1028430" cy="342900"/>
          </a:xfrm>
          <a:prstGeom prst="borderCallout1">
            <a:avLst>
              <a:gd name="adj1" fmla="val 21417"/>
              <a:gd name="adj2" fmla="val 107000"/>
              <a:gd name="adj3" fmla="val -76833"/>
              <a:gd name="adj4" fmla="val 1570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chemeClr val="accent1">
                    <a:lumMod val="25000"/>
                  </a:schemeClr>
                </a:solidFill>
              </a:rPr>
              <a:t>Hostname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905529" y="2620764"/>
            <a:ext cx="514215" cy="342900"/>
          </a:xfrm>
          <a:prstGeom prst="borderCallout1">
            <a:avLst>
              <a:gd name="adj1" fmla="val 21417"/>
              <a:gd name="adj2" fmla="val 107000"/>
              <a:gd name="adj3" fmla="val -140670"/>
              <a:gd name="adj4" fmla="val 2296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rgbClr val="1E4649"/>
                </a:solidFill>
              </a:rPr>
              <a:t>2er</a:t>
            </a:r>
          </a:p>
        </p:txBody>
      </p:sp>
    </p:spTree>
    <p:extLst>
      <p:ext uri="{BB962C8B-B14F-4D97-AF65-F5344CB8AC3E}">
        <p14:creationId xmlns:p14="http://schemas.microsoft.com/office/powerpoint/2010/main" val="35197349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Corte de zona (</a:t>
            </a:r>
            <a:r>
              <a:rPr lang="es-AR" i="1" noProof="0" dirty="0"/>
              <a:t>zone cut)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857250"/>
            <a:ext cx="6170579" cy="3886200"/>
          </a:xfrm>
        </p:spPr>
        <p:txBody>
          <a:bodyPr>
            <a:normAutofit lnSpcReduction="10000"/>
          </a:bodyPr>
          <a:lstStyle/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r>
              <a:rPr lang="es-AR" noProof="0" dirty="0"/>
              <a:t>Comentarios:</a:t>
            </a:r>
          </a:p>
          <a:p>
            <a:pPr lvl="1"/>
            <a:r>
              <a:rPr lang="es-AR" noProof="0" dirty="0"/>
              <a:t>Cada etiqueta puede ser un “corte de zona” o no, es decir, un punto donde se delega o ser simplemente un nombre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828" y="1558910"/>
            <a:ext cx="4627934" cy="622142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ctr"/>
            <a:r>
              <a:rPr lang="en-US" sz="2723" b="1" dirty="0" err="1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sz="2723" b="1" dirty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76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2723" b="1" dirty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1829520" y="1371600"/>
            <a:ext cx="5634297" cy="514350"/>
          </a:xfrm>
          <a:prstGeom prst="rightArrow">
            <a:avLst/>
          </a:prstGeom>
          <a:solidFill>
            <a:schemeClr val="accent1">
              <a:lumMod val="50000"/>
              <a:alpha val="5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/>
          </a:p>
        </p:txBody>
      </p:sp>
      <p:sp>
        <p:nvSpPr>
          <p:cNvPr id="6" name="TextBox 5"/>
          <p:cNvSpPr txBox="1"/>
          <p:nvPr/>
        </p:nvSpPr>
        <p:spPr>
          <a:xfrm>
            <a:off x="1829520" y="1485900"/>
            <a:ext cx="5634297" cy="240563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pPr algn="r"/>
            <a:r>
              <a:rPr lang="en-US" sz="1148" dirty="0">
                <a:solidFill>
                  <a:srgbClr val="3366FF"/>
                </a:solidFill>
              </a:rPr>
              <a:t>4to </a:t>
            </a:r>
            <a:r>
              <a:rPr lang="en-US" sz="1148" dirty="0" err="1">
                <a:solidFill>
                  <a:srgbClr val="3366FF"/>
                </a:solidFill>
              </a:rPr>
              <a:t>nivel</a:t>
            </a:r>
            <a:r>
              <a:rPr lang="en-US" sz="1148" dirty="0">
                <a:solidFill>
                  <a:srgbClr val="3366FF"/>
                </a:solidFill>
              </a:rPr>
              <a:t>     |     3er </a:t>
            </a:r>
            <a:r>
              <a:rPr lang="en-US" sz="1148" dirty="0" err="1">
                <a:solidFill>
                  <a:srgbClr val="3366FF"/>
                </a:solidFill>
              </a:rPr>
              <a:t>nivel</a:t>
            </a:r>
            <a:r>
              <a:rPr lang="en-US" sz="1148" dirty="0">
                <a:solidFill>
                  <a:srgbClr val="3366FF"/>
                </a:solidFill>
              </a:rPr>
              <a:t>      |    2do </a:t>
            </a:r>
            <a:r>
              <a:rPr lang="en-US" sz="1148" dirty="0" err="1">
                <a:solidFill>
                  <a:srgbClr val="3366FF"/>
                </a:solidFill>
              </a:rPr>
              <a:t>nivel</a:t>
            </a:r>
            <a:r>
              <a:rPr lang="en-US" sz="1148" dirty="0">
                <a:solidFill>
                  <a:srgbClr val="3366FF"/>
                </a:solidFill>
              </a:rPr>
              <a:t>      |      1er </a:t>
            </a:r>
            <a:r>
              <a:rPr lang="en-US" sz="1148" dirty="0" err="1">
                <a:solidFill>
                  <a:srgbClr val="3366FF"/>
                </a:solidFill>
              </a:rPr>
              <a:t>nivel</a:t>
            </a:r>
            <a:r>
              <a:rPr lang="en-US" sz="1148" dirty="0">
                <a:solidFill>
                  <a:srgbClr val="3366FF"/>
                </a:solidFill>
              </a:rPr>
              <a:t>    |     </a:t>
            </a:r>
            <a:r>
              <a:rPr lang="en-US" sz="1148" dirty="0" err="1">
                <a:solidFill>
                  <a:srgbClr val="3366FF"/>
                </a:solidFill>
              </a:rPr>
              <a:t>Raíz</a:t>
            </a:r>
            <a:r>
              <a:rPr lang="en-US" sz="1148" dirty="0">
                <a:solidFill>
                  <a:srgbClr val="3366FF"/>
                </a:solidFill>
              </a:rPr>
              <a:t>  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385513" y="2620765"/>
            <a:ext cx="1470416" cy="587969"/>
          </a:xfrm>
          <a:prstGeom prst="borderCallout1">
            <a:avLst>
              <a:gd name="adj1" fmla="val 18750"/>
              <a:gd name="adj2" fmla="val -8333"/>
              <a:gd name="adj3" fmla="val -96454"/>
              <a:gd name="adj4" fmla="val 3418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 err="1">
                <a:solidFill>
                  <a:srgbClr val="1E4649"/>
                </a:solidFill>
              </a:rPr>
              <a:t>Raíz</a:t>
            </a:r>
            <a:r>
              <a:rPr lang="en-US" sz="1148" dirty="0">
                <a:solidFill>
                  <a:srgbClr val="1E4649"/>
                </a:solidFill>
              </a:rPr>
              <a:t> del </a:t>
            </a:r>
            <a:r>
              <a:rPr lang="en-US" sz="1148" dirty="0" err="1">
                <a:solidFill>
                  <a:srgbClr val="1E4649"/>
                </a:solidFill>
              </a:rPr>
              <a:t>árbol</a:t>
            </a:r>
            <a:endParaRPr lang="en-US" sz="1148" dirty="0">
              <a:solidFill>
                <a:srgbClr val="1E4649"/>
              </a:solidFill>
            </a:endParaRPr>
          </a:p>
          <a:p>
            <a:pPr algn="ctr"/>
            <a:r>
              <a:rPr lang="en-US" sz="1148" dirty="0">
                <a:solidFill>
                  <a:srgbClr val="1E4649"/>
                </a:solidFill>
              </a:rPr>
              <a:t>DNS</a:t>
            </a:r>
          </a:p>
          <a:p>
            <a:pPr algn="ctr"/>
            <a:endParaRPr lang="en-US" sz="1148" dirty="0">
              <a:solidFill>
                <a:srgbClr val="1E4649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13125" y="2816820"/>
            <a:ext cx="514215" cy="342900"/>
          </a:xfrm>
          <a:prstGeom prst="borderCallout1">
            <a:avLst>
              <a:gd name="adj1" fmla="val 21417"/>
              <a:gd name="adj2" fmla="val 107000"/>
              <a:gd name="adj3" fmla="val -191149"/>
              <a:gd name="adj4" fmla="val 1937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rgbClr val="1E4649"/>
                </a:solidFill>
              </a:rPr>
              <a:t>TLD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3836793" y="2718792"/>
            <a:ext cx="514215" cy="342900"/>
          </a:xfrm>
          <a:prstGeom prst="borderCallout1">
            <a:avLst>
              <a:gd name="adj1" fmla="val 21417"/>
              <a:gd name="adj2" fmla="val 107000"/>
              <a:gd name="adj3" fmla="val -171538"/>
              <a:gd name="adj4" fmla="val 2656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rgbClr val="1E4649"/>
                </a:solidFill>
              </a:rPr>
              <a:t>2do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429575" y="2514601"/>
            <a:ext cx="1028430" cy="342900"/>
          </a:xfrm>
          <a:prstGeom prst="borderCallout1">
            <a:avLst>
              <a:gd name="adj1" fmla="val 21417"/>
              <a:gd name="adj2" fmla="val 107000"/>
              <a:gd name="adj3" fmla="val -76833"/>
              <a:gd name="adj4" fmla="val 1570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chemeClr val="accent1">
                    <a:lumMod val="25000"/>
                  </a:schemeClr>
                </a:solidFill>
              </a:rPr>
              <a:t>Hostname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905529" y="2620764"/>
            <a:ext cx="514215" cy="342900"/>
          </a:xfrm>
          <a:prstGeom prst="borderCallout1">
            <a:avLst>
              <a:gd name="adj1" fmla="val 21417"/>
              <a:gd name="adj2" fmla="val 107000"/>
              <a:gd name="adj3" fmla="val -140670"/>
              <a:gd name="adj4" fmla="val 2296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rgbClr val="1E4649"/>
                </a:solidFill>
              </a:rPr>
              <a:t>2er</a:t>
            </a:r>
          </a:p>
        </p:txBody>
      </p:sp>
    </p:spTree>
    <p:extLst>
      <p:ext uri="{BB962C8B-B14F-4D97-AF65-F5344CB8AC3E}">
        <p14:creationId xmlns:p14="http://schemas.microsoft.com/office/powerpoint/2010/main" val="3453198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División</a:t>
            </a:r>
            <a:r>
              <a:rPr lang="en-US" dirty="0"/>
              <a:t> </a:t>
            </a:r>
            <a:r>
              <a:rPr lang="en-US" dirty="0" err="1"/>
              <a:t>administrativa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1" y="1427430"/>
            <a:ext cx="2202230" cy="3716070"/>
          </a:xfrm>
        </p:spPr>
        <p:txBody>
          <a:bodyPr/>
          <a:lstStyle/>
          <a:p>
            <a:r>
              <a:rPr lang="en-US" dirty="0"/>
              <a:t>DNS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distribuida</a:t>
            </a:r>
            <a:endParaRPr lang="en-US" dirty="0"/>
          </a:p>
          <a:p>
            <a:pPr lvl="1"/>
            <a:r>
              <a:rPr lang="en-US" dirty="0" err="1"/>
              <a:t>Repositorio</a:t>
            </a:r>
            <a:r>
              <a:rPr lang="en-US" dirty="0"/>
              <a:t> de pares (clave, valor)</a:t>
            </a:r>
          </a:p>
          <a:p>
            <a:r>
              <a:rPr lang="en-US" dirty="0" err="1"/>
              <a:t>Delegación</a:t>
            </a:r>
            <a:r>
              <a:rPr lang="en-US" dirty="0"/>
              <a:t> de </a:t>
            </a:r>
            <a:r>
              <a:rPr lang="en-US" dirty="0" err="1"/>
              <a:t>niveles</a:t>
            </a:r>
            <a:r>
              <a:rPr lang="en-US" dirty="0"/>
              <a:t> </a:t>
            </a:r>
            <a:r>
              <a:rPr lang="en-US" dirty="0" err="1"/>
              <a:t>superiores</a:t>
            </a:r>
            <a:r>
              <a:rPr lang="en-US" dirty="0"/>
              <a:t> a </a:t>
            </a:r>
            <a:r>
              <a:rPr lang="en-US" dirty="0" err="1"/>
              <a:t>inferiores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7923" y="1297390"/>
            <a:ext cx="4172178" cy="303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11336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División administrativa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Distribución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Sistema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islas</a:t>
            </a:r>
            <a:r>
              <a:rPr lang="en-US" dirty="0"/>
              <a:t>” de control</a:t>
            </a:r>
          </a:p>
          <a:p>
            <a:pPr lvl="2"/>
            <a:r>
              <a:rPr lang="en-US" dirty="0"/>
              <a:t>“Zonas”</a:t>
            </a:r>
          </a:p>
          <a:p>
            <a:r>
              <a:rPr lang="en-US" dirty="0"/>
              <a:t>¿Como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zona?</a:t>
            </a:r>
          </a:p>
          <a:p>
            <a:pPr lvl="1"/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recursivas</a:t>
            </a:r>
            <a:endParaRPr lang="en-US" dirty="0"/>
          </a:p>
          <a:p>
            <a:pPr lvl="1"/>
            <a:r>
              <a:rPr lang="en-US" dirty="0" err="1"/>
              <a:t>Siguiendo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árbol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zona </a:t>
            </a:r>
            <a:r>
              <a:rPr lang="en-US" dirty="0" err="1"/>
              <a:t>tiene</a:t>
            </a:r>
            <a:r>
              <a:rPr lang="en-US" dirty="0"/>
              <a:t> el </a:t>
            </a:r>
            <a:r>
              <a:rPr lang="en-US" dirty="0" err="1"/>
              <a:t>potencial</a:t>
            </a:r>
            <a:r>
              <a:rPr lang="en-US" dirty="0"/>
              <a:t> de “</a:t>
            </a:r>
            <a:r>
              <a:rPr lang="en-US" dirty="0" err="1"/>
              <a:t>delegar</a:t>
            </a:r>
            <a:r>
              <a:rPr lang="en-US" dirty="0"/>
              <a:t>” a las zonas </a:t>
            </a:r>
            <a:r>
              <a:rPr lang="en-US" dirty="0" err="1"/>
              <a:t>siguientes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6591" y="2130626"/>
            <a:ext cx="2093508" cy="152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57887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2798" y="2179640"/>
            <a:ext cx="2564561" cy="1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Zonas y Autoridad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072" y="1285071"/>
            <a:ext cx="4212608" cy="3737372"/>
          </a:xfrm>
        </p:spPr>
        <p:txBody>
          <a:bodyPr/>
          <a:lstStyle/>
          <a:p>
            <a:r>
              <a:rPr lang="es-AR" noProof="0" dirty="0"/>
              <a:t>Zonas</a:t>
            </a:r>
          </a:p>
          <a:p>
            <a:pPr lvl="1"/>
            <a:r>
              <a:rPr lang="es-AR" dirty="0"/>
              <a:t>A cada dominio (</a:t>
            </a:r>
            <a:r>
              <a:rPr lang="es-AR" i="1" u="sng" dirty="0"/>
              <a:t>incluyendo siempre al </a:t>
            </a:r>
            <a:r>
              <a:rPr lang="es-AR" i="1" u="sng" dirty="0" err="1"/>
              <a:t>root</a:t>
            </a:r>
            <a:r>
              <a:rPr lang="es-AR" dirty="0"/>
              <a:t>) le corresponde lo que se denomina una </a:t>
            </a:r>
            <a:r>
              <a:rPr lang="es-AR" i="1" u="sng" dirty="0"/>
              <a:t>zona</a:t>
            </a:r>
            <a:r>
              <a:rPr lang="es-AR" dirty="0"/>
              <a:t> de DNS</a:t>
            </a:r>
          </a:p>
          <a:p>
            <a:r>
              <a:rPr lang="es-AR" noProof="0" dirty="0"/>
              <a:t>Autoridad</a:t>
            </a:r>
          </a:p>
          <a:p>
            <a:pPr lvl="1"/>
            <a:r>
              <a:rPr lang="es-AR" noProof="0" dirty="0"/>
              <a:t>Cada zona define una región de </a:t>
            </a:r>
            <a:r>
              <a:rPr lang="es-AR" i="1" u="sng" noProof="0" dirty="0"/>
              <a:t>autoridad</a:t>
            </a:r>
            <a:r>
              <a:rPr lang="es-AR" noProof="0" dirty="0"/>
              <a:t> donde </a:t>
            </a:r>
            <a:r>
              <a:rPr lang="es-AR" dirty="0"/>
              <a:t>se le reconoce el derecho </a:t>
            </a:r>
            <a:r>
              <a:rPr lang="es-AR" noProof="0" dirty="0"/>
              <a:t>organización que administra la misma </a:t>
            </a:r>
          </a:p>
          <a:p>
            <a:pPr lvl="2"/>
            <a:r>
              <a:rPr lang="es-AR" dirty="0"/>
              <a:t>Respuestas </a:t>
            </a:r>
            <a:r>
              <a:rPr lang="es-AR" i="1" u="sng" dirty="0"/>
              <a:t>autoritativas</a:t>
            </a:r>
            <a:endParaRPr lang="es-AR" u="sng" noProof="0" dirty="0"/>
          </a:p>
        </p:txBody>
      </p:sp>
    </p:spTree>
    <p:extLst>
      <p:ext uri="{BB962C8B-B14F-4D97-AF65-F5344CB8AC3E}">
        <p14:creationId xmlns:p14="http://schemas.microsoft.com/office/powerpoint/2010/main" val="1139944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Primarios</a:t>
            </a:r>
            <a:r>
              <a:rPr lang="en-US" dirty="0"/>
              <a:t> y </a:t>
            </a:r>
            <a:r>
              <a:rPr lang="en-US" dirty="0" err="1"/>
              <a:t>secundarios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Primarios</a:t>
            </a:r>
            <a:r>
              <a:rPr lang="en-US" dirty="0"/>
              <a:t> y </a:t>
            </a:r>
            <a:r>
              <a:rPr lang="en-US" dirty="0" err="1"/>
              <a:t>secundarios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brindarle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disponibilidad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zona</a:t>
            </a:r>
            <a:endParaRPr lang="en-US" dirty="0"/>
          </a:p>
          <a:p>
            <a:r>
              <a:rPr lang="en-US" dirty="0" err="1"/>
              <a:t>Primarios</a:t>
            </a:r>
            <a:r>
              <a:rPr lang="en-US" dirty="0"/>
              <a:t>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configurada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zona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secundarios</a:t>
            </a:r>
            <a:r>
              <a:rPr lang="en-US" dirty="0"/>
              <a:t> la </a:t>
            </a:r>
            <a:r>
              <a:rPr lang="en-US" dirty="0" err="1"/>
              <a:t>copian</a:t>
            </a:r>
            <a:endParaRPr lang="en-US" dirty="0"/>
          </a:p>
          <a:p>
            <a:pPr lvl="1"/>
            <a:r>
              <a:rPr lang="en-US" dirty="0"/>
              <a:t>AXFR</a:t>
            </a:r>
          </a:p>
          <a:p>
            <a:r>
              <a:rPr lang="en-US" dirty="0"/>
              <a:t>Las </a:t>
            </a:r>
            <a:r>
              <a:rPr lang="en-US" dirty="0" err="1"/>
              <a:t>respuestas</a:t>
            </a:r>
            <a:r>
              <a:rPr lang="en-US" dirty="0"/>
              <a:t> de los </a:t>
            </a:r>
            <a:r>
              <a:rPr lang="en-US" dirty="0" err="1"/>
              <a:t>secundarios</a:t>
            </a:r>
            <a:endParaRPr lang="en-US" dirty="0"/>
          </a:p>
          <a:p>
            <a:pPr lvl="1"/>
            <a:r>
              <a:rPr lang="en-US" dirty="0" err="1"/>
              <a:t>También</a:t>
            </a:r>
            <a:r>
              <a:rPr lang="en-US" dirty="0"/>
              <a:t> son </a:t>
            </a:r>
            <a:r>
              <a:rPr lang="en-US" dirty="0" err="1"/>
              <a:t>autoritativas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6959" y="3306958"/>
            <a:ext cx="1783141" cy="129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2258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y TTL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Caching:</a:t>
            </a:r>
          </a:p>
          <a:p>
            <a:pPr lvl="1"/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r>
              <a:rPr lang="en-US" dirty="0"/>
              <a:t> en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intermedios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la performance del </a:t>
            </a:r>
            <a:r>
              <a:rPr lang="en-US" dirty="0" err="1"/>
              <a:t>sistema</a:t>
            </a:r>
            <a:endParaRPr lang="en-US" dirty="0"/>
          </a:p>
          <a:p>
            <a:pPr lvl="2"/>
            <a:r>
              <a:rPr lang="en-US" dirty="0"/>
              <a:t>En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recursión</a:t>
            </a:r>
            <a:r>
              <a:rPr lang="en-US" dirty="0"/>
              <a:t>, se </a:t>
            </a:r>
            <a:r>
              <a:rPr lang="en-US" dirty="0" err="1"/>
              <a:t>obtienen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</a:t>
            </a:r>
            <a:r>
              <a:rPr lang="en-US" dirty="0" err="1"/>
              <a:t>cacheadas</a:t>
            </a:r>
            <a:endParaRPr lang="en-US" dirty="0"/>
          </a:p>
          <a:p>
            <a:r>
              <a:rPr lang="en-US" dirty="0"/>
              <a:t>TTL – Time To Live:</a:t>
            </a:r>
          </a:p>
          <a:p>
            <a:pPr lvl="1"/>
            <a:r>
              <a:rPr lang="en-US" dirty="0"/>
              <a:t>En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de caching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saber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refrescada</a:t>
            </a:r>
            <a:endParaRPr lang="en-US" dirty="0"/>
          </a:p>
          <a:p>
            <a:pPr lvl="1"/>
            <a:r>
              <a:rPr lang="en-US" dirty="0"/>
              <a:t>DNS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el TTL de los </a:t>
            </a:r>
            <a:r>
              <a:rPr lang="en-US" dirty="0" err="1"/>
              <a:t>registros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08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562433" y="17737"/>
            <a:ext cx="5384660" cy="683876"/>
          </a:xfrm>
        </p:spPr>
        <p:txBody>
          <a:bodyPr/>
          <a:lstStyle/>
          <a:p>
            <a:pPr eaLnBrk="1" hangingPunct="1"/>
            <a:r>
              <a:rPr lang="en-US" dirty="0" err="1"/>
              <a:t>Operación</a:t>
            </a:r>
            <a:r>
              <a:rPr lang="en-US" sz="2723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723" i="1" dirty="0">
                <a:latin typeface="Arial" charset="0"/>
                <a:ea typeface="Arial" charset="0"/>
                <a:cs typeface="Arial" charset="0"/>
              </a:rPr>
              <a:t>Time-to-Live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1201036" y="857250"/>
            <a:ext cx="3028155" cy="3737372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Cada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 DNS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costosa</a:t>
            </a:r>
            <a:r>
              <a:rPr lang="en-US" sz="1769" dirty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lvl="1" eaLnBrk="1" hangingPunct="1"/>
            <a:r>
              <a:rPr lang="en-US" sz="1362" dirty="0" err="1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362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1362" dirty="0" err="1">
                <a:latin typeface="Arial" charset="0"/>
                <a:ea typeface="Arial" charset="0"/>
                <a:cs typeface="Arial" charset="0"/>
              </a:rPr>
              <a:t>servidores</a:t>
            </a:r>
            <a:r>
              <a:rPr lang="en-US" sz="1362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 eaLnBrk="1" hangingPunct="1">
              <a:buFont typeface="Arial" charset="0"/>
              <a:buNone/>
            </a:pPr>
            <a:r>
              <a:rPr lang="en-US" sz="1362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sz="1362" dirty="0" err="1">
                <a:latin typeface="Arial" charset="0"/>
                <a:ea typeface="Arial" charset="0"/>
                <a:cs typeface="Arial" charset="0"/>
              </a:rPr>
              <a:t>remotos</a:t>
            </a:r>
            <a:endParaRPr lang="en-US" sz="1362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1362" dirty="0" err="1">
                <a:latin typeface="Arial" charset="0"/>
                <a:ea typeface="Arial" charset="0"/>
                <a:cs typeface="Arial" charset="0"/>
              </a:rPr>
              <a:t>Consultas</a:t>
            </a:r>
            <a:r>
              <a:rPr lang="en-US" sz="1362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62" dirty="0" err="1">
                <a:latin typeface="Arial" charset="0"/>
                <a:ea typeface="Arial" charset="0"/>
                <a:cs typeface="Arial" charset="0"/>
              </a:rPr>
              <a:t>recursiva</a:t>
            </a:r>
            <a:endParaRPr lang="en-US" sz="1362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769" dirty="0">
                <a:latin typeface="Arial" charset="0"/>
                <a:ea typeface="Arial" charset="0"/>
                <a:cs typeface="Arial" charset="0"/>
              </a:rPr>
              <a:t>Los </a:t>
            </a:r>
            <a:r>
              <a:rPr lang="en-US" sz="1769" dirty="0" err="1">
                <a:latin typeface="Arial" charset="0"/>
                <a:ea typeface="Arial" charset="0"/>
                <a:cs typeface="Arial" charset="0"/>
              </a:rPr>
              <a:t>resultados</a:t>
            </a:r>
            <a:r>
              <a:rPr lang="en-US" sz="1769" dirty="0">
                <a:latin typeface="Arial" charset="0"/>
                <a:ea typeface="Arial" charset="0"/>
                <a:cs typeface="Arial" charset="0"/>
              </a:rPr>
              <a:t> se </a:t>
            </a:r>
            <a:r>
              <a:rPr lang="en-US" sz="1769" dirty="0" err="1">
                <a:latin typeface="Arial" charset="0"/>
                <a:ea typeface="Arial" charset="0"/>
                <a:cs typeface="Arial" charset="0"/>
              </a:rPr>
              <a:t>almacenan</a:t>
            </a:r>
            <a:r>
              <a:rPr lang="en-US" sz="1769" dirty="0">
                <a:latin typeface="Arial" charset="0"/>
                <a:ea typeface="Arial" charset="0"/>
                <a:cs typeface="Arial" charset="0"/>
              </a:rPr>
              <a:t> en </a:t>
            </a:r>
            <a:r>
              <a:rPr lang="en-US" sz="1769" i="1" dirty="0" err="1">
                <a:latin typeface="Arial" charset="0"/>
                <a:ea typeface="Arial" charset="0"/>
                <a:cs typeface="Arial" charset="0"/>
              </a:rPr>
              <a:t>caché</a:t>
            </a:r>
            <a:r>
              <a:rPr lang="en-US" sz="1769" dirty="0">
                <a:latin typeface="Arial" charset="0"/>
                <a:ea typeface="Arial" charset="0"/>
                <a:cs typeface="Arial" charset="0"/>
              </a:rPr>
              <a:t> local</a:t>
            </a:r>
          </a:p>
          <a:p>
            <a:pPr eaLnBrk="1" hangingPunct="1"/>
            <a:r>
              <a:rPr lang="en-US" sz="1769" dirty="0">
                <a:latin typeface="Arial" charset="0"/>
                <a:ea typeface="Arial" charset="0"/>
                <a:cs typeface="Arial" charset="0"/>
              </a:rPr>
              <a:t>¿</a:t>
            </a:r>
            <a:r>
              <a:rPr lang="en-US" sz="1769" dirty="0" err="1">
                <a:latin typeface="Arial" charset="0"/>
                <a:ea typeface="Arial" charset="0"/>
                <a:cs typeface="Arial" charset="0"/>
              </a:rPr>
              <a:t>Por</a:t>
            </a:r>
            <a:r>
              <a:rPr lang="en-US" sz="1769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769" dirty="0" err="1">
                <a:latin typeface="Arial" charset="0"/>
                <a:ea typeface="Arial" charset="0"/>
                <a:cs typeface="Arial" charset="0"/>
              </a:rPr>
              <a:t>cuánto</a:t>
            </a:r>
            <a:r>
              <a:rPr lang="en-US" sz="1769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769" dirty="0" err="1">
                <a:latin typeface="Arial" charset="0"/>
                <a:ea typeface="Arial" charset="0"/>
                <a:cs typeface="Arial" charset="0"/>
              </a:rPr>
              <a:t>tiempo</a:t>
            </a:r>
            <a:r>
              <a:rPr lang="en-US" sz="1769" dirty="0">
                <a:latin typeface="Arial" charset="0"/>
                <a:ea typeface="Arial" charset="0"/>
                <a:cs typeface="Arial" charset="0"/>
              </a:rPr>
              <a:t>? </a:t>
            </a:r>
          </a:p>
          <a:p>
            <a:pPr lvl="1" eaLnBrk="1" hangingPunct="1"/>
            <a:r>
              <a:rPr lang="en-US" sz="1634" i="1" dirty="0">
                <a:latin typeface="Arial" charset="0"/>
                <a:ea typeface="Arial" charset="0"/>
                <a:cs typeface="Arial" charset="0"/>
              </a:rPr>
              <a:t>Time-to-Live</a:t>
            </a:r>
          </a:p>
          <a:p>
            <a:pPr eaLnBrk="1" hangingPunct="1"/>
            <a:r>
              <a:rPr lang="en-US" sz="1769" dirty="0" err="1">
                <a:latin typeface="Arial" charset="0"/>
                <a:ea typeface="Arial" charset="0"/>
                <a:cs typeface="Arial" charset="0"/>
              </a:rPr>
              <a:t>Típicamente</a:t>
            </a:r>
            <a:endParaRPr lang="en-US" sz="1769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1021" dirty="0">
                <a:latin typeface="Arial" charset="0"/>
                <a:ea typeface="Arial" charset="0"/>
                <a:cs typeface="Arial" charset="0"/>
              </a:rPr>
              <a:t>86400 </a:t>
            </a:r>
            <a:r>
              <a:rPr lang="en-US" sz="1021" dirty="0" err="1">
                <a:latin typeface="Arial" charset="0"/>
                <a:ea typeface="Arial" charset="0"/>
                <a:cs typeface="Arial" charset="0"/>
              </a:rPr>
              <a:t>segundos</a:t>
            </a:r>
            <a:r>
              <a:rPr lang="en-US" sz="1021" dirty="0">
                <a:latin typeface="Arial" charset="0"/>
                <a:ea typeface="Arial" charset="0"/>
                <a:cs typeface="Arial" charset="0"/>
              </a:rPr>
              <a:t> (1 </a:t>
            </a:r>
            <a:r>
              <a:rPr lang="en-US" sz="1021" dirty="0" err="1">
                <a:latin typeface="Arial" charset="0"/>
                <a:ea typeface="Arial" charset="0"/>
                <a:cs typeface="Arial" charset="0"/>
              </a:rPr>
              <a:t>día</a:t>
            </a:r>
            <a:r>
              <a:rPr lang="en-US" sz="1021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eaLnBrk="1" hangingPunct="1"/>
            <a:endParaRPr lang="en-US" sz="1498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4229191" y="857251"/>
          <a:ext cx="3650688" cy="24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3" imgW="5472913" imgH="3891874" progId="Visio.Drawing.11">
                  <p:embed/>
                </p:oleObj>
              </mc:Choice>
              <mc:Fallback>
                <p:oleObj name="Visio" r:id="rId3" imgW="5472913" imgH="38918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91" y="857251"/>
                        <a:ext cx="3650688" cy="2465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887098"/>
              </p:ext>
            </p:extLst>
          </p:nvPr>
        </p:nvGraphicFramePr>
        <p:xfrm>
          <a:off x="4087298" y="3318422"/>
          <a:ext cx="3817644" cy="180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5" imgW="4622800" imgH="2184400" progId="Excel.Sheet.8">
                  <p:embed/>
                </p:oleObj>
              </mc:Choice>
              <mc:Fallback>
                <p:oleObj name="Worksheet" r:id="rId5" imgW="4622800" imgH="21844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298" y="3318422"/>
                        <a:ext cx="3817644" cy="18013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6873962" y="2112067"/>
            <a:ext cx="869445" cy="39756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229191" y="2425149"/>
            <a:ext cx="869445" cy="39756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r>
              <a:rPr lang="en-US" sz="1148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8570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101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>
                <a:solidFill>
                  <a:schemeClr val="tx1"/>
                </a:solidFill>
              </a:rPr>
              <a:t>Protocolo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DNS: Doman Name System</a:t>
            </a:r>
          </a:p>
        </p:txBody>
      </p:sp>
    </p:spTree>
    <p:extLst>
      <p:ext uri="{BB962C8B-B14F-4D97-AF65-F5344CB8AC3E}">
        <p14:creationId xmlns:p14="http://schemas.microsoft.com/office/powerpoint/2010/main" val="34847622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noProof="0" dirty="0"/>
              <a:t>Introduccón al DNS:</a:t>
            </a:r>
          </a:p>
          <a:p>
            <a:pPr lvl="1"/>
            <a:r>
              <a:rPr lang="es-AR" noProof="0" dirty="0"/>
              <a:t>Repasar lo que sabemos todos.</a:t>
            </a:r>
          </a:p>
          <a:p>
            <a:r>
              <a:rPr lang="es-AR" noProof="0" dirty="0"/>
              <a:t>Arquitectura:</a:t>
            </a:r>
          </a:p>
          <a:p>
            <a:pPr lvl="1"/>
            <a:r>
              <a:rPr lang="es-AR" noProof="0" dirty="0"/>
              <a:t>Estructura de árbol</a:t>
            </a:r>
          </a:p>
          <a:p>
            <a:pPr lvl="1"/>
            <a:r>
              <a:rPr lang="es-AR" noProof="0" dirty="0"/>
              <a:t>RRs.</a:t>
            </a:r>
          </a:p>
          <a:p>
            <a:pPr lvl="1"/>
            <a:r>
              <a:rPr lang="es-AR" noProof="0" dirty="0"/>
              <a:t>Servidores primarios y secundarios. Zonas y Autoridad.</a:t>
            </a:r>
          </a:p>
          <a:p>
            <a:r>
              <a:rPr lang="es-AR" noProof="0" dirty="0"/>
              <a:t>Operación</a:t>
            </a:r>
          </a:p>
          <a:p>
            <a:pPr lvl="1"/>
            <a:r>
              <a:rPr lang="es-AR" noProof="0" dirty="0"/>
              <a:t>Descripción del protocolo</a:t>
            </a:r>
          </a:p>
          <a:p>
            <a:pPr lvl="2"/>
            <a:r>
              <a:rPr lang="es-AR" noProof="0" dirty="0"/>
              <a:t>Transporte, formato paquete, etc.</a:t>
            </a:r>
          </a:p>
          <a:p>
            <a:pPr lvl="1"/>
            <a:r>
              <a:rPr lang="es-AR" noProof="0" dirty="0"/>
              <a:t>Consultas y respuestas</a:t>
            </a:r>
          </a:p>
          <a:p>
            <a:pPr lvl="2"/>
            <a:r>
              <a:rPr lang="es-AR" noProof="0" dirty="0"/>
              <a:t>Directas, reversas, transferencias de zona</a:t>
            </a:r>
          </a:p>
        </p:txBody>
      </p:sp>
    </p:spTree>
    <p:extLst>
      <p:ext uri="{BB962C8B-B14F-4D97-AF65-F5344CB8AC3E}">
        <p14:creationId xmlns:p14="http://schemas.microsoft.com/office/powerpoint/2010/main" val="16688713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Resource Records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297390"/>
            <a:ext cx="6285660" cy="3716070"/>
          </a:xfrm>
        </p:spPr>
        <p:txBody>
          <a:bodyPr/>
          <a:lstStyle/>
          <a:p>
            <a:r>
              <a:rPr lang="es-AR" dirty="0"/>
              <a:t>La información en la base de datos del DNS está estructurada en un conjunto de </a:t>
            </a:r>
            <a:r>
              <a:rPr lang="es-AR" i="1" dirty="0"/>
              <a:t>resource records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SOA, A, NS, MX, PTR, TXT, etc.</a:t>
            </a:r>
          </a:p>
          <a:p>
            <a:r>
              <a:rPr lang="es-AR" dirty="0"/>
              <a:t>Cada RR representa un ítem de información en la base de datos de DNS que puede ser consultado</a:t>
            </a:r>
          </a:p>
          <a:p>
            <a:r>
              <a:rPr lang="es-AR" dirty="0"/>
              <a:t>Un RR está definido por cinco campos</a:t>
            </a:r>
          </a:p>
          <a:p>
            <a:pPr lvl="1"/>
            <a:r>
              <a:rPr lang="es-AR" dirty="0"/>
              <a:t>Class, Type, Value, Name, TTL</a:t>
            </a:r>
          </a:p>
        </p:txBody>
      </p:sp>
    </p:spTree>
    <p:extLst>
      <p:ext uri="{BB962C8B-B14F-4D97-AF65-F5344CB8AC3E}">
        <p14:creationId xmlns:p14="http://schemas.microsoft.com/office/powerpoint/2010/main" val="12867602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Resource Records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073" y="1062821"/>
            <a:ext cx="6170579" cy="4057650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RR “SOA”: </a:t>
            </a:r>
            <a:r>
              <a:rPr lang="es-AR" i="1" dirty="0"/>
              <a:t>Start of Authority</a:t>
            </a:r>
            <a:endParaRPr lang="es-AR" dirty="0"/>
          </a:p>
          <a:p>
            <a:pPr lvl="1"/>
            <a:r>
              <a:rPr lang="es-AR" dirty="0"/>
              <a:t>Establece el comienzo de una zona de DNS, tiene varios campos:</a:t>
            </a:r>
          </a:p>
          <a:p>
            <a:pPr lvl="2"/>
            <a:r>
              <a:rPr lang="es-AR" b="1" dirty="0">
                <a:latin typeface="Courier New" pitchFamily="49" charset="0"/>
                <a:cs typeface="Courier New" pitchFamily="49" charset="0"/>
              </a:rPr>
              <a:t>MNAME, RNAME: </a:t>
            </a:r>
          </a:p>
          <a:p>
            <a:pPr lvl="3"/>
            <a:r>
              <a:rPr lang="es-AR" dirty="0"/>
              <a:t>dominio y </a:t>
            </a:r>
            <a:r>
              <a:rPr lang="es-AR" dirty="0" err="1"/>
              <a:t>mailbox</a:t>
            </a:r>
            <a:r>
              <a:rPr lang="es-AR" dirty="0"/>
              <a:t> del administrador</a:t>
            </a:r>
          </a:p>
          <a:p>
            <a:pPr lvl="2"/>
            <a:r>
              <a:rPr lang="es-AR" b="1" dirty="0">
                <a:latin typeface="Courier New" pitchFamily="49" charset="0"/>
                <a:cs typeface="Courier New" pitchFamily="49" charset="0"/>
              </a:rPr>
              <a:t>SERIAL</a:t>
            </a:r>
            <a:r>
              <a:rPr lang="es-AR" dirty="0"/>
              <a:t>:</a:t>
            </a:r>
          </a:p>
          <a:p>
            <a:pPr lvl="3"/>
            <a:r>
              <a:rPr lang="es-AR" dirty="0"/>
              <a:t> numero versión (32 bits), usado para saber si hay cambios</a:t>
            </a:r>
          </a:p>
          <a:p>
            <a:pPr lvl="2"/>
            <a:r>
              <a:rPr lang="es-AR" sz="1565" b="1" dirty="0">
                <a:latin typeface="Courier New" pitchFamily="49" charset="0"/>
                <a:cs typeface="Courier New" pitchFamily="49" charset="0"/>
              </a:rPr>
              <a:t>RETRY</a:t>
            </a:r>
            <a:r>
              <a:rPr lang="es-AR" dirty="0"/>
              <a:t>:</a:t>
            </a:r>
          </a:p>
          <a:p>
            <a:pPr lvl="3"/>
            <a:r>
              <a:rPr lang="es-AR" dirty="0"/>
              <a:t> tiempo a esperar para reintentar una transferencia fallida</a:t>
            </a:r>
          </a:p>
          <a:p>
            <a:pPr lvl="2"/>
            <a:r>
              <a:rPr lang="es-AR" sz="1565" b="1" dirty="0">
                <a:latin typeface="Courier New" pitchFamily="49" charset="0"/>
                <a:cs typeface="Courier New" pitchFamily="49" charset="0"/>
              </a:rPr>
              <a:t>EXPIRE</a:t>
            </a:r>
            <a:r>
              <a:rPr lang="es-AR" dirty="0"/>
              <a:t>:</a:t>
            </a:r>
          </a:p>
          <a:p>
            <a:pPr lvl="3"/>
            <a:r>
              <a:rPr lang="es-AR" dirty="0"/>
              <a:t> tiempo a esperar hasta considerar la zona no autoritativa</a:t>
            </a:r>
          </a:p>
          <a:p>
            <a:pPr lvl="2"/>
            <a:r>
              <a:rPr lang="es-AR" sz="1565" b="1" dirty="0">
                <a:latin typeface="Courier New" pitchFamily="49" charset="0"/>
                <a:cs typeface="Courier New" pitchFamily="49" charset="0"/>
              </a:rPr>
              <a:t>MINIMUM</a:t>
            </a:r>
            <a:r>
              <a:rPr lang="es-AR" dirty="0"/>
              <a:t>: </a:t>
            </a:r>
          </a:p>
          <a:p>
            <a:pPr lvl="3"/>
            <a:r>
              <a:rPr lang="es-AR" dirty="0"/>
              <a:t>TTL mínimo que se exporta con cualquier RR que se responde sobre esta zona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01292" y="1787529"/>
            <a:ext cx="2137497" cy="784221"/>
          </a:xfrm>
          <a:prstGeom prst="roundRect">
            <a:avLst/>
          </a:prstGeom>
          <a:solidFill>
            <a:srgbClr val="0066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7347" y="1738515"/>
            <a:ext cx="1775246" cy="292821"/>
          </a:xfrm>
          <a:prstGeom prst="rect">
            <a:avLst/>
          </a:prstGeom>
          <a:noFill/>
        </p:spPr>
        <p:txBody>
          <a:bodyPr wrap="square" lIns="68564" tIns="34282" rIns="68564" bIns="34282" rtlCol="0">
            <a:spAutoFit/>
          </a:bodyPr>
          <a:lstStyle/>
          <a:p>
            <a:r>
              <a:rPr lang="en-US" sz="1498" b="1" dirty="0">
                <a:solidFill>
                  <a:srgbClr val="FFFF00"/>
                </a:solidFill>
              </a:rPr>
              <a:t>SOA: </a:t>
            </a:r>
            <a:r>
              <a:rPr lang="en-US" sz="1498" b="1" dirty="0" err="1">
                <a:solidFill>
                  <a:srgbClr val="FFFF00"/>
                </a:solidFill>
              </a:rPr>
              <a:t>lacnic.net</a:t>
            </a:r>
            <a:endParaRPr lang="en-US" sz="1148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080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427430"/>
            <a:ext cx="6285660" cy="2859805"/>
          </a:xfrm>
        </p:spPr>
        <p:txBody>
          <a:bodyPr/>
          <a:lstStyle/>
          <a:p>
            <a:r>
              <a:rPr lang="en-US" dirty="0"/>
              <a:t>RR SOA en BIND:</a:t>
            </a:r>
          </a:p>
          <a:p>
            <a:endParaRPr lang="en-US" dirty="0"/>
          </a:p>
          <a:p>
            <a:pPr marL="347942" lvl="1" indent="0">
              <a:lnSpc>
                <a:spcPct val="60000"/>
              </a:lnSpc>
              <a:buNone/>
            </a:pPr>
            <a:r>
              <a:rPr lang="en-US" sz="1225" dirty="0">
                <a:latin typeface="Monaco"/>
                <a:cs typeface="Monaco"/>
              </a:rPr>
              <a:t>@       IN      SOA     tld1.    </a:t>
            </a:r>
            <a:r>
              <a:rPr lang="en-US" sz="1225" dirty="0" err="1">
                <a:latin typeface="Monaco"/>
                <a:cs typeface="Monaco"/>
              </a:rPr>
              <a:t>root.localhost</a:t>
            </a:r>
            <a:r>
              <a:rPr lang="en-US" sz="1225" dirty="0">
                <a:latin typeface="Monaco"/>
                <a:cs typeface="Monaco"/>
              </a:rPr>
              <a:t>. (</a:t>
            </a:r>
          </a:p>
          <a:p>
            <a:pPr marL="347942" lvl="1" indent="0">
              <a:lnSpc>
                <a:spcPct val="60000"/>
              </a:lnSpc>
              <a:buNone/>
            </a:pPr>
            <a:r>
              <a:rPr lang="en-US" sz="1225" dirty="0">
                <a:latin typeface="Monaco"/>
                <a:cs typeface="Monaco"/>
              </a:rPr>
              <a:t>                              3         ; Serial</a:t>
            </a:r>
          </a:p>
          <a:p>
            <a:pPr marL="347942" lvl="1" indent="0">
              <a:lnSpc>
                <a:spcPct val="60000"/>
              </a:lnSpc>
              <a:buNone/>
            </a:pPr>
            <a:r>
              <a:rPr lang="en-US" sz="1225" dirty="0">
                <a:latin typeface="Monaco"/>
                <a:cs typeface="Monaco"/>
              </a:rPr>
              <a:t>                         604800         ; Refresh</a:t>
            </a:r>
          </a:p>
          <a:p>
            <a:pPr marL="347942" lvl="1" indent="0">
              <a:lnSpc>
                <a:spcPct val="60000"/>
              </a:lnSpc>
              <a:buNone/>
            </a:pPr>
            <a:r>
              <a:rPr lang="en-US" sz="1225" dirty="0">
                <a:latin typeface="Monaco"/>
                <a:cs typeface="Monaco"/>
              </a:rPr>
              <a:t>                          30            ; Retry</a:t>
            </a:r>
          </a:p>
          <a:p>
            <a:pPr marL="347942" lvl="1" indent="0">
              <a:lnSpc>
                <a:spcPct val="60000"/>
              </a:lnSpc>
              <a:buNone/>
            </a:pPr>
            <a:r>
              <a:rPr lang="en-US" sz="1225" dirty="0">
                <a:latin typeface="Monaco"/>
                <a:cs typeface="Monaco"/>
              </a:rPr>
              <a:t>                        2419200         ; Expire</a:t>
            </a:r>
          </a:p>
          <a:p>
            <a:pPr marL="347942" lvl="1" indent="0">
              <a:lnSpc>
                <a:spcPct val="60000"/>
              </a:lnSpc>
              <a:buNone/>
            </a:pPr>
            <a:r>
              <a:rPr lang="en-US" sz="1225" dirty="0">
                <a:latin typeface="Monaco"/>
                <a:cs typeface="Monaco"/>
              </a:rPr>
              <a:t>                          30     )      ; Negative Cache TTL</a:t>
            </a:r>
          </a:p>
          <a:p>
            <a:pPr marL="680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933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Resource Records: </a:t>
            </a:r>
            <a:r>
              <a:rPr lang="es-AR" i="1" noProof="0" dirty="0"/>
              <a:t>“A”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268" y="1297391"/>
            <a:ext cx="6285660" cy="3087872"/>
          </a:xfrm>
        </p:spPr>
        <p:txBody>
          <a:bodyPr/>
          <a:lstStyle/>
          <a:p>
            <a:r>
              <a:rPr lang="es-AR" noProof="0" dirty="0"/>
              <a:t>RR “A”: </a:t>
            </a:r>
            <a:r>
              <a:rPr lang="es-AR" i="1" noProof="0" dirty="0" err="1"/>
              <a:t>Address</a:t>
            </a:r>
            <a:endParaRPr lang="es-AR" noProof="0" dirty="0"/>
          </a:p>
          <a:p>
            <a:pPr lvl="1"/>
            <a:r>
              <a:rPr lang="es-AR" dirty="0"/>
              <a:t>Los registros A establecen las correspondencias entre direcciones IP y nombres de dominio</a:t>
            </a:r>
          </a:p>
          <a:p>
            <a:pPr lvl="1"/>
            <a:r>
              <a:rPr lang="es-AR" dirty="0"/>
              <a:t>Idem IPv6: “AAAA”</a:t>
            </a:r>
          </a:p>
          <a:p>
            <a:r>
              <a:rPr lang="es-AR" dirty="0"/>
              <a:t>Formato “Zone File” de BIND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www IN A 200.7.85.220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www IN AAAA 2001:13C7::2</a:t>
            </a:r>
          </a:p>
        </p:txBody>
      </p:sp>
    </p:spTree>
    <p:extLst>
      <p:ext uri="{BB962C8B-B14F-4D97-AF65-F5344CB8AC3E}">
        <p14:creationId xmlns:p14="http://schemas.microsoft.com/office/powerpoint/2010/main" val="97361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Resource Records: </a:t>
            </a:r>
            <a:br>
              <a:rPr lang="es-AR" noProof="0" dirty="0"/>
            </a:br>
            <a:r>
              <a:rPr lang="es-AR" noProof="0" dirty="0"/>
              <a:t>“</a:t>
            </a:r>
            <a:r>
              <a:rPr lang="es-AR" i="1" dirty="0"/>
              <a:t>CNAME”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268" y="1199363"/>
            <a:ext cx="6285660" cy="3725052"/>
          </a:xfrm>
        </p:spPr>
        <p:txBody>
          <a:bodyPr/>
          <a:lstStyle/>
          <a:p>
            <a:r>
              <a:rPr lang="es-AR" dirty="0"/>
              <a:t>RR “CNAME”: </a:t>
            </a:r>
            <a:r>
              <a:rPr lang="es-AR" i="1" dirty="0"/>
              <a:t>Canonical Name</a:t>
            </a:r>
            <a:endParaRPr lang="es-AR" dirty="0"/>
          </a:p>
          <a:p>
            <a:pPr lvl="1"/>
            <a:r>
              <a:rPr lang="es-AR" dirty="0"/>
              <a:t>Son el equivalente de los aliases o de los links simbólicos. </a:t>
            </a:r>
          </a:p>
          <a:p>
            <a:pPr lvl="2"/>
            <a:r>
              <a:rPr lang="es-AR" dirty="0"/>
              <a:t>Establecen una correspondencia entre dos nombres</a:t>
            </a:r>
          </a:p>
          <a:p>
            <a:pPr lvl="1"/>
            <a:r>
              <a:rPr lang="es-AR" dirty="0"/>
              <a:t>Ejemplo:</a:t>
            </a:r>
          </a:p>
          <a:p>
            <a:pPr lvl="2"/>
            <a:r>
              <a:rPr lang="es-AR" dirty="0">
                <a:latin typeface="Monaco"/>
                <a:cs typeface="Monaco"/>
              </a:rPr>
              <a:t>www IN CNAME maquina.lacnic.net.</a:t>
            </a:r>
            <a:endParaRPr lang="es-AR" dirty="0"/>
          </a:p>
          <a:p>
            <a:pPr lvl="1"/>
            <a:r>
              <a:rPr lang="es-AR" dirty="0"/>
              <a:t>En teoría para resolver completamente a la dirección hacen falta dos consultas</a:t>
            </a:r>
          </a:p>
          <a:p>
            <a:pPr lvl="2"/>
            <a:r>
              <a:rPr lang="es-AR" dirty="0"/>
              <a:t>En la práctica los servidores ya devuelven el “A” correspondiente en la sección </a:t>
            </a:r>
            <a:r>
              <a:rPr lang="es-AR" i="1" u="sng" dirty="0"/>
              <a:t>Additional</a:t>
            </a:r>
            <a:r>
              <a:rPr lang="es-AR" dirty="0"/>
              <a:t> de la consulta (ya lo vamos a ver)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4802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Records: </a:t>
            </a:r>
            <a:r>
              <a:rPr lang="en-US" i="1" dirty="0"/>
              <a:t>“PTR”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199363"/>
            <a:ext cx="6285660" cy="3716070"/>
          </a:xfrm>
        </p:spPr>
        <p:txBody>
          <a:bodyPr/>
          <a:lstStyle/>
          <a:p>
            <a:r>
              <a:rPr lang="es-AR" dirty="0"/>
              <a:t>RR “PTR”: </a:t>
            </a:r>
            <a:r>
              <a:rPr lang="es-AR" i="1" dirty="0"/>
              <a:t>Pointer</a:t>
            </a:r>
            <a:endParaRPr lang="es-AR" dirty="0"/>
          </a:p>
          <a:p>
            <a:pPr lvl="1"/>
            <a:r>
              <a:rPr lang="es-AR" dirty="0"/>
              <a:t>Los registros PTR establecen enlaces o punteros entre nombres de DNS, es muy similar conceptualmente al CNAME</a:t>
            </a:r>
          </a:p>
          <a:p>
            <a:pPr lvl="2"/>
            <a:r>
              <a:rPr lang="es-AR" dirty="0"/>
              <a:t>El principal uso es construir el dominio 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in-addr.arpa</a:t>
            </a:r>
            <a:r>
              <a:rPr lang="es-AR" dirty="0"/>
              <a:t> que contiene los reversos</a:t>
            </a:r>
          </a:p>
          <a:p>
            <a:pPr lvl="1"/>
            <a:r>
              <a:rPr lang="es-AR" dirty="0"/>
              <a:t>Los clientes DNS transforman una consulta por IP, asumiendo que es una reversa, por una consulta bajo “in-addr.arpa”</a:t>
            </a:r>
          </a:p>
          <a:p>
            <a:pPr lvl="1"/>
            <a:r>
              <a:rPr lang="es-AR" dirty="0"/>
              <a:t>Ejemplo:</a:t>
            </a:r>
          </a:p>
          <a:p>
            <a:pPr lvl="2"/>
            <a:r>
              <a:rPr lang="es-AR" dirty="0">
                <a:latin typeface="Monaco"/>
                <a:cs typeface="Monaco"/>
              </a:rPr>
              <a:t>220.85.7.200.in-addr.arpa. IN PTR www.lacnic.net.</a:t>
            </a:r>
          </a:p>
          <a:p>
            <a:pPr marL="680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29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Records: </a:t>
            </a:r>
            <a:r>
              <a:rPr lang="en-US" i="1" dirty="0"/>
              <a:t>“MX”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 “</a:t>
            </a:r>
            <a:r>
              <a:rPr lang="en-US" i="1" dirty="0"/>
              <a:t>MX</a:t>
            </a:r>
            <a:r>
              <a:rPr lang="en-US" dirty="0"/>
              <a:t>”: </a:t>
            </a:r>
            <a:r>
              <a:rPr lang="en-US" i="1" dirty="0"/>
              <a:t>Mail Exchanger</a:t>
            </a:r>
            <a:endParaRPr lang="en-US" dirty="0"/>
          </a:p>
          <a:p>
            <a:pPr lvl="1"/>
            <a:r>
              <a:rPr lang="en-US" i="1" dirty="0" err="1"/>
              <a:t>Cada</a:t>
            </a:r>
            <a:r>
              <a:rPr lang="en-US" i="1" dirty="0"/>
              <a:t> </a:t>
            </a:r>
            <a:r>
              <a:rPr lang="en-US" i="1" dirty="0" err="1"/>
              <a:t>registro</a:t>
            </a:r>
            <a:r>
              <a:rPr lang="en-US" i="1" dirty="0"/>
              <a:t> MX </a:t>
            </a:r>
            <a:r>
              <a:rPr lang="en-US" i="1" dirty="0" err="1"/>
              <a:t>specifica</a:t>
            </a:r>
            <a:r>
              <a:rPr lang="en-US" i="1" dirty="0"/>
              <a:t> un </a:t>
            </a:r>
            <a:r>
              <a:rPr lang="en-US" i="1" dirty="0" err="1"/>
              <a:t>nombre</a:t>
            </a:r>
            <a:r>
              <a:rPr lang="en-US" i="1" dirty="0"/>
              <a:t> de </a:t>
            </a:r>
            <a:r>
              <a:rPr lang="en-US" i="1" dirty="0" err="1"/>
              <a:t>dominio</a:t>
            </a:r>
            <a:r>
              <a:rPr lang="en-US" i="1" dirty="0"/>
              <a:t>, </a:t>
            </a:r>
            <a:r>
              <a:rPr lang="en-US" i="1" dirty="0" err="1"/>
              <a:t>que</a:t>
            </a:r>
            <a:r>
              <a:rPr lang="en-US" i="1" dirty="0"/>
              <a:t> </a:t>
            </a:r>
            <a:r>
              <a:rPr lang="en-US" i="1" dirty="0" err="1"/>
              <a:t>debe</a:t>
            </a:r>
            <a:r>
              <a:rPr lang="en-US" i="1" dirty="0"/>
              <a:t> </a:t>
            </a:r>
            <a:r>
              <a:rPr lang="en-US" i="1" dirty="0" err="1"/>
              <a:t>ir</a:t>
            </a:r>
            <a:r>
              <a:rPr lang="en-US" i="1" dirty="0"/>
              <a:t> </a:t>
            </a:r>
            <a:r>
              <a:rPr lang="en-US" i="1" dirty="0" err="1"/>
              <a:t>acompañado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un </a:t>
            </a:r>
            <a:r>
              <a:rPr lang="en-US" i="1" dirty="0" err="1"/>
              <a:t>registro</a:t>
            </a:r>
            <a:r>
              <a:rPr lang="en-US" i="1" dirty="0"/>
              <a:t> “A”, y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prioridad</a:t>
            </a:r>
            <a:r>
              <a:rPr lang="en-US" i="1" dirty="0"/>
              <a:t>; La </a:t>
            </a:r>
            <a:r>
              <a:rPr lang="en-US" i="1" dirty="0" err="1"/>
              <a:t>lista</a:t>
            </a:r>
            <a:r>
              <a:rPr lang="en-US" i="1" dirty="0"/>
              <a:t> de </a:t>
            </a:r>
            <a:r>
              <a:rPr lang="en-US" i="1" dirty="0" err="1"/>
              <a:t>intercambiadores</a:t>
            </a:r>
            <a:r>
              <a:rPr lang="en-US" i="1" dirty="0"/>
              <a:t> se </a:t>
            </a:r>
            <a:r>
              <a:rPr lang="en-US" i="1" dirty="0" err="1"/>
              <a:t>ordena</a:t>
            </a:r>
            <a:r>
              <a:rPr lang="en-US" i="1" dirty="0"/>
              <a:t> </a:t>
            </a:r>
            <a:r>
              <a:rPr lang="en-US" i="1" dirty="0" err="1"/>
              <a:t>entonces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el valor de la </a:t>
            </a:r>
            <a:r>
              <a:rPr lang="en-US" i="1" dirty="0" err="1"/>
              <a:t>prioridad</a:t>
            </a:r>
            <a:r>
              <a:rPr lang="en-US" i="1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MX 10 smtp1.lacnic.net.</a:t>
            </a:r>
            <a:endParaRPr lang="en-US" dirty="0"/>
          </a:p>
          <a:p>
            <a:pPr lvl="1"/>
            <a:r>
              <a:rPr lang="es-AR" dirty="0">
                <a:latin typeface="Monaco"/>
                <a:cs typeface="Monaco"/>
              </a:rPr>
              <a:t>lacnic.net. IN MX 20 smtp2.lacnic.net.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56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460" y="219085"/>
            <a:ext cx="5149984" cy="69784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Resource Records:</a:t>
            </a:r>
            <a:br>
              <a:rPr lang="en-US" dirty="0"/>
            </a:br>
            <a:r>
              <a:rPr lang="en-US" dirty="0"/>
              <a:t>“NS” y </a:t>
            </a:r>
            <a:r>
              <a:rPr lang="en-US" dirty="0" err="1"/>
              <a:t>delegación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1444432"/>
            <a:ext cx="6170579" cy="3527618"/>
          </a:xfrm>
        </p:spPr>
        <p:txBody>
          <a:bodyPr>
            <a:normAutofit/>
          </a:bodyPr>
          <a:lstStyle/>
          <a:p>
            <a:r>
              <a:rPr lang="en-US" dirty="0"/>
              <a:t>RR “NS”: </a:t>
            </a:r>
            <a:r>
              <a:rPr lang="en-US" i="1" dirty="0"/>
              <a:t>Name Server</a:t>
            </a:r>
          </a:p>
          <a:p>
            <a:pPr lvl="1"/>
            <a:r>
              <a:rPr lang="en-US" i="1" dirty="0" err="1">
                <a:solidFill>
                  <a:srgbClr val="3C8C93"/>
                </a:solidFill>
              </a:rPr>
              <a:t>Especifica</a:t>
            </a:r>
            <a:r>
              <a:rPr lang="en-US" i="1" dirty="0">
                <a:solidFill>
                  <a:srgbClr val="3C8C93"/>
                </a:solidFill>
              </a:rPr>
              <a:t> un </a:t>
            </a:r>
            <a:r>
              <a:rPr lang="en-US" i="1" dirty="0" err="1">
                <a:solidFill>
                  <a:srgbClr val="3C8C93"/>
                </a:solidFill>
              </a:rPr>
              <a:t>nombre</a:t>
            </a:r>
            <a:r>
              <a:rPr lang="en-US" i="1" dirty="0">
                <a:solidFill>
                  <a:srgbClr val="3C8C93"/>
                </a:solidFill>
              </a:rPr>
              <a:t> de host (</a:t>
            </a:r>
            <a:r>
              <a:rPr lang="en-US" i="1" dirty="0" err="1">
                <a:solidFill>
                  <a:srgbClr val="3C8C93"/>
                </a:solidFill>
              </a:rPr>
              <a:t>que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debe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estar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acompañado</a:t>
            </a:r>
            <a:r>
              <a:rPr lang="en-US" i="1" dirty="0">
                <a:solidFill>
                  <a:srgbClr val="3C8C93"/>
                </a:solidFill>
              </a:rPr>
              <a:t> de un </a:t>
            </a:r>
            <a:r>
              <a:rPr lang="en-US" i="1" dirty="0" err="1">
                <a:solidFill>
                  <a:srgbClr val="3C8C93"/>
                </a:solidFill>
              </a:rPr>
              <a:t>registro</a:t>
            </a:r>
            <a:r>
              <a:rPr lang="en-US" i="1" dirty="0">
                <a:solidFill>
                  <a:srgbClr val="3C8C93"/>
                </a:solidFill>
              </a:rPr>
              <a:t> “A”), </a:t>
            </a:r>
            <a:r>
              <a:rPr lang="en-US" i="1" dirty="0" err="1">
                <a:solidFill>
                  <a:srgbClr val="3C8C93"/>
                </a:solidFill>
              </a:rPr>
              <a:t>que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indica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donde</a:t>
            </a:r>
            <a:r>
              <a:rPr lang="en-US" i="1" dirty="0">
                <a:solidFill>
                  <a:srgbClr val="3C8C93"/>
                </a:solidFill>
              </a:rPr>
              <a:t> se </a:t>
            </a:r>
            <a:r>
              <a:rPr lang="en-US" i="1" dirty="0" err="1">
                <a:solidFill>
                  <a:srgbClr val="3C8C93"/>
                </a:solidFill>
              </a:rPr>
              <a:t>puede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encontrar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información</a:t>
            </a:r>
            <a:r>
              <a:rPr lang="en-US" i="1" dirty="0">
                <a:solidFill>
                  <a:srgbClr val="3C8C93"/>
                </a:solidFill>
              </a:rPr>
              <a:t> de </a:t>
            </a:r>
            <a:r>
              <a:rPr lang="en-US" i="1" dirty="0" err="1">
                <a:solidFill>
                  <a:srgbClr val="3C8C93"/>
                </a:solidFill>
              </a:rPr>
              <a:t>nombres</a:t>
            </a:r>
            <a:r>
              <a:rPr lang="en-US" i="1" dirty="0">
                <a:solidFill>
                  <a:srgbClr val="3C8C93"/>
                </a:solidFill>
              </a:rPr>
              <a:t> DNS </a:t>
            </a:r>
            <a:r>
              <a:rPr lang="en-US" i="1" dirty="0" err="1">
                <a:solidFill>
                  <a:srgbClr val="3C8C93"/>
                </a:solidFill>
              </a:rPr>
              <a:t>acerca</a:t>
            </a:r>
            <a:r>
              <a:rPr lang="en-US" i="1" dirty="0">
                <a:solidFill>
                  <a:srgbClr val="3C8C93"/>
                </a:solidFill>
              </a:rPr>
              <a:t> del </a:t>
            </a:r>
            <a:r>
              <a:rPr lang="en-US" i="1" dirty="0" err="1">
                <a:solidFill>
                  <a:srgbClr val="3C8C93"/>
                </a:solidFill>
              </a:rPr>
              <a:t>dominio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señalado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por</a:t>
            </a:r>
            <a:r>
              <a:rPr lang="en-US" i="1" dirty="0">
                <a:solidFill>
                  <a:srgbClr val="3C8C93"/>
                </a:solidFill>
              </a:rPr>
              <a:t> el </a:t>
            </a:r>
            <a:r>
              <a:rPr lang="en-US" i="1" dirty="0" err="1">
                <a:solidFill>
                  <a:srgbClr val="3C8C93"/>
                </a:solidFill>
              </a:rPr>
              <a:t>registro</a:t>
            </a:r>
            <a:r>
              <a:rPr lang="en-US" i="1" dirty="0">
                <a:solidFill>
                  <a:srgbClr val="3C8C93"/>
                </a:solidFill>
              </a:rPr>
              <a:t> NS.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NS ns1.lacnic.net.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ns1.lacnic.net. IN A 200.7.85.220</a:t>
            </a:r>
          </a:p>
          <a:p>
            <a:pPr lvl="2"/>
            <a:r>
              <a:rPr lang="es-AR" dirty="0">
                <a:latin typeface="Arial Bold"/>
                <a:cs typeface="Arial Bold"/>
              </a:rPr>
              <a:t>Glue record</a:t>
            </a:r>
            <a:endParaRPr lang="en-US" dirty="0"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6816998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460" y="219085"/>
            <a:ext cx="5149984" cy="69784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Resource Records:</a:t>
            </a:r>
            <a:br>
              <a:rPr lang="en-US" dirty="0"/>
            </a:br>
            <a:r>
              <a:rPr lang="en-US" dirty="0"/>
              <a:t>“NS” y </a:t>
            </a:r>
            <a:r>
              <a:rPr lang="en-US" dirty="0" err="1"/>
              <a:t>delegación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1444432"/>
            <a:ext cx="6170579" cy="3527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RR “NS”: </a:t>
            </a:r>
            <a:r>
              <a:rPr lang="en-US" i="1" dirty="0"/>
              <a:t>Name Server</a:t>
            </a:r>
          </a:p>
          <a:p>
            <a:pPr lvl="1"/>
            <a:r>
              <a:rPr lang="en-US" i="1" dirty="0">
                <a:solidFill>
                  <a:srgbClr val="3C8C93"/>
                </a:solidFill>
              </a:rPr>
              <a:t>La </a:t>
            </a:r>
            <a:r>
              <a:rPr lang="en-US" i="1" dirty="0" err="1">
                <a:solidFill>
                  <a:srgbClr val="3C8C93"/>
                </a:solidFill>
              </a:rPr>
              <a:t>presencia</a:t>
            </a:r>
            <a:r>
              <a:rPr lang="en-US" i="1" dirty="0">
                <a:solidFill>
                  <a:srgbClr val="3C8C93"/>
                </a:solidFill>
              </a:rPr>
              <a:t> de un </a:t>
            </a:r>
            <a:r>
              <a:rPr lang="en-US" i="1" dirty="0" err="1">
                <a:solidFill>
                  <a:srgbClr val="3C8C93"/>
                </a:solidFill>
              </a:rPr>
              <a:t>registro</a:t>
            </a:r>
            <a:r>
              <a:rPr lang="en-US" i="1" dirty="0">
                <a:solidFill>
                  <a:srgbClr val="3C8C93"/>
                </a:solidFill>
              </a:rPr>
              <a:t> NS </a:t>
            </a:r>
            <a:r>
              <a:rPr lang="en-US" i="1" dirty="0" err="1">
                <a:solidFill>
                  <a:srgbClr val="3C8C93"/>
                </a:solidFill>
              </a:rPr>
              <a:t>es</a:t>
            </a:r>
            <a:r>
              <a:rPr lang="en-US" i="1" dirty="0">
                <a:solidFill>
                  <a:srgbClr val="3C8C93"/>
                </a:solidFill>
              </a:rPr>
              <a:t> un “</a:t>
            </a:r>
            <a:r>
              <a:rPr lang="en-US" i="1" dirty="0" err="1">
                <a:solidFill>
                  <a:srgbClr val="3C8C93"/>
                </a:solidFill>
              </a:rPr>
              <a:t>corte</a:t>
            </a:r>
            <a:r>
              <a:rPr lang="en-US" i="1" dirty="0">
                <a:solidFill>
                  <a:srgbClr val="3C8C93"/>
                </a:solidFill>
              </a:rPr>
              <a:t> de zona”, de </a:t>
            </a:r>
            <a:r>
              <a:rPr lang="en-US" i="1" dirty="0" err="1">
                <a:solidFill>
                  <a:srgbClr val="3C8C93"/>
                </a:solidFill>
              </a:rPr>
              <a:t>ahí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hacia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abajo</a:t>
            </a:r>
            <a:r>
              <a:rPr lang="en-US" i="1" dirty="0">
                <a:solidFill>
                  <a:srgbClr val="3C8C93"/>
                </a:solidFill>
              </a:rPr>
              <a:t> se </a:t>
            </a:r>
            <a:r>
              <a:rPr lang="en-US" i="1" dirty="0" err="1">
                <a:solidFill>
                  <a:srgbClr val="3C8C93"/>
                </a:solidFill>
              </a:rPr>
              <a:t>apunta</a:t>
            </a:r>
            <a:r>
              <a:rPr lang="en-US" i="1" dirty="0">
                <a:solidFill>
                  <a:srgbClr val="3C8C93"/>
                </a:solidFill>
              </a:rPr>
              <a:t> a </a:t>
            </a:r>
            <a:r>
              <a:rPr lang="en-US" i="1" dirty="0" err="1">
                <a:solidFill>
                  <a:srgbClr val="3C8C93"/>
                </a:solidFill>
              </a:rPr>
              <a:t>los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servidores</a:t>
            </a:r>
            <a:r>
              <a:rPr lang="en-US" i="1" dirty="0">
                <a:solidFill>
                  <a:srgbClr val="3C8C93"/>
                </a:solidFill>
              </a:rPr>
              <a:t>  </a:t>
            </a:r>
            <a:r>
              <a:rPr lang="en-US" i="1" dirty="0" err="1">
                <a:solidFill>
                  <a:srgbClr val="3C8C93"/>
                </a:solidFill>
              </a:rPr>
              <a:t>listados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en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los</a:t>
            </a:r>
            <a:r>
              <a:rPr lang="en-US" i="1" dirty="0">
                <a:solidFill>
                  <a:srgbClr val="3C8C93"/>
                </a:solidFill>
              </a:rPr>
              <a:t> NS</a:t>
            </a:r>
          </a:p>
          <a:p>
            <a:pPr lvl="1"/>
            <a:r>
              <a:rPr lang="en-US" i="1" dirty="0">
                <a:solidFill>
                  <a:srgbClr val="3C8C93"/>
                </a:solidFill>
              </a:rPr>
              <a:t>Un </a:t>
            </a:r>
            <a:r>
              <a:rPr lang="en-US" i="1" dirty="0" err="1">
                <a:solidFill>
                  <a:srgbClr val="3C8C93"/>
                </a:solidFill>
              </a:rPr>
              <a:t>punto</a:t>
            </a:r>
            <a:r>
              <a:rPr lang="en-US" i="1" dirty="0">
                <a:solidFill>
                  <a:srgbClr val="3C8C93"/>
                </a:solidFill>
              </a:rPr>
              <a:t> “.” </a:t>
            </a:r>
            <a:r>
              <a:rPr lang="en-US" i="1" dirty="0" err="1">
                <a:solidFill>
                  <a:srgbClr val="3C8C93"/>
                </a:solidFill>
              </a:rPr>
              <a:t>en</a:t>
            </a:r>
            <a:r>
              <a:rPr lang="en-US" i="1" dirty="0">
                <a:solidFill>
                  <a:srgbClr val="3C8C93"/>
                </a:solidFill>
              </a:rPr>
              <a:t> un </a:t>
            </a:r>
            <a:r>
              <a:rPr lang="en-US" i="1" dirty="0" err="1">
                <a:solidFill>
                  <a:srgbClr val="3C8C93"/>
                </a:solidFill>
              </a:rPr>
              <a:t>nombre</a:t>
            </a:r>
            <a:r>
              <a:rPr lang="en-US" i="1" dirty="0">
                <a:solidFill>
                  <a:srgbClr val="3C8C93"/>
                </a:solidFill>
              </a:rPr>
              <a:t> NO </a:t>
            </a:r>
            <a:r>
              <a:rPr lang="en-US" i="1" dirty="0" err="1">
                <a:solidFill>
                  <a:srgbClr val="3C8C93"/>
                </a:solidFill>
              </a:rPr>
              <a:t>es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necesariamente</a:t>
            </a:r>
            <a:r>
              <a:rPr lang="en-US" i="1" dirty="0">
                <a:solidFill>
                  <a:srgbClr val="3C8C93"/>
                </a:solidFill>
              </a:rPr>
              <a:t> un “</a:t>
            </a:r>
            <a:r>
              <a:rPr lang="en-US" i="1" dirty="0" err="1">
                <a:solidFill>
                  <a:srgbClr val="3C8C93"/>
                </a:solidFill>
              </a:rPr>
              <a:t>corte</a:t>
            </a:r>
            <a:r>
              <a:rPr lang="en-US" i="1" dirty="0">
                <a:solidFill>
                  <a:srgbClr val="3C8C93"/>
                </a:solidFill>
              </a:rPr>
              <a:t> de zona”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NS ns1.lacnic.net.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ns1.lacnic.net. IN A 200.7.85.220</a:t>
            </a:r>
          </a:p>
          <a:p>
            <a:pPr lvl="2"/>
            <a:r>
              <a:rPr lang="es-AR" dirty="0">
                <a:latin typeface="Arial Bold"/>
                <a:cs typeface="Arial Bold"/>
              </a:rPr>
              <a:t>Glue record</a:t>
            </a:r>
            <a:endParaRPr lang="en-US" dirty="0"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8289337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Records: </a:t>
            </a:r>
            <a:r>
              <a:rPr lang="en-US" dirty="0" err="1"/>
              <a:t>Otros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RRs: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Informativos</a:t>
            </a:r>
            <a:r>
              <a:rPr lang="en-US" dirty="0">
                <a:solidFill>
                  <a:srgbClr val="3C8C93"/>
                </a:solidFill>
              </a:rPr>
              <a:t>: TXT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Locación</a:t>
            </a:r>
            <a:r>
              <a:rPr lang="en-US" dirty="0">
                <a:solidFill>
                  <a:srgbClr val="3C8C93"/>
                </a:solidFill>
              </a:rPr>
              <a:t> </a:t>
            </a:r>
            <a:r>
              <a:rPr lang="en-US" dirty="0" err="1">
                <a:solidFill>
                  <a:srgbClr val="3C8C93"/>
                </a:solidFill>
              </a:rPr>
              <a:t>geográfica</a:t>
            </a:r>
            <a:r>
              <a:rPr lang="en-US" dirty="0">
                <a:solidFill>
                  <a:srgbClr val="3C8C93"/>
                </a:solidFill>
              </a:rPr>
              <a:t>:  LOC 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Seguridad</a:t>
            </a:r>
            <a:r>
              <a:rPr lang="en-US" dirty="0">
                <a:solidFill>
                  <a:srgbClr val="3C8C93"/>
                </a:solidFill>
              </a:rPr>
              <a:t>: DNSKEY, DS, RRSIG, NSEC</a:t>
            </a:r>
          </a:p>
          <a:p>
            <a:pPr marL="680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17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Agenda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  <a:p>
            <a:pPr lvl="1"/>
            <a:r>
              <a:rPr lang="es-AR" dirty="0"/>
              <a:t>Algunas: dig, nslookup</a:t>
            </a:r>
          </a:p>
          <a:p>
            <a:pPr lvl="1"/>
            <a:r>
              <a:rPr lang="es-AR" dirty="0"/>
              <a:t>Herramientas en Internet</a:t>
            </a:r>
            <a:endParaRPr lang="es-AR" noProof="0" dirty="0"/>
          </a:p>
          <a:p>
            <a:r>
              <a:rPr lang="es-AR" noProof="0" dirty="0"/>
              <a:t>Seguridad en DNS</a:t>
            </a:r>
          </a:p>
          <a:p>
            <a:pPr lvl="1"/>
            <a:r>
              <a:rPr lang="es-AR" noProof="0" dirty="0"/>
              <a:t>Problemas reconocidos</a:t>
            </a:r>
          </a:p>
          <a:p>
            <a:pPr lvl="1"/>
            <a:r>
              <a:rPr lang="es-AR" i="1" noProof="0" dirty="0"/>
              <a:t>Caché Poisoning</a:t>
            </a:r>
          </a:p>
          <a:p>
            <a:pPr lvl="1"/>
            <a:r>
              <a:rPr lang="es-AR" noProof="0" dirty="0"/>
              <a:t>Ataques de “DNS amplification”</a:t>
            </a:r>
          </a:p>
          <a:p>
            <a:pPr lvl="1"/>
            <a:r>
              <a:rPr lang="es-AR" noProof="0" dirty="0"/>
              <a:t>Confianza en los registros</a:t>
            </a:r>
          </a:p>
          <a:p>
            <a:pPr lvl="1"/>
            <a:r>
              <a:rPr lang="es-AR" noProof="0" dirty="0"/>
              <a:t>Aseguramiento de las transferencias de zonas</a:t>
            </a:r>
          </a:p>
        </p:txBody>
      </p:sp>
    </p:spTree>
    <p:extLst>
      <p:ext uri="{BB962C8B-B14F-4D97-AF65-F5344CB8AC3E}">
        <p14:creationId xmlns:p14="http://schemas.microsoft.com/office/powerpoint/2010/main" val="155336051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Especificacion del protocolo 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76" y="1236057"/>
            <a:ext cx="4227989" cy="3737372"/>
          </a:xfrm>
        </p:spPr>
        <p:txBody>
          <a:bodyPr>
            <a:normAutofit fontScale="77500" lnSpcReduction="20000"/>
          </a:bodyPr>
          <a:lstStyle/>
          <a:p>
            <a:r>
              <a:rPr lang="es-AR" noProof="0" dirty="0"/>
              <a:t>Formato de paquetes DNS</a:t>
            </a:r>
          </a:p>
          <a:p>
            <a:pPr lvl="1"/>
            <a:r>
              <a:rPr lang="es-AR" dirty="0" err="1"/>
              <a:t>Header</a:t>
            </a:r>
            <a:endParaRPr lang="es-AR" dirty="0"/>
          </a:p>
          <a:p>
            <a:pPr lvl="2"/>
            <a:r>
              <a:rPr lang="es-AR" noProof="0" dirty="0"/>
              <a:t>Encabezado del protocolo</a:t>
            </a:r>
          </a:p>
          <a:p>
            <a:pPr lvl="1"/>
            <a:r>
              <a:rPr lang="es-AR" dirty="0"/>
              <a:t>Question Section</a:t>
            </a:r>
          </a:p>
          <a:p>
            <a:pPr lvl="2"/>
            <a:r>
              <a:rPr lang="es-AR" noProof="0" dirty="0"/>
              <a:t>La pregunta que hacemos al DNS</a:t>
            </a:r>
          </a:p>
          <a:p>
            <a:pPr lvl="3"/>
            <a:r>
              <a:rPr lang="es-AR" dirty="0" err="1"/>
              <a:t>Tuplas</a:t>
            </a:r>
            <a:r>
              <a:rPr lang="es-AR" dirty="0"/>
              <a:t> (</a:t>
            </a:r>
            <a:r>
              <a:rPr lang="es-AR" i="1" dirty="0" err="1"/>
              <a:t>Name</a:t>
            </a:r>
            <a:r>
              <a:rPr lang="es-AR" i="1" dirty="0"/>
              <a:t>, </a:t>
            </a:r>
            <a:r>
              <a:rPr lang="es-AR" i="1" dirty="0" err="1"/>
              <a:t>Type</a:t>
            </a:r>
            <a:r>
              <a:rPr lang="es-AR" i="1" dirty="0"/>
              <a:t>, </a:t>
            </a:r>
            <a:r>
              <a:rPr lang="es-AR" i="1" dirty="0" err="1"/>
              <a:t>Class</a:t>
            </a:r>
            <a:r>
              <a:rPr lang="es-AR" i="1" dirty="0"/>
              <a:t>)</a:t>
            </a:r>
            <a:endParaRPr lang="es-AR" noProof="0" dirty="0"/>
          </a:p>
          <a:p>
            <a:pPr lvl="1"/>
            <a:r>
              <a:rPr lang="es-AR" dirty="0"/>
              <a:t>Answer Section</a:t>
            </a:r>
          </a:p>
          <a:p>
            <a:pPr lvl="2"/>
            <a:r>
              <a:rPr lang="es-AR" noProof="0" dirty="0" err="1"/>
              <a:t>RRs</a:t>
            </a:r>
            <a:r>
              <a:rPr lang="es-AR" noProof="0" dirty="0"/>
              <a:t> que responden la pregunta (si es que hay), también en (N, T, C)</a:t>
            </a:r>
          </a:p>
          <a:p>
            <a:pPr lvl="1"/>
            <a:r>
              <a:rPr lang="es-AR" dirty="0"/>
              <a:t>Authority Section</a:t>
            </a:r>
          </a:p>
          <a:p>
            <a:pPr lvl="2"/>
            <a:r>
              <a:rPr lang="es-AR" noProof="0" dirty="0" err="1"/>
              <a:t>RRs</a:t>
            </a:r>
            <a:r>
              <a:rPr lang="es-AR" noProof="0" dirty="0"/>
              <a:t> que apuntan a una autoridad (opcional)</a:t>
            </a:r>
          </a:p>
          <a:p>
            <a:pPr lvl="1"/>
            <a:r>
              <a:rPr lang="es-AR" dirty="0"/>
              <a:t>Additional Section</a:t>
            </a:r>
          </a:p>
          <a:p>
            <a:pPr lvl="2"/>
            <a:r>
              <a:rPr lang="es-AR" noProof="0" dirty="0"/>
              <a:t>RRs que a juicio del DNS pueden ser útiles para quien está preguntando, y que pueden no ser autoritativos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714701" y="1371600"/>
            <a:ext cx="2171130" cy="3200400"/>
            <a:chOff x="5867400" y="1676400"/>
            <a:chExt cx="28956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8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7270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Formato del paquete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072" y="1101335"/>
            <a:ext cx="4901385" cy="3872094"/>
          </a:xfrm>
        </p:spPr>
        <p:txBody>
          <a:bodyPr>
            <a:normAutofit fontScale="85000" lnSpcReduction="20000"/>
          </a:bodyPr>
          <a:lstStyle/>
          <a:p>
            <a:r>
              <a:rPr lang="es-AR" noProof="0" dirty="0"/>
              <a:t>Cada sección es una lista de RRs</a:t>
            </a:r>
          </a:p>
          <a:p>
            <a:r>
              <a:rPr lang="es-AR" noProof="0" dirty="0"/>
              <a:t>Cada RR se identifica por:</a:t>
            </a:r>
          </a:p>
          <a:p>
            <a:pPr lvl="1"/>
            <a:r>
              <a:rPr lang="es-AR" dirty="0" err="1"/>
              <a:t>Class</a:t>
            </a:r>
            <a:endParaRPr lang="es-AR" dirty="0"/>
          </a:p>
          <a:p>
            <a:pPr lvl="2"/>
            <a:r>
              <a:rPr lang="es-AR" dirty="0"/>
              <a:t>Identifica la aplicación, en Internet es siempre </a:t>
            </a:r>
            <a:r>
              <a:rPr lang="es-AR" b="1" u="sng" dirty="0"/>
              <a:t>IN</a:t>
            </a:r>
          </a:p>
          <a:p>
            <a:pPr lvl="1"/>
            <a:r>
              <a:rPr lang="es-AR" dirty="0" err="1"/>
              <a:t>Type</a:t>
            </a:r>
            <a:endParaRPr lang="es-AR" dirty="0"/>
          </a:p>
          <a:p>
            <a:pPr lvl="2"/>
            <a:r>
              <a:rPr lang="es-AR" dirty="0"/>
              <a:t>El tipo de RR</a:t>
            </a:r>
          </a:p>
          <a:p>
            <a:pPr lvl="3"/>
            <a:r>
              <a:rPr lang="es-AR" dirty="0"/>
              <a:t>SOA, MX, A, AAAA etc.</a:t>
            </a:r>
          </a:p>
          <a:p>
            <a:pPr lvl="1"/>
            <a:r>
              <a:rPr lang="es-AR" noProof="0" dirty="0" err="1"/>
              <a:t>Name</a:t>
            </a:r>
            <a:endParaRPr lang="es-AR" noProof="0" dirty="0"/>
          </a:p>
          <a:p>
            <a:pPr lvl="2"/>
            <a:r>
              <a:rPr lang="es-AR" dirty="0"/>
              <a:t>El nombre completo por el que estamos preguntando o por el que se está respondiendo</a:t>
            </a:r>
          </a:p>
          <a:p>
            <a:pPr lvl="1"/>
            <a:r>
              <a:rPr lang="es-AR" noProof="0" dirty="0"/>
              <a:t>Value</a:t>
            </a:r>
          </a:p>
          <a:p>
            <a:pPr lvl="2"/>
            <a:r>
              <a:rPr lang="es-AR" dirty="0"/>
              <a:t>El valor que el registro representa</a:t>
            </a:r>
          </a:p>
          <a:p>
            <a:pPr lvl="1"/>
            <a:r>
              <a:rPr lang="es-AR" noProof="0" dirty="0"/>
              <a:t>TTL</a:t>
            </a:r>
          </a:p>
          <a:p>
            <a:pPr lvl="2"/>
            <a:r>
              <a:rPr lang="es-AR" dirty="0"/>
              <a:t>Tiempo de vida del registro</a:t>
            </a:r>
            <a:endParaRPr lang="es-AR" noProof="0" dirty="0"/>
          </a:p>
        </p:txBody>
      </p:sp>
      <p:grpSp>
        <p:nvGrpSpPr>
          <p:cNvPr id="6" name="Group 15"/>
          <p:cNvGrpSpPr/>
          <p:nvPr/>
        </p:nvGrpSpPr>
        <p:grpSpPr>
          <a:xfrm>
            <a:off x="6125924" y="856265"/>
            <a:ext cx="2171130" cy="3200400"/>
            <a:chOff x="5867400" y="1676400"/>
            <a:chExt cx="2895600" cy="426720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8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54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66337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2" y="121059"/>
            <a:ext cx="4397723" cy="844885"/>
          </a:xfrm>
        </p:spPr>
        <p:txBody>
          <a:bodyPr>
            <a:normAutofit/>
          </a:bodyPr>
          <a:lstStyle/>
          <a:p>
            <a:br>
              <a:rPr lang="es-AR" noProof="0" dirty="0"/>
            </a:br>
            <a:r>
              <a:rPr lang="es-AR" noProof="0" dirty="0"/>
              <a:t>DNS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058" y="1138030"/>
            <a:ext cx="5048427" cy="3884414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Campos</a:t>
            </a:r>
          </a:p>
          <a:p>
            <a:pPr lvl="1"/>
            <a:r>
              <a:rPr lang="es-AR" dirty="0"/>
              <a:t>Query ID</a:t>
            </a:r>
          </a:p>
          <a:p>
            <a:pPr lvl="2"/>
            <a:r>
              <a:rPr lang="es-AR" dirty="0"/>
              <a:t>Enlaza preguntas con sus respuestas</a:t>
            </a:r>
          </a:p>
          <a:p>
            <a:pPr lvl="2"/>
            <a:r>
              <a:rPr lang="es-AR" dirty="0"/>
              <a:t>(recordar que uno de los transportes posibles es UDP)</a:t>
            </a:r>
          </a:p>
          <a:p>
            <a:pPr lvl="1"/>
            <a:r>
              <a:rPr lang="es-AR" dirty="0"/>
              <a:t>OpCode: Operation code</a:t>
            </a:r>
          </a:p>
          <a:p>
            <a:pPr lvl="1"/>
            <a:r>
              <a:rPr lang="es-AR" dirty="0"/>
              <a:t>Rcode: Response code</a:t>
            </a:r>
          </a:p>
          <a:p>
            <a:pPr lvl="2"/>
            <a:r>
              <a:rPr lang="es-AR" dirty="0"/>
              <a:t>NOERROR, NXDOMAIN**, REFUSED, NOTAUTH</a:t>
            </a:r>
          </a:p>
          <a:p>
            <a:r>
              <a:rPr lang="es-AR" dirty="0"/>
              <a:t>Flags:</a:t>
            </a:r>
          </a:p>
          <a:p>
            <a:pPr lvl="1"/>
            <a:r>
              <a:rPr lang="es-AR" dirty="0"/>
              <a:t>Dan informacion y proporcionan semántica</a:t>
            </a:r>
            <a:endParaRPr lang="es-AR" noProof="0" dirty="0"/>
          </a:p>
          <a:p>
            <a:pPr lvl="1"/>
            <a:r>
              <a:rPr lang="es-AR" dirty="0"/>
              <a:t>Flags usuales:</a:t>
            </a:r>
          </a:p>
          <a:p>
            <a:pPr lvl="2"/>
            <a:r>
              <a:rPr lang="es-AR" dirty="0"/>
              <a:t>QR (query / response), AA (auth. answer), TC (truncation), RD (recursion desired), RA (recursion available)</a:t>
            </a:r>
          </a:p>
          <a:p>
            <a:pPr lvl="1"/>
            <a:endParaRPr lang="es-AR" noProof="0" dirty="0"/>
          </a:p>
          <a:p>
            <a:pPr lvl="1"/>
            <a:endParaRPr lang="es-AR" noProof="0" dirty="0"/>
          </a:p>
        </p:txBody>
      </p:sp>
      <p:grpSp>
        <p:nvGrpSpPr>
          <p:cNvPr id="6" name="Group 15"/>
          <p:cNvGrpSpPr/>
          <p:nvPr/>
        </p:nvGrpSpPr>
        <p:grpSpPr>
          <a:xfrm>
            <a:off x="6102420" y="1003307"/>
            <a:ext cx="2194632" cy="2757299"/>
            <a:chOff x="5867400" y="1676400"/>
            <a:chExt cx="2895600" cy="426720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8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5999" y="1752599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5999" y="2448580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5999" y="3515379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5999" y="5191780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1628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2" y="121059"/>
            <a:ext cx="4397723" cy="844885"/>
          </a:xfrm>
        </p:spPr>
        <p:txBody>
          <a:bodyPr>
            <a:normAutofit/>
          </a:bodyPr>
          <a:lstStyle/>
          <a:p>
            <a:br>
              <a:rPr lang="es-AR" noProof="0" dirty="0"/>
            </a:br>
            <a:r>
              <a:rPr lang="es-AR" noProof="0" dirty="0"/>
              <a:t>DNS Header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058" y="1138030"/>
            <a:ext cx="5048427" cy="3884414"/>
          </a:xfrm>
        </p:spPr>
        <p:txBody>
          <a:bodyPr>
            <a:normAutofit/>
          </a:bodyPr>
          <a:lstStyle/>
          <a:p>
            <a:r>
              <a:rPr lang="es-AR" dirty="0"/>
              <a:t>Mas campos:</a:t>
            </a:r>
          </a:p>
          <a:p>
            <a:pPr lvl="1"/>
            <a:r>
              <a:rPr lang="es-AR" dirty="0"/>
              <a:t>QDCount:</a:t>
            </a:r>
          </a:p>
          <a:p>
            <a:pPr lvl="2"/>
            <a:r>
              <a:rPr lang="es-AR" dirty="0"/>
              <a:t>Numero de preguntas en Q.S.</a:t>
            </a:r>
          </a:p>
          <a:p>
            <a:pPr lvl="1"/>
            <a:r>
              <a:rPr lang="es-AR" dirty="0"/>
              <a:t>ANCount</a:t>
            </a:r>
          </a:p>
          <a:p>
            <a:pPr lvl="2"/>
            <a:r>
              <a:rPr lang="es-AR" dirty="0"/>
              <a:t>Numero de preguntas en A.S.</a:t>
            </a:r>
          </a:p>
          <a:p>
            <a:pPr lvl="1"/>
            <a:r>
              <a:rPr lang="es-AR" dirty="0"/>
              <a:t>NSCount</a:t>
            </a:r>
          </a:p>
          <a:p>
            <a:pPr lvl="2"/>
            <a:r>
              <a:rPr lang="es-AR" dirty="0"/>
              <a:t>Numero de RR en Auth. S.</a:t>
            </a:r>
          </a:p>
          <a:p>
            <a:pPr lvl="1"/>
            <a:r>
              <a:rPr lang="es-AR" dirty="0"/>
              <a:t>ARCount</a:t>
            </a:r>
          </a:p>
          <a:p>
            <a:pPr lvl="2"/>
            <a:r>
              <a:rPr lang="es-AR" dirty="0"/>
              <a:t>Numero de RR en Add. S.</a:t>
            </a:r>
          </a:p>
          <a:p>
            <a:pPr lvl="1"/>
            <a:endParaRPr lang="es-AR" noProof="0" dirty="0"/>
          </a:p>
          <a:p>
            <a:pPr lvl="1"/>
            <a:endParaRPr lang="es-AR" noProof="0" dirty="0"/>
          </a:p>
        </p:txBody>
      </p:sp>
      <p:grpSp>
        <p:nvGrpSpPr>
          <p:cNvPr id="6" name="Group 15"/>
          <p:cNvGrpSpPr/>
          <p:nvPr/>
        </p:nvGrpSpPr>
        <p:grpSpPr>
          <a:xfrm>
            <a:off x="6102420" y="1003307"/>
            <a:ext cx="2194632" cy="2757299"/>
            <a:chOff x="5867400" y="1676400"/>
            <a:chExt cx="2895600" cy="426720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8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5999" y="1752599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5999" y="2448580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5999" y="3515379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5999" y="5191780"/>
              <a:ext cx="2438400" cy="63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11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1310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Conceptos básicos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101335"/>
            <a:ext cx="6285660" cy="3716070"/>
          </a:xfrm>
        </p:spPr>
        <p:txBody>
          <a:bodyPr/>
          <a:lstStyle/>
          <a:p>
            <a:r>
              <a:rPr lang="es-AR" noProof="0" dirty="0"/>
              <a:t>Primarios y secundarios</a:t>
            </a:r>
          </a:p>
          <a:p>
            <a:pPr lvl="1"/>
            <a:r>
              <a:rPr lang="es-AR" dirty="0"/>
              <a:t>Cada zona tiene que tener </a:t>
            </a:r>
            <a:r>
              <a:rPr lang="es-AR" i="1" u="sng" dirty="0"/>
              <a:t>al menos</a:t>
            </a:r>
            <a:r>
              <a:rPr lang="es-AR" dirty="0"/>
              <a:t> un servidor de nombres que sea </a:t>
            </a:r>
            <a:r>
              <a:rPr lang="es-AR" i="1" u="sng" dirty="0"/>
              <a:t>autoritativo</a:t>
            </a:r>
            <a:r>
              <a:rPr lang="es-AR" dirty="0"/>
              <a:t> para ella</a:t>
            </a:r>
          </a:p>
          <a:p>
            <a:pPr lvl="1"/>
            <a:r>
              <a:rPr lang="es-AR" noProof="0" dirty="0"/>
              <a:t>Este es el </a:t>
            </a:r>
            <a:r>
              <a:rPr lang="es-AR" i="1" u="sng" noProof="0" dirty="0"/>
              <a:t>primario</a:t>
            </a:r>
            <a:r>
              <a:rPr lang="es-AR" noProof="0" dirty="0"/>
              <a:t> de la zona</a:t>
            </a:r>
          </a:p>
          <a:p>
            <a:pPr lvl="1"/>
            <a:r>
              <a:rPr lang="es-AR" dirty="0"/>
              <a:t>Por motivos de redundancia, se recomienda tener uno o más servidores </a:t>
            </a:r>
            <a:r>
              <a:rPr lang="es-AR" i="1" u="sng" dirty="0"/>
              <a:t>secundarios</a:t>
            </a:r>
            <a:r>
              <a:rPr lang="es-AR" dirty="0"/>
              <a:t> para la misma</a:t>
            </a:r>
          </a:p>
          <a:p>
            <a:pPr lvl="2"/>
            <a:r>
              <a:rPr lang="es-AR" noProof="0" dirty="0"/>
              <a:t>Los secundarios también son autoritativos</a:t>
            </a:r>
          </a:p>
          <a:p>
            <a:r>
              <a:rPr lang="es-AR" noProof="0" dirty="0"/>
              <a:t>Transferencia de zonas</a:t>
            </a:r>
          </a:p>
          <a:p>
            <a:pPr lvl="1"/>
            <a:r>
              <a:rPr lang="es-AR" dirty="0"/>
              <a:t>Para no tener que configurar la misma información dos o tres veces, y para facilitar la operación, existe un protocolo de transferencia de zonas (AXFR)</a:t>
            </a:r>
            <a:endParaRPr lang="es-AR" noProof="0" dirty="0"/>
          </a:p>
          <a:p>
            <a:pPr lvl="1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8924699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Conceptos básicos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Terminología sobre consultas</a:t>
            </a:r>
          </a:p>
          <a:p>
            <a:pPr lvl="1"/>
            <a:r>
              <a:rPr lang="es-AR" noProof="0" dirty="0"/>
              <a:t>Consultas directas</a:t>
            </a:r>
          </a:p>
          <a:p>
            <a:pPr lvl="2"/>
            <a:r>
              <a:rPr lang="es-AR" noProof="0" dirty="0"/>
              <a:t>De nombre a dirección</a:t>
            </a:r>
          </a:p>
          <a:p>
            <a:pPr lvl="3"/>
            <a:r>
              <a:rPr lang="es-AR" noProof="0" dirty="0"/>
              <a:t>A</a:t>
            </a:r>
          </a:p>
          <a:p>
            <a:pPr lvl="1"/>
            <a:r>
              <a:rPr lang="es-AR" noProof="0" dirty="0"/>
              <a:t>Consultas reversas</a:t>
            </a:r>
          </a:p>
          <a:p>
            <a:pPr lvl="2"/>
            <a:r>
              <a:rPr lang="es-AR" noProof="0" dirty="0"/>
              <a:t>De dirección a nombre</a:t>
            </a:r>
          </a:p>
          <a:p>
            <a:pPr lvl="3"/>
            <a:r>
              <a:rPr lang="es-AR" noProof="0" dirty="0"/>
              <a:t>PTR</a:t>
            </a:r>
          </a:p>
          <a:p>
            <a:pPr lvl="2"/>
            <a:r>
              <a:rPr lang="es-AR" dirty="0"/>
              <a:t>Cuidado con el concepto de “inversas”</a:t>
            </a:r>
          </a:p>
        </p:txBody>
      </p:sp>
    </p:spTree>
    <p:extLst>
      <p:ext uri="{BB962C8B-B14F-4D97-AF65-F5344CB8AC3E}">
        <p14:creationId xmlns:p14="http://schemas.microsoft.com/office/powerpoint/2010/main" val="19574273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Transporte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954294"/>
            <a:ext cx="6285660" cy="3716070"/>
          </a:xfrm>
        </p:spPr>
        <p:txBody>
          <a:bodyPr/>
          <a:lstStyle/>
          <a:p>
            <a:r>
              <a:rPr lang="en-US" sz="1634" dirty="0" err="1"/>
              <a:t>Clientes</a:t>
            </a:r>
            <a:r>
              <a:rPr lang="en-US" sz="1634" dirty="0"/>
              <a:t> y </a:t>
            </a:r>
            <a:r>
              <a:rPr lang="en-US" sz="1634" dirty="0" err="1"/>
              <a:t>servidores</a:t>
            </a:r>
            <a:r>
              <a:rPr lang="en-US" sz="1634" dirty="0"/>
              <a:t> </a:t>
            </a:r>
            <a:r>
              <a:rPr lang="en-US" sz="1634" dirty="0" err="1"/>
              <a:t>pueden</a:t>
            </a:r>
            <a:r>
              <a:rPr lang="en-US" sz="1634" dirty="0"/>
              <a:t> </a:t>
            </a:r>
            <a:r>
              <a:rPr lang="en-US" sz="1634" dirty="0" err="1"/>
              <a:t>elegir</a:t>
            </a:r>
            <a:r>
              <a:rPr lang="en-US" sz="1634" dirty="0"/>
              <a:t> entre TCP y UDP, los </a:t>
            </a:r>
            <a:r>
              <a:rPr lang="en-US" sz="1634" dirty="0" err="1"/>
              <a:t>servidores</a:t>
            </a:r>
            <a:r>
              <a:rPr lang="en-US" sz="1634" dirty="0"/>
              <a:t> DEBEN </a:t>
            </a:r>
            <a:r>
              <a:rPr lang="en-US" sz="1634" dirty="0" err="1"/>
              <a:t>atender</a:t>
            </a:r>
            <a:r>
              <a:rPr lang="en-US" sz="1634" dirty="0"/>
              <a:t> en ambos</a:t>
            </a:r>
          </a:p>
          <a:p>
            <a:pPr lvl="1"/>
            <a:r>
              <a:rPr lang="en-US" sz="1634" dirty="0"/>
              <a:t>UDP </a:t>
            </a:r>
            <a:r>
              <a:rPr lang="en-US" sz="1634" dirty="0" err="1"/>
              <a:t>puerto</a:t>
            </a:r>
            <a:r>
              <a:rPr lang="en-US" sz="1634" dirty="0"/>
              <a:t> 53</a:t>
            </a:r>
          </a:p>
          <a:p>
            <a:pPr lvl="1"/>
            <a:r>
              <a:rPr lang="en-US" sz="1634" dirty="0"/>
              <a:t>TCP </a:t>
            </a:r>
            <a:r>
              <a:rPr lang="en-US" sz="1634" dirty="0" err="1"/>
              <a:t>puerto</a:t>
            </a:r>
            <a:r>
              <a:rPr lang="en-US" sz="1634" dirty="0"/>
              <a:t> 53</a:t>
            </a:r>
          </a:p>
          <a:p>
            <a:r>
              <a:rPr lang="en-US" sz="1634" dirty="0"/>
              <a:t>UDP:</a:t>
            </a:r>
          </a:p>
          <a:p>
            <a:pPr lvl="1"/>
            <a:r>
              <a:rPr lang="en-US" sz="1634" dirty="0"/>
              <a:t>El </a:t>
            </a:r>
            <a:r>
              <a:rPr lang="en-US" sz="1634" dirty="0" err="1"/>
              <a:t>preferido</a:t>
            </a:r>
            <a:r>
              <a:rPr lang="en-US" sz="1634" dirty="0"/>
              <a:t> </a:t>
            </a:r>
            <a:r>
              <a:rPr lang="en-US" sz="1634" dirty="0" err="1"/>
              <a:t>por</a:t>
            </a:r>
            <a:r>
              <a:rPr lang="en-US" sz="1634" dirty="0"/>
              <a:t> </a:t>
            </a:r>
            <a:r>
              <a:rPr lang="en-US" sz="1634" dirty="0" err="1"/>
              <a:t>clientes</a:t>
            </a:r>
            <a:r>
              <a:rPr lang="en-US" sz="1634" dirty="0"/>
              <a:t> finales</a:t>
            </a:r>
          </a:p>
          <a:p>
            <a:pPr lvl="2"/>
            <a:r>
              <a:rPr lang="en-US" sz="1362" dirty="0"/>
              <a:t>Las </a:t>
            </a:r>
            <a:r>
              <a:rPr lang="en-US" sz="1362" dirty="0" err="1"/>
              <a:t>consultas</a:t>
            </a:r>
            <a:r>
              <a:rPr lang="en-US" sz="1362" dirty="0"/>
              <a:t> </a:t>
            </a:r>
            <a:r>
              <a:rPr lang="en-US" sz="1362" dirty="0" err="1"/>
              <a:t>pueden</a:t>
            </a:r>
            <a:r>
              <a:rPr lang="en-US" sz="1362" dirty="0"/>
              <a:t> </a:t>
            </a:r>
            <a:r>
              <a:rPr lang="en-US" sz="1362" dirty="0" err="1"/>
              <a:t>truncarse</a:t>
            </a:r>
            <a:r>
              <a:rPr lang="en-US" sz="1362" dirty="0"/>
              <a:t> (MTU)</a:t>
            </a:r>
          </a:p>
          <a:p>
            <a:r>
              <a:rPr lang="en-US" sz="1634" dirty="0"/>
              <a:t>TCP:</a:t>
            </a:r>
          </a:p>
          <a:p>
            <a:pPr lvl="1"/>
            <a:r>
              <a:rPr lang="en-US" sz="1634" dirty="0"/>
              <a:t>El </a:t>
            </a:r>
            <a:r>
              <a:rPr lang="en-US" sz="1634" dirty="0" err="1"/>
              <a:t>preferido</a:t>
            </a:r>
            <a:r>
              <a:rPr lang="en-US" sz="1634" dirty="0"/>
              <a:t> </a:t>
            </a:r>
            <a:r>
              <a:rPr lang="en-US" sz="1634" dirty="0" err="1"/>
              <a:t>para</a:t>
            </a:r>
            <a:r>
              <a:rPr lang="en-US" sz="1634" dirty="0"/>
              <a:t> </a:t>
            </a:r>
            <a:r>
              <a:rPr lang="en-US" sz="1634" dirty="0" err="1"/>
              <a:t>las</a:t>
            </a:r>
            <a:r>
              <a:rPr lang="en-US" sz="1634" dirty="0"/>
              <a:t> </a:t>
            </a:r>
            <a:r>
              <a:rPr lang="en-US" sz="1634" dirty="0" err="1"/>
              <a:t>consultas</a:t>
            </a:r>
            <a:r>
              <a:rPr lang="en-US" sz="1634" dirty="0"/>
              <a:t> </a:t>
            </a:r>
            <a:r>
              <a:rPr lang="en-US" sz="1634" dirty="0" err="1"/>
              <a:t>recursivas</a:t>
            </a:r>
            <a:r>
              <a:rPr lang="en-US" sz="1634" dirty="0"/>
              <a:t> </a:t>
            </a:r>
            <a:r>
              <a:rPr lang="en-US" sz="1634" dirty="0" err="1"/>
              <a:t>servidor-servidor</a:t>
            </a:r>
            <a:endParaRPr lang="en-US" sz="1634" dirty="0"/>
          </a:p>
          <a:p>
            <a:pPr lvl="2"/>
            <a:r>
              <a:rPr lang="en-US" sz="1362" dirty="0"/>
              <a:t>Las </a:t>
            </a:r>
            <a:r>
              <a:rPr lang="en-US" sz="1362" dirty="0" err="1"/>
              <a:t>consultas</a:t>
            </a:r>
            <a:r>
              <a:rPr lang="en-US" sz="1362" dirty="0"/>
              <a:t> no se </a:t>
            </a:r>
            <a:r>
              <a:rPr lang="en-US" sz="1362" dirty="0" err="1"/>
              <a:t>truncan</a:t>
            </a:r>
            <a:endParaRPr lang="en-US" sz="1362" dirty="0"/>
          </a:p>
          <a:p>
            <a:pPr lvl="2"/>
            <a:r>
              <a:rPr lang="en-US" sz="1362" dirty="0" err="1"/>
              <a:t>Existe</a:t>
            </a:r>
            <a:r>
              <a:rPr lang="en-US" sz="1362" dirty="0"/>
              <a:t> la </a:t>
            </a:r>
            <a:r>
              <a:rPr lang="en-US" sz="1362" dirty="0" err="1"/>
              <a:t>posibilidad</a:t>
            </a:r>
            <a:r>
              <a:rPr lang="en-US" sz="1362" dirty="0"/>
              <a:t> de un failover de </a:t>
            </a:r>
            <a:r>
              <a:rPr lang="en-US" sz="1362" dirty="0" err="1"/>
              <a:t>una</a:t>
            </a:r>
            <a:r>
              <a:rPr lang="en-US" sz="1362" dirty="0"/>
              <a:t> a </a:t>
            </a:r>
            <a:r>
              <a:rPr lang="en-US" sz="1362" dirty="0" err="1"/>
              <a:t>otra</a:t>
            </a:r>
            <a:endParaRPr lang="en-US" sz="1362" dirty="0"/>
          </a:p>
        </p:txBody>
      </p:sp>
    </p:spTree>
    <p:extLst>
      <p:ext uri="{BB962C8B-B14F-4D97-AF65-F5344CB8AC3E}">
        <p14:creationId xmlns:p14="http://schemas.microsoft.com/office/powerpoint/2010/main" val="269453132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9" y="23030"/>
            <a:ext cx="4749178" cy="68387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AR" dirty="0"/>
              <a:t>Operación: Consultas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86711" y="857250"/>
            <a:ext cx="6170579" cy="2686050"/>
          </a:xfrm>
        </p:spPr>
        <p:txBody>
          <a:bodyPr/>
          <a:lstStyle/>
          <a:p>
            <a:pPr eaLnBrk="1" hangingPunct="1"/>
            <a:r>
              <a:rPr lang="es-AR" dirty="0"/>
              <a:t>Esquema de una consulta DNS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6019" y="1328738"/>
            <a:ext cx="6491964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600980" y="4057650"/>
            <a:ext cx="171405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1769" dirty="0">
                <a:solidFill>
                  <a:srgbClr val="333399"/>
                </a:solidFill>
                <a:ea typeface="Arial" charset="0"/>
                <a:cs typeface="Arial" charset="0"/>
              </a:rPr>
              <a:t>“resolver” local</a:t>
            </a:r>
            <a:endParaRPr lang="en-US" sz="1769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3515" y="4057650"/>
            <a:ext cx="171405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1769" dirty="0">
                <a:solidFill>
                  <a:srgbClr val="333399"/>
                </a:solidFill>
                <a:ea typeface="Arial" charset="0"/>
                <a:cs typeface="Arial" charset="0"/>
              </a:rPr>
              <a:t>DNS recursivo local</a:t>
            </a:r>
            <a:endParaRPr lang="en-US" sz="1769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28916" y="3886200"/>
            <a:ext cx="165691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1769" dirty="0">
                <a:solidFill>
                  <a:srgbClr val="333399"/>
                </a:solidFill>
                <a:ea typeface="Arial" charset="0"/>
                <a:cs typeface="Arial" charset="0"/>
              </a:rPr>
              <a:t>Otros servidores </a:t>
            </a:r>
          </a:p>
          <a:p>
            <a:pPr algn="ctr">
              <a:defRPr/>
            </a:pPr>
            <a:r>
              <a:rPr lang="es-UY" sz="1769" dirty="0">
                <a:solidFill>
                  <a:srgbClr val="333399"/>
                </a:solidFill>
                <a:ea typeface="Arial" charset="0"/>
                <a:cs typeface="Arial" charset="0"/>
              </a:rPr>
              <a:t>autoritativos</a:t>
            </a:r>
            <a:endParaRPr lang="en-US" sz="1769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40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Operación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1079093"/>
            <a:ext cx="6170579" cy="3943350"/>
          </a:xfrm>
        </p:spPr>
        <p:txBody>
          <a:bodyPr>
            <a:normAutofit fontScale="92500" lnSpcReduction="10000"/>
          </a:bodyPr>
          <a:lstStyle/>
          <a:p>
            <a:r>
              <a:rPr lang="es-AR" noProof="0" dirty="0"/>
              <a:t>Esquema de una consulta DNS (II)</a:t>
            </a:r>
          </a:p>
          <a:p>
            <a:pPr lvl="1"/>
            <a:r>
              <a:rPr lang="es-AR" dirty="0"/>
              <a:t>El PC final tiene un </a:t>
            </a:r>
            <a:r>
              <a:rPr lang="es-AR" i="1" dirty="0"/>
              <a:t>resolver</a:t>
            </a:r>
            <a:r>
              <a:rPr lang="es-AR" dirty="0"/>
              <a:t> local</a:t>
            </a:r>
          </a:p>
          <a:p>
            <a:pPr lvl="2"/>
            <a:r>
              <a:rPr lang="es-AR" dirty="0"/>
              <a:t>Archivo /</a:t>
            </a:r>
            <a:r>
              <a:rPr lang="es-AR" dirty="0" err="1"/>
              <a:t>etc</a:t>
            </a:r>
            <a:r>
              <a:rPr lang="es-AR" dirty="0"/>
              <a:t>/hosts</a:t>
            </a:r>
          </a:p>
          <a:p>
            <a:pPr lvl="3"/>
            <a:r>
              <a:rPr lang="es-AR" dirty="0"/>
              <a:t>Si aquí hay una entrada, se responde desde aquí</a:t>
            </a:r>
          </a:p>
          <a:p>
            <a:pPr lvl="2"/>
            <a:r>
              <a:rPr lang="es-AR" noProof="0" dirty="0"/>
              <a:t>Apunta a un servidor DNS</a:t>
            </a:r>
          </a:p>
          <a:p>
            <a:pPr lvl="1"/>
            <a:r>
              <a:rPr lang="es-AR" dirty="0"/>
              <a:t>Cada DNS trata de responder de:</a:t>
            </a:r>
          </a:p>
          <a:p>
            <a:pPr lvl="2"/>
            <a:r>
              <a:rPr lang="es-AR" noProof="0" dirty="0"/>
              <a:t>Sus </a:t>
            </a:r>
            <a:r>
              <a:rPr lang="es-AR" i="1" noProof="0" dirty="0" err="1"/>
              <a:t>hints</a:t>
            </a:r>
            <a:endParaRPr lang="es-AR" noProof="0" dirty="0"/>
          </a:p>
          <a:p>
            <a:pPr lvl="2"/>
            <a:r>
              <a:rPr lang="es-AR" noProof="0" dirty="0"/>
              <a:t>Su caché</a:t>
            </a:r>
          </a:p>
          <a:p>
            <a:pPr lvl="2"/>
            <a:r>
              <a:rPr lang="es-AR" dirty="0"/>
              <a:t>Sus zonas autoritativas</a:t>
            </a:r>
          </a:p>
          <a:p>
            <a:pPr lvl="1"/>
            <a:r>
              <a:rPr lang="es-AR" noProof="0" dirty="0"/>
              <a:t>Cada DNS cachea de forma agresiva todo los </a:t>
            </a:r>
            <a:r>
              <a:rPr lang="es-AR" noProof="0" dirty="0" err="1"/>
              <a:t>RRs</a:t>
            </a:r>
            <a:r>
              <a:rPr lang="es-AR" noProof="0" dirty="0"/>
              <a:t> que sean posibles</a:t>
            </a:r>
          </a:p>
          <a:p>
            <a:pPr lvl="2"/>
            <a:r>
              <a:rPr lang="es-AR" dirty="0"/>
              <a:t>¿Hasta cuando? Se guía por los tiempos establecidos en los registros SOA y en los </a:t>
            </a:r>
            <a:r>
              <a:rPr lang="es-AR" dirty="0" err="1"/>
              <a:t>TTLs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60918150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</a:t>
            </a:r>
            <a:r>
              <a:rPr lang="en-US" dirty="0" err="1"/>
              <a:t>Consultas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052321"/>
            <a:ext cx="6285660" cy="3716070"/>
          </a:xfrm>
        </p:spPr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DNS (III)</a:t>
            </a:r>
          </a:p>
          <a:p>
            <a:pPr lvl="1"/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ser: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recursiva</a:t>
            </a:r>
            <a:endParaRPr lang="en-US" dirty="0"/>
          </a:p>
          <a:p>
            <a:pPr lvl="3"/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servidores</a:t>
            </a:r>
            <a:r>
              <a:rPr lang="en-US" dirty="0"/>
              <a:t> DEBEN </a:t>
            </a:r>
            <a:r>
              <a:rPr lang="en-US" dirty="0" err="1"/>
              <a:t>soportarlas</a:t>
            </a:r>
            <a:endParaRPr lang="en-US" dirty="0"/>
          </a:p>
          <a:p>
            <a:pPr lvl="3"/>
            <a:r>
              <a:rPr lang="en-US" dirty="0"/>
              <a:t>La </a:t>
            </a:r>
            <a:r>
              <a:rPr lang="en-US" dirty="0" err="1"/>
              <a:t>respuesta</a:t>
            </a:r>
            <a:r>
              <a:rPr lang="en-US" dirty="0"/>
              <a:t> final </a:t>
            </a:r>
            <a:r>
              <a:rPr lang="en-US" dirty="0" err="1"/>
              <a:t>podrá</a:t>
            </a:r>
            <a:r>
              <a:rPr lang="en-US" dirty="0"/>
              <a:t> o no </a:t>
            </a:r>
            <a:r>
              <a:rPr lang="en-US" dirty="0" err="1"/>
              <a:t>llegar</a:t>
            </a:r>
            <a:endParaRPr lang="en-US" dirty="0"/>
          </a:p>
          <a:p>
            <a:pPr lvl="4"/>
            <a:r>
              <a:rPr lang="en-US" dirty="0" err="1"/>
              <a:t>Dependiendo</a:t>
            </a:r>
            <a:r>
              <a:rPr lang="en-US" dirty="0"/>
              <a:t> de hints y </a:t>
            </a:r>
            <a:r>
              <a:rPr lang="en-US" dirty="0" err="1"/>
              <a:t>cachés</a:t>
            </a:r>
            <a:endParaRPr lang="en-US" dirty="0"/>
          </a:p>
          <a:p>
            <a:pPr lvl="2"/>
            <a:r>
              <a:rPr lang="en-US" dirty="0" err="1"/>
              <a:t>Recursiva</a:t>
            </a:r>
            <a:endParaRPr lang="en-US" dirty="0"/>
          </a:p>
          <a:p>
            <a:pPr lvl="3"/>
            <a:r>
              <a:rPr lang="en-US" dirty="0" err="1"/>
              <a:t>Opcional</a:t>
            </a:r>
            <a:endParaRPr lang="en-US" dirty="0"/>
          </a:p>
          <a:p>
            <a:pPr lvl="3"/>
            <a:r>
              <a:rPr lang="en-US" dirty="0"/>
              <a:t>La </a:t>
            </a:r>
            <a:r>
              <a:rPr lang="en-US" dirty="0" err="1"/>
              <a:t>respuesta</a:t>
            </a:r>
            <a:r>
              <a:rPr lang="en-US" dirty="0"/>
              <a:t> final SIEMPRE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devuelta</a:t>
            </a:r>
            <a:endParaRPr lang="en-US" dirty="0"/>
          </a:p>
          <a:p>
            <a:pPr lvl="2"/>
            <a:r>
              <a:rPr lang="en-US" dirty="0" err="1"/>
              <a:t>Inversa</a:t>
            </a:r>
            <a:endParaRPr lang="en-US" dirty="0"/>
          </a:p>
          <a:p>
            <a:pPr lvl="3"/>
            <a:r>
              <a:rPr lang="en-US" dirty="0"/>
              <a:t>No </a:t>
            </a:r>
            <a:r>
              <a:rPr lang="en-US" dirty="0" err="1"/>
              <a:t>usada</a:t>
            </a:r>
            <a:r>
              <a:rPr lang="en-US" dirty="0"/>
              <a:t> en Internet, </a:t>
            </a:r>
            <a:r>
              <a:rPr lang="en-US" dirty="0" err="1"/>
              <a:t>nunca</a:t>
            </a:r>
            <a:r>
              <a:rPr lang="en-US" dirty="0"/>
              <a:t> se </a:t>
            </a:r>
            <a:r>
              <a:rPr lang="en-US" dirty="0" err="1"/>
              <a:t>implemento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endParaRPr lang="en-US" dirty="0"/>
          </a:p>
          <a:p>
            <a:pPr lvl="3"/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busca</a:t>
            </a:r>
            <a:r>
              <a:rPr lang="en-US" dirty="0"/>
              <a:t> el name dado un </a:t>
            </a:r>
            <a:r>
              <a:rPr lang="en-US" dirty="0" err="1"/>
              <a:t>cierto</a:t>
            </a:r>
            <a:r>
              <a:rPr lang="en-US" dirty="0"/>
              <a:t> RR</a:t>
            </a:r>
          </a:p>
          <a:p>
            <a:pPr lvl="4"/>
            <a:r>
              <a:rPr lang="en-US" dirty="0"/>
              <a:t>NO </a:t>
            </a:r>
            <a:r>
              <a:rPr lang="en-US" dirty="0" err="1"/>
              <a:t>confundir</a:t>
            </a:r>
            <a:r>
              <a:rPr lang="en-US" dirty="0"/>
              <a:t> con la </a:t>
            </a:r>
            <a:r>
              <a:rPr lang="en-US" dirty="0" err="1"/>
              <a:t>consulta</a:t>
            </a:r>
            <a:r>
              <a:rPr lang="en-US" dirty="0"/>
              <a:t> “</a:t>
            </a:r>
            <a:r>
              <a:rPr lang="en-US" dirty="0" err="1"/>
              <a:t>reversa</a:t>
            </a:r>
            <a:r>
              <a:rPr lang="en-US" dirty="0"/>
              <a:t>” de </a:t>
            </a:r>
            <a:r>
              <a:rPr lang="en-US" dirty="0" err="1"/>
              <a:t>numeros</a:t>
            </a:r>
            <a:r>
              <a:rPr lang="en-US" dirty="0"/>
              <a:t> IP a </a:t>
            </a:r>
            <a:r>
              <a:rPr lang="en-US" dirty="0" err="1"/>
              <a:t>nombres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884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DNS: Doman Name System</a:t>
            </a:r>
          </a:p>
        </p:txBody>
      </p:sp>
    </p:spTree>
    <p:extLst>
      <p:ext uri="{BB962C8B-B14F-4D97-AF65-F5344CB8AC3E}">
        <p14:creationId xmlns:p14="http://schemas.microsoft.com/office/powerpoint/2010/main" val="36095611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</a:t>
            </a:r>
            <a:r>
              <a:rPr lang="en-US" dirty="0" err="1"/>
              <a:t>Consultas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963276"/>
            <a:ext cx="6285660" cy="3716070"/>
          </a:xfrm>
        </p:spPr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DNS (IV):</a:t>
            </a:r>
          </a:p>
          <a:p>
            <a:pPr lvl="1"/>
            <a:r>
              <a:rPr lang="en-US" dirty="0" err="1"/>
              <a:t>Recursión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Este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cual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se forma</a:t>
            </a:r>
          </a:p>
          <a:p>
            <a:pPr lvl="2"/>
            <a:r>
              <a:rPr lang="en-US" dirty="0"/>
              <a:t>Si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(IN, A,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www.adinet.com.uy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err="1"/>
              <a:t>Debe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Buscar</a:t>
            </a:r>
            <a:r>
              <a:rPr lang="en-US" dirty="0"/>
              <a:t> la </a:t>
            </a:r>
            <a:r>
              <a:rPr lang="en-US" dirty="0" err="1"/>
              <a:t>raíz</a:t>
            </a:r>
            <a:endParaRPr lang="en-US" dirty="0"/>
          </a:p>
          <a:p>
            <a:pPr lvl="3"/>
            <a:r>
              <a:rPr lang="en-US" dirty="0" err="1"/>
              <a:t>Buscar</a:t>
            </a:r>
            <a:r>
              <a:rPr lang="en-US" dirty="0"/>
              <a:t> el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uy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Buscar</a:t>
            </a:r>
            <a:r>
              <a:rPr lang="en-US" dirty="0"/>
              <a:t> el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com.uy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Buscar</a:t>
            </a:r>
            <a:r>
              <a:rPr lang="en-US" dirty="0"/>
              <a:t> el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adinet.com.uy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Buscar</a:t>
            </a:r>
            <a:r>
              <a:rPr lang="en-US" dirty="0"/>
              <a:t> el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dirty="0"/>
              <a:t>”</a:t>
            </a:r>
          </a:p>
          <a:p>
            <a:pPr lvl="2"/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decimos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decimos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Seguir</a:t>
            </a:r>
            <a:r>
              <a:rPr lang="en-US" dirty="0"/>
              <a:t> la </a:t>
            </a:r>
            <a:r>
              <a:rPr lang="en-US" dirty="0" err="1"/>
              <a:t>pista</a:t>
            </a:r>
            <a:r>
              <a:rPr lang="en-US" dirty="0"/>
              <a:t> de la </a:t>
            </a:r>
            <a:r>
              <a:rPr lang="en-US" i="1" u="sng" dirty="0" err="1"/>
              <a:t>autoridad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8434411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Delegación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se </a:t>
            </a:r>
            <a:r>
              <a:rPr lang="en-US" dirty="0" err="1"/>
              <a:t>producen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delegaciones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través</a:t>
            </a:r>
            <a:r>
              <a:rPr lang="en-US" dirty="0"/>
              <a:t> de los </a:t>
            </a:r>
            <a:r>
              <a:rPr lang="en-US" dirty="0" err="1"/>
              <a:t>registros</a:t>
            </a:r>
            <a:r>
              <a:rPr lang="en-US" dirty="0"/>
              <a:t> NS mas </a:t>
            </a:r>
            <a:r>
              <a:rPr lang="en-US" dirty="0" err="1"/>
              <a:t>sus</a:t>
            </a:r>
            <a:r>
              <a:rPr lang="en-US" dirty="0"/>
              <a:t> “glue records”</a:t>
            </a:r>
          </a:p>
          <a:p>
            <a:pPr lvl="1"/>
            <a:r>
              <a:rPr lang="en-US" dirty="0"/>
              <a:t>En </a:t>
            </a:r>
            <a:r>
              <a:rPr lang="en-US" dirty="0" err="1"/>
              <a:t>zona</a:t>
            </a:r>
            <a:r>
              <a:rPr lang="en-US" dirty="0"/>
              <a:t> “tld1”:</a:t>
            </a:r>
          </a:p>
          <a:p>
            <a:pPr lvl="2"/>
            <a:r>
              <a:rPr lang="en-US" dirty="0"/>
              <a:t>RR: “subdominio.tld1  IN  NS ns.subdominio.tld1”</a:t>
            </a:r>
          </a:p>
          <a:p>
            <a:pPr lvl="2"/>
            <a:r>
              <a:rPr lang="en-US" dirty="0"/>
              <a:t>GR: “ns.subdominio.tld1 IN A 200.40.30.245”</a:t>
            </a:r>
          </a:p>
          <a:p>
            <a:pPr lvl="3"/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autoritativo</a:t>
            </a:r>
            <a:r>
              <a:rPr lang="en-US" dirty="0"/>
              <a:t>, ¡</a:t>
            </a:r>
            <a:r>
              <a:rPr lang="en-US" dirty="0" err="1"/>
              <a:t>es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En </a:t>
            </a:r>
            <a:r>
              <a:rPr lang="en-US" dirty="0" err="1"/>
              <a:t>zona</a:t>
            </a:r>
            <a:r>
              <a:rPr lang="en-US" dirty="0"/>
              <a:t> “subdominio.tld1”</a:t>
            </a:r>
          </a:p>
          <a:p>
            <a:pPr lvl="2"/>
            <a:r>
              <a:rPr lang="en-US" dirty="0"/>
              <a:t>RR: “ns.subdominio.tld1 IN A 200.40.30.245” </a:t>
            </a:r>
          </a:p>
          <a:p>
            <a:pPr lvl="3"/>
            <a:r>
              <a:rPr lang="en-US" dirty="0"/>
              <a:t>Este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autoritativo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968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Root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003307"/>
            <a:ext cx="6285660" cy="3716070"/>
          </a:xfrm>
        </p:spPr>
        <p:txBody>
          <a:bodyPr/>
          <a:lstStyle/>
          <a:p>
            <a:r>
              <a:rPr lang="en-US" dirty="0"/>
              <a:t>¿Como </a:t>
            </a:r>
            <a:r>
              <a:rPr lang="en-US" dirty="0" err="1"/>
              <a:t>arranca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? </a:t>
            </a:r>
            <a:r>
              <a:rPr lang="en-US" dirty="0" err="1"/>
              <a:t>Buscando</a:t>
            </a:r>
            <a:r>
              <a:rPr lang="en-US" dirty="0"/>
              <a:t> la </a:t>
            </a:r>
            <a:r>
              <a:rPr lang="en-US" i="1" dirty="0" err="1"/>
              <a:t>raíz</a:t>
            </a:r>
            <a:endParaRPr lang="en-US" dirty="0"/>
          </a:p>
          <a:p>
            <a:r>
              <a:rPr lang="en-US" dirty="0"/>
              <a:t>Root servers</a:t>
            </a:r>
          </a:p>
          <a:p>
            <a:pPr lvl="1"/>
            <a:r>
              <a:rPr lang="en-US" dirty="0"/>
              <a:t>Son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i="1" u="sng" dirty="0" err="1"/>
              <a:t>bien</a:t>
            </a:r>
            <a:r>
              <a:rPr lang="en-US" i="1" u="sng" dirty="0"/>
              <a:t> </a:t>
            </a:r>
            <a:r>
              <a:rPr lang="en-US" i="1" u="sng" dirty="0" err="1"/>
              <a:t>conocidos</a:t>
            </a:r>
            <a:r>
              <a:rPr lang="en-US" dirty="0"/>
              <a:t> </a:t>
            </a:r>
            <a:r>
              <a:rPr lang="en-US" dirty="0" err="1"/>
              <a:t>repartidos</a:t>
            </a:r>
            <a:r>
              <a:rPr lang="en-US" dirty="0"/>
              <a:t> en el </a:t>
            </a:r>
            <a:r>
              <a:rPr lang="en-US" dirty="0" err="1"/>
              <a:t>mundo</a:t>
            </a:r>
            <a:endParaRPr lang="en-US" dirty="0"/>
          </a:p>
          <a:p>
            <a:pPr lvl="1"/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servidores</a:t>
            </a:r>
            <a:r>
              <a:rPr lang="en-US" dirty="0"/>
              <a:t> DNS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los </a:t>
            </a:r>
            <a:r>
              <a:rPr lang="en-US" dirty="0" err="1"/>
              <a:t>instala</a:t>
            </a:r>
            <a:r>
              <a:rPr lang="en-US" dirty="0"/>
              <a:t> </a:t>
            </a:r>
            <a:r>
              <a:rPr lang="en-US" dirty="0" err="1"/>
              <a:t>vienen</a:t>
            </a:r>
            <a:r>
              <a:rPr lang="en-US" dirty="0"/>
              <a:t> un un </a:t>
            </a:r>
            <a:r>
              <a:rPr lang="en-US" i="1" dirty="0"/>
              <a:t>hint file</a:t>
            </a:r>
            <a:r>
              <a:rPr lang="en-US" dirty="0"/>
              <a:t> de los root servers</a:t>
            </a:r>
          </a:p>
          <a:p>
            <a:r>
              <a:rPr lang="en-US" dirty="0"/>
              <a:t>¿Como se </a:t>
            </a:r>
            <a:r>
              <a:rPr lang="en-US" dirty="0" err="1"/>
              <a:t>sigue</a:t>
            </a:r>
            <a:r>
              <a:rPr lang="en-US" dirty="0"/>
              <a:t> la </a:t>
            </a:r>
            <a:r>
              <a:rPr lang="en-US" i="1" u="sng" dirty="0" err="1"/>
              <a:t>autoridad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delegar</a:t>
            </a:r>
            <a:r>
              <a:rPr lang="en-US" dirty="0"/>
              <a:t> sub-</a:t>
            </a:r>
            <a:r>
              <a:rPr lang="en-US" dirty="0" err="1"/>
              <a:t>zonas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endParaRPr lang="en-US" dirty="0"/>
          </a:p>
          <a:p>
            <a:pPr lvl="1"/>
            <a:r>
              <a:rPr lang="en-US" i="1" dirty="0"/>
              <a:t>Glue records</a:t>
            </a:r>
            <a:endParaRPr lang="en-US" dirty="0"/>
          </a:p>
          <a:p>
            <a:pPr lvl="2"/>
            <a:r>
              <a:rPr lang="en-US" dirty="0"/>
              <a:t>Son </a:t>
            </a:r>
            <a:r>
              <a:rPr lang="en-US" dirty="0" err="1"/>
              <a:t>registros</a:t>
            </a:r>
            <a:r>
              <a:rPr lang="en-US" dirty="0"/>
              <a:t> NS (</a:t>
            </a:r>
            <a:r>
              <a:rPr lang="en-US" i="1" dirty="0"/>
              <a:t>name server</a:t>
            </a:r>
            <a:r>
              <a:rPr lang="en-US" dirty="0"/>
              <a:t>)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apuntan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sub-</a:t>
            </a:r>
            <a:r>
              <a:rPr lang="en-US" dirty="0" err="1"/>
              <a:t>zona</a:t>
            </a:r>
            <a:r>
              <a:rPr lang="en-US" dirty="0"/>
              <a:t>, </a:t>
            </a:r>
            <a:r>
              <a:rPr lang="en-US" dirty="0" err="1"/>
              <a:t>realizando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delegación</a:t>
            </a:r>
            <a:r>
              <a:rPr lang="en-US" dirty="0"/>
              <a:t> de </a:t>
            </a:r>
            <a:r>
              <a:rPr lang="en-US" dirty="0" err="1"/>
              <a:t>autoridad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272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Root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711" y="857251"/>
            <a:ext cx="6170579" cy="4171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</a:t>
            </a:r>
            <a:r>
              <a:rPr lang="en-US" dirty="0" err="1"/>
              <a:t>Fuente</a:t>
            </a:r>
            <a:r>
              <a:rPr lang="en-US" dirty="0"/>
              <a:t>: </a:t>
            </a:r>
            <a:r>
              <a:rPr lang="en-US" i="1" dirty="0"/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Observación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“distributed using </a:t>
            </a:r>
            <a:r>
              <a:rPr lang="en-US" i="1" dirty="0" err="1"/>
              <a:t>anycast</a:t>
            </a:r>
            <a:r>
              <a:rPr lang="en-US" i="1" dirty="0"/>
              <a:t>”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copias</a:t>
            </a:r>
            <a:r>
              <a:rPr lang="en-US" dirty="0"/>
              <a:t> en el </a:t>
            </a:r>
            <a:r>
              <a:rPr lang="en-US" dirty="0" err="1"/>
              <a:t>mundo</a:t>
            </a:r>
            <a:r>
              <a:rPr lang="en-US" dirty="0"/>
              <a:t> de los </a:t>
            </a:r>
            <a:r>
              <a:rPr lang="en-US" dirty="0" err="1"/>
              <a:t>mismos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2330" y="1328739"/>
            <a:ext cx="5556378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072741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Root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Fuente</a:t>
            </a:r>
            <a:r>
              <a:rPr lang="en-US" dirty="0"/>
              <a:t>: </a:t>
            </a:r>
            <a:r>
              <a:rPr lang="en-US" i="1" dirty="0"/>
              <a:t>Wikipedia</a:t>
            </a:r>
            <a:r>
              <a:rPr lang="en-US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3418" y="1786191"/>
            <a:ext cx="5086737" cy="284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145969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>
                <a:solidFill>
                  <a:schemeClr val="tx1"/>
                </a:solidFill>
              </a:rPr>
              <a:t>herramientas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DNS: Doman Name System</a:t>
            </a:r>
          </a:p>
        </p:txBody>
      </p:sp>
    </p:spTree>
    <p:extLst>
      <p:ext uri="{BB962C8B-B14F-4D97-AF65-F5344CB8AC3E}">
        <p14:creationId xmlns:p14="http://schemas.microsoft.com/office/powerpoint/2010/main" val="129247827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Herramientas: Dig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8061" y="1314450"/>
            <a:ext cx="55289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000651" y="1428750"/>
            <a:ext cx="211399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/>
          </a:p>
        </p:txBody>
      </p:sp>
      <p:sp>
        <p:nvSpPr>
          <p:cNvPr id="6" name="Oval 5"/>
          <p:cNvSpPr/>
          <p:nvPr/>
        </p:nvSpPr>
        <p:spPr>
          <a:xfrm>
            <a:off x="1600982" y="2343150"/>
            <a:ext cx="3485235" cy="28575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/>
          </a:p>
        </p:txBody>
      </p:sp>
      <p:sp>
        <p:nvSpPr>
          <p:cNvPr id="7" name="Oval 6"/>
          <p:cNvSpPr/>
          <p:nvPr/>
        </p:nvSpPr>
        <p:spPr>
          <a:xfrm>
            <a:off x="1543846" y="2914651"/>
            <a:ext cx="5199285" cy="4572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/>
          </a:p>
        </p:txBody>
      </p:sp>
      <p:sp>
        <p:nvSpPr>
          <p:cNvPr id="8" name="Oval 7"/>
          <p:cNvSpPr/>
          <p:nvPr/>
        </p:nvSpPr>
        <p:spPr>
          <a:xfrm>
            <a:off x="1486710" y="3371851"/>
            <a:ext cx="5199285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/>
          </a:p>
        </p:txBody>
      </p:sp>
      <p:sp>
        <p:nvSpPr>
          <p:cNvPr id="9" name="Oval 8"/>
          <p:cNvSpPr/>
          <p:nvPr/>
        </p:nvSpPr>
        <p:spPr>
          <a:xfrm>
            <a:off x="1658116" y="2686050"/>
            <a:ext cx="4570799" cy="28575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/>
          </a:p>
        </p:txBody>
      </p:sp>
    </p:spTree>
    <p:extLst>
      <p:ext uri="{BB962C8B-B14F-4D97-AF65-F5344CB8AC3E}">
        <p14:creationId xmlns:p14="http://schemas.microsoft.com/office/powerpoint/2010/main" val="384042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: Dig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199363"/>
            <a:ext cx="6285660" cy="3716070"/>
          </a:xfrm>
        </p:spPr>
        <p:txBody>
          <a:bodyPr/>
          <a:lstStyle/>
          <a:p>
            <a:r>
              <a:rPr lang="en-US" dirty="0"/>
              <a:t>DIG: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reversas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1446" y="1591474"/>
            <a:ext cx="5234994" cy="324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081862" y="1689501"/>
            <a:ext cx="257107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2" rIns="68564" bIns="34282" rtlCol="0" anchor="ctr"/>
          <a:lstStyle/>
          <a:p>
            <a:pPr algn="ctr"/>
            <a:endParaRPr lang="en-US" sz="1148"/>
          </a:p>
        </p:txBody>
      </p:sp>
    </p:spTree>
    <p:extLst>
      <p:ext uri="{BB962C8B-B14F-4D97-AF65-F5344CB8AC3E}">
        <p14:creationId xmlns:p14="http://schemas.microsoft.com/office/powerpoint/2010/main" val="984672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: Dig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248377"/>
            <a:ext cx="6285660" cy="3716070"/>
          </a:xfrm>
        </p:spPr>
        <p:txBody>
          <a:bodyPr/>
          <a:lstStyle/>
          <a:p>
            <a:r>
              <a:rPr lang="en-US" dirty="0"/>
              <a:t>DIG: </a:t>
            </a:r>
            <a:r>
              <a:rPr lang="en-US" dirty="0" err="1"/>
              <a:t>Consulta</a:t>
            </a:r>
            <a:r>
              <a:rPr lang="en-US" dirty="0"/>
              <a:t> con </a:t>
            </a:r>
            <a:r>
              <a:rPr lang="en-US" dirty="0" err="1"/>
              <a:t>traza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5265" y="1591473"/>
            <a:ext cx="4679140" cy="343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716617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: </a:t>
            </a:r>
            <a:r>
              <a:rPr lang="en-US" i="1" dirty="0" err="1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248377"/>
            <a:ext cx="6285660" cy="3716070"/>
          </a:xfrm>
        </p:spPr>
        <p:txBody>
          <a:bodyPr/>
          <a:lstStyle/>
          <a:p>
            <a:r>
              <a:rPr lang="en-US" dirty="0"/>
              <a:t>Era el </a:t>
            </a:r>
            <a:r>
              <a:rPr lang="en-US" dirty="0" err="1"/>
              <a:t>clásico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poco</a:t>
            </a:r>
            <a:r>
              <a:rPr lang="en-US" dirty="0"/>
              <a:t> en </a:t>
            </a:r>
            <a:r>
              <a:rPr lang="en-US" dirty="0" err="1"/>
              <a:t>desuso</a:t>
            </a:r>
            <a:endParaRPr lang="en-US" dirty="0"/>
          </a:p>
          <a:p>
            <a:pPr lvl="1"/>
            <a:r>
              <a:rPr lang="en-US" dirty="0"/>
              <a:t>Es lo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con Windows</a:t>
            </a:r>
          </a:p>
          <a:p>
            <a:pPr lvl="1"/>
            <a:r>
              <a:rPr lang="en-US" dirty="0"/>
              <a:t>Linea de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pura</a:t>
            </a:r>
            <a:r>
              <a:rPr lang="en-US" dirty="0"/>
              <a:t> o </a:t>
            </a:r>
            <a:r>
              <a:rPr lang="en-US" dirty="0" err="1"/>
              <a:t>interactivo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shell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736" y="2880799"/>
            <a:ext cx="5349263" cy="209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4426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Introducción 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El protocolo IP asigna direcciones individuales a todos los hosts en una cierta red</a:t>
            </a:r>
          </a:p>
          <a:p>
            <a:r>
              <a:rPr lang="es-AR" noProof="0" dirty="0"/>
              <a:t>Estas direcciones son simplemente números binarios sin mayor estructura</a:t>
            </a:r>
          </a:p>
          <a:p>
            <a:r>
              <a:rPr lang="es-AR" noProof="0" dirty="0"/>
              <a:t>Para enviar tráfico IP de un host a otro esto es técnicamente lo único que hace falta</a:t>
            </a:r>
          </a:p>
          <a:p>
            <a:r>
              <a:rPr lang="es-AR" noProof="0" dirty="0"/>
              <a:t>Sin embargo, para los usuarios de la red es prácticamente imposible recordar o manejar estos números, es preferible contar con identificadores textuales</a:t>
            </a:r>
          </a:p>
        </p:txBody>
      </p:sp>
    </p:spTree>
    <p:extLst>
      <p:ext uri="{BB962C8B-B14F-4D97-AF65-F5344CB8AC3E}">
        <p14:creationId xmlns:p14="http://schemas.microsoft.com/office/powerpoint/2010/main" val="19531004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705795" y="2859182"/>
            <a:ext cx="5826418" cy="70885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>
              <a:lnSpc>
                <a:spcPct val="109000"/>
              </a:lnSpc>
              <a:tabLst>
                <a:tab pos="319847" algn="l"/>
                <a:tab pos="648338" algn="l"/>
                <a:tab pos="976829" algn="l"/>
                <a:tab pos="1296677" algn="l"/>
                <a:tab pos="1625168" algn="l"/>
                <a:tab pos="1953659" algn="l"/>
                <a:tab pos="2273506" algn="l"/>
                <a:tab pos="2610642" algn="l"/>
                <a:tab pos="2930488" algn="l"/>
                <a:tab pos="3258980" algn="l"/>
                <a:tab pos="3578827" algn="l"/>
                <a:tab pos="3915963" algn="l"/>
                <a:tab pos="4227165" algn="l"/>
                <a:tab pos="4564301" algn="l"/>
                <a:tab pos="4884148" algn="l"/>
                <a:tab pos="5212639" algn="l"/>
                <a:tab pos="5541130" algn="l"/>
                <a:tab pos="5860977" algn="l"/>
                <a:tab pos="6189468" algn="l"/>
                <a:tab pos="6517960" algn="l"/>
                <a:tab pos="6638983" algn="l"/>
              </a:tabLst>
            </a:pPr>
            <a:r>
              <a:rPr lang="en-US" sz="2314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Fin del </a:t>
            </a:r>
            <a:r>
              <a:rPr lang="en-US" sz="2314" dirty="0" err="1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Capítulo</a:t>
            </a:r>
            <a:r>
              <a:rPr lang="en-US" sz="2314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 I</a:t>
            </a:r>
            <a:endParaRPr lang="en-US" sz="3267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  <a:sym typeface="Calibri Bold" charset="0"/>
            </a:endParaRPr>
          </a:p>
        </p:txBody>
      </p:sp>
      <p:sp>
        <p:nvSpPr>
          <p:cNvPr id="81923" name="Rectangle 2"/>
          <p:cNvSpPr>
            <a:spLocks/>
          </p:cNvSpPr>
          <p:nvPr/>
        </p:nvSpPr>
        <p:spPr bwMode="auto">
          <a:xfrm>
            <a:off x="1850592" y="3833853"/>
            <a:ext cx="5601660" cy="2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013"/>
              </a:spcBef>
              <a:tabLst>
                <a:tab pos="319847" algn="l"/>
                <a:tab pos="648338" algn="l"/>
                <a:tab pos="976829" algn="l"/>
                <a:tab pos="1296677" algn="l"/>
                <a:tab pos="1625168" algn="l"/>
                <a:tab pos="1953659" algn="l"/>
                <a:tab pos="2273506" algn="l"/>
                <a:tab pos="2610642" algn="l"/>
                <a:tab pos="2930488" algn="l"/>
                <a:tab pos="3258980" algn="l"/>
                <a:tab pos="3578827" algn="l"/>
                <a:tab pos="3915963" algn="l"/>
                <a:tab pos="4227165" algn="l"/>
                <a:tab pos="4564301" algn="l"/>
                <a:tab pos="4884148" algn="l"/>
                <a:tab pos="5212639" algn="l"/>
                <a:tab pos="5541130" algn="l"/>
                <a:tab pos="5860977" algn="l"/>
                <a:tab pos="6189468" algn="l"/>
                <a:tab pos="6517960" algn="l"/>
                <a:tab pos="6638983" algn="l"/>
              </a:tabLst>
            </a:pPr>
            <a:r>
              <a:rPr lang="en-US" sz="1906" dirty="0">
                <a:solidFill>
                  <a:srgbClr val="CCCCFF"/>
                </a:solidFill>
                <a:latin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500142" y="4942515"/>
            <a:ext cx="146957" cy="14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96CF0258-4B6C-6B48-BC45-5BBCF126E5AB}" type="slidenum">
              <a:rPr lang="en-US" sz="545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50</a:t>
            </a:fld>
            <a:endParaRPr lang="en-US" sz="545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396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Introducción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DNS: </a:t>
            </a:r>
            <a:r>
              <a:rPr lang="es-AR" i="1" noProof="0" dirty="0"/>
              <a:t>Domain Name System</a:t>
            </a:r>
            <a:endParaRPr lang="es-AR" noProof="0" dirty="0"/>
          </a:p>
          <a:p>
            <a:r>
              <a:rPr lang="es-AR" noProof="0" dirty="0"/>
              <a:t>Propósito básico:</a:t>
            </a:r>
          </a:p>
          <a:p>
            <a:pPr lvl="1"/>
            <a:r>
              <a:rPr lang="es-AR" noProof="0" dirty="0"/>
              <a:t>Traducir números IP en nombres textuales mas amigables para los usuarios “humanos” de la red</a:t>
            </a:r>
          </a:p>
          <a:p>
            <a:r>
              <a:rPr lang="es-AR" noProof="0" dirty="0"/>
              <a:t>Propósitos adicionales:</a:t>
            </a:r>
          </a:p>
          <a:p>
            <a:pPr lvl="1"/>
            <a:r>
              <a:rPr lang="es-AR" noProof="0" dirty="0"/>
              <a:t>Soporte a diferentes servicios a dar sobre la red</a:t>
            </a:r>
          </a:p>
          <a:p>
            <a:pPr lvl="2"/>
            <a:r>
              <a:rPr lang="es-AR" noProof="0" dirty="0"/>
              <a:t>Correo electrónico</a:t>
            </a:r>
          </a:p>
          <a:p>
            <a:pPr lvl="2"/>
            <a:r>
              <a:rPr lang="es-AR" noProof="0" dirty="0"/>
              <a:t>Sub-delegaciones de nombres</a:t>
            </a:r>
          </a:p>
          <a:p>
            <a:pPr lvl="2"/>
            <a:r>
              <a:rPr lang="es-AR" noProof="0" dirty="0"/>
              <a:t>Resolución reversa</a:t>
            </a:r>
          </a:p>
          <a:p>
            <a:pPr lvl="3"/>
            <a:r>
              <a:rPr lang="es-AR" noProof="0" dirty="0"/>
              <a:t>Reverso: correspondencia nombre -&gt; número IP</a:t>
            </a:r>
          </a:p>
        </p:txBody>
      </p:sp>
    </p:spTree>
    <p:extLst>
      <p:ext uri="{BB962C8B-B14F-4D97-AF65-F5344CB8AC3E}">
        <p14:creationId xmlns:p14="http://schemas.microsoft.com/office/powerpoint/2010/main" val="13762006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Introducción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22" y="1248377"/>
            <a:ext cx="6285660" cy="3716070"/>
          </a:xfrm>
        </p:spPr>
        <p:txBody>
          <a:bodyPr/>
          <a:lstStyle/>
          <a:p>
            <a:r>
              <a:rPr lang="es-AR" noProof="0" dirty="0"/>
              <a:t>Requerimientos del sistema:</a:t>
            </a:r>
          </a:p>
          <a:p>
            <a:pPr lvl="1"/>
            <a:r>
              <a:rPr lang="es-AR" noProof="0" dirty="0"/>
              <a:t>Apoyo a diferentes consultas y aplicaciones</a:t>
            </a:r>
          </a:p>
          <a:p>
            <a:pPr lvl="2"/>
            <a:r>
              <a:rPr lang="es-AR" noProof="0" dirty="0"/>
              <a:t>Nombres directos, reversos, apoyo a aplicaciones</a:t>
            </a:r>
          </a:p>
          <a:p>
            <a:pPr lvl="1"/>
            <a:r>
              <a:rPr lang="es-AR" noProof="0" dirty="0"/>
              <a:t>Distribución de la administración</a:t>
            </a:r>
          </a:p>
          <a:p>
            <a:pPr lvl="2"/>
            <a:r>
              <a:rPr lang="es-AR" noProof="0" dirty="0"/>
              <a:t>En Internet no hay administración centralizada sino que todo es por naturaleza distribuido. El DNS debe soportar y apoyar esta forma de trabajo.</a:t>
            </a:r>
          </a:p>
          <a:p>
            <a:pPr lvl="1"/>
            <a:r>
              <a:rPr lang="es-AR" noProof="0" dirty="0"/>
              <a:t>Performance adecuada</a:t>
            </a:r>
          </a:p>
          <a:p>
            <a:pPr lvl="2"/>
            <a:r>
              <a:rPr lang="es-AR" noProof="0" dirty="0"/>
              <a:t>Las consultas deben responderse lo mas rápidamente posible.</a:t>
            </a:r>
          </a:p>
          <a:p>
            <a:pPr lvl="1"/>
            <a:r>
              <a:rPr lang="es-AR" noProof="0" dirty="0"/>
              <a:t>Confiabilidad adecuada</a:t>
            </a:r>
          </a:p>
        </p:txBody>
      </p:sp>
    </p:spTree>
    <p:extLst>
      <p:ext uri="{BB962C8B-B14F-4D97-AF65-F5344CB8AC3E}">
        <p14:creationId xmlns:p14="http://schemas.microsoft.com/office/powerpoint/2010/main" val="36000794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Introducción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El DNS como base de datos:</a:t>
            </a:r>
          </a:p>
          <a:p>
            <a:pPr lvl="1"/>
            <a:r>
              <a:rPr lang="es-AR" noProof="0" dirty="0"/>
              <a:t>El objetivo principal del DNS es entonces almacenar información de mapeo entre nombres y números IP</a:t>
            </a:r>
          </a:p>
          <a:p>
            <a:pPr lvl="2"/>
            <a:r>
              <a:rPr lang="es-AR" noProof="0" dirty="0"/>
              <a:t>Directa e reversa</a:t>
            </a:r>
          </a:p>
          <a:p>
            <a:pPr lvl="1"/>
            <a:r>
              <a:rPr lang="es-AR" noProof="0" dirty="0"/>
              <a:t>El sistema opera entonces como una base de datos distribuida en la que existe la posibilidad de delegar la administración de sectores del espacio de nombres a diferentes organizaciones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578097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682" y="971551"/>
            <a:ext cx="5142149" cy="374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Introducción (5)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El árbol del DNS</a:t>
            </a:r>
          </a:p>
        </p:txBody>
      </p:sp>
    </p:spTree>
    <p:extLst>
      <p:ext uri="{BB962C8B-B14F-4D97-AF65-F5344CB8AC3E}">
        <p14:creationId xmlns:p14="http://schemas.microsoft.com/office/powerpoint/2010/main" val="31202349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1866</TotalTime>
  <Pages>0</Pages>
  <Words>2429</Words>
  <Characters>0</Characters>
  <Application>Microsoft Macintosh PowerPoint</Application>
  <PresentationFormat>On-screen Show (16:9)</PresentationFormat>
  <Lines>0</Lines>
  <Paragraphs>431</Paragraphs>
  <Slides>50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Arial</vt:lpstr>
      <vt:lpstr>Arial Black</vt:lpstr>
      <vt:lpstr>Arial Bold</vt:lpstr>
      <vt:lpstr>Calibri</vt:lpstr>
      <vt:lpstr>Calibri Bold</vt:lpstr>
      <vt:lpstr>Courier New</vt:lpstr>
      <vt:lpstr>Gill Sans</vt:lpstr>
      <vt:lpstr>Monaco</vt:lpstr>
      <vt:lpstr>Wingdings</vt:lpstr>
      <vt:lpstr>lacnic-presentation-20100915</vt:lpstr>
      <vt:lpstr>lacnic-2008</vt:lpstr>
      <vt:lpstr>Tema de Office</vt:lpstr>
      <vt:lpstr>Title &amp; Bullets</vt:lpstr>
      <vt:lpstr>Title &amp; Bullets copy</vt:lpstr>
      <vt:lpstr>Visio</vt:lpstr>
      <vt:lpstr>Worksheet</vt:lpstr>
      <vt:lpstr>Tutorial de DNS Capítulo I</vt:lpstr>
      <vt:lpstr>Agenda</vt:lpstr>
      <vt:lpstr>Agenda (2)</vt:lpstr>
      <vt:lpstr>INTRODUCCIÓN</vt:lpstr>
      <vt:lpstr>Introducción (1)</vt:lpstr>
      <vt:lpstr>Introducción (3)</vt:lpstr>
      <vt:lpstr>Introducción (4)</vt:lpstr>
      <vt:lpstr>Introducción (4)</vt:lpstr>
      <vt:lpstr>Introducción (5) </vt:lpstr>
      <vt:lpstr>ARQUITECTURA</vt:lpstr>
      <vt:lpstr>Estructura de un nombre de dominio</vt:lpstr>
      <vt:lpstr>Corte de zona (zone cut)</vt:lpstr>
      <vt:lpstr>División administrativa</vt:lpstr>
      <vt:lpstr>División administrativa (ii)</vt:lpstr>
      <vt:lpstr>Zonas y Autoridad </vt:lpstr>
      <vt:lpstr>Primarios y secundarios</vt:lpstr>
      <vt:lpstr>Caching y TTL</vt:lpstr>
      <vt:lpstr>Operación: Time-to-Live</vt:lpstr>
      <vt:lpstr>Protocolo</vt:lpstr>
      <vt:lpstr>Resource Records </vt:lpstr>
      <vt:lpstr>Resource Records </vt:lpstr>
      <vt:lpstr>Ejemplo de SOA</vt:lpstr>
      <vt:lpstr>Resource Records: “A” </vt:lpstr>
      <vt:lpstr>Resource Records:  “CNAME”</vt:lpstr>
      <vt:lpstr>Resource Records: “PTR”</vt:lpstr>
      <vt:lpstr>Resource Records: “MX”</vt:lpstr>
      <vt:lpstr> Resource Records: “NS” y delegación</vt:lpstr>
      <vt:lpstr> Resource Records: “NS” y delegación</vt:lpstr>
      <vt:lpstr>Resource Records: Otros</vt:lpstr>
      <vt:lpstr>Especificacion del protocolo  </vt:lpstr>
      <vt:lpstr>Formato del paquete </vt:lpstr>
      <vt:lpstr> DNS Header</vt:lpstr>
      <vt:lpstr> DNS Header (II)</vt:lpstr>
      <vt:lpstr>Conceptos básicos </vt:lpstr>
      <vt:lpstr>Conceptos básicos</vt:lpstr>
      <vt:lpstr>Transporte </vt:lpstr>
      <vt:lpstr>Operación: Consultas</vt:lpstr>
      <vt:lpstr>Operación </vt:lpstr>
      <vt:lpstr>Operación: Consultas </vt:lpstr>
      <vt:lpstr>Operación: Consultas </vt:lpstr>
      <vt:lpstr>Delegación </vt:lpstr>
      <vt:lpstr>Operación: Root Servers </vt:lpstr>
      <vt:lpstr>Operación: Root Servers </vt:lpstr>
      <vt:lpstr>Operación: Root Servers </vt:lpstr>
      <vt:lpstr>herramientas</vt:lpstr>
      <vt:lpstr>Herramientas: Dig</vt:lpstr>
      <vt:lpstr>Herramientas: Dig</vt:lpstr>
      <vt:lpstr>Herramientas: Dig</vt:lpstr>
      <vt:lpstr>Herramientas: nslookup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carlosm3011@gmail.com</cp:lastModifiedBy>
  <cp:revision>54</cp:revision>
  <cp:lastPrinted>2010-09-24T20:32:41Z</cp:lastPrinted>
  <dcterms:modified xsi:type="dcterms:W3CDTF">2019-01-29T19:47:43Z</dcterms:modified>
</cp:coreProperties>
</file>