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</p:sldMasterIdLst>
  <p:notesMasterIdLst>
    <p:notesMasterId r:id="rId19"/>
  </p:notesMasterIdLst>
  <p:handoutMasterIdLst>
    <p:handoutMasterId r:id="rId20"/>
  </p:handoutMasterIdLst>
  <p:sldIdLst>
    <p:sldId id="273" r:id="rId6"/>
    <p:sldId id="319" r:id="rId7"/>
    <p:sldId id="337" r:id="rId8"/>
    <p:sldId id="320" r:id="rId9"/>
    <p:sldId id="338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272" r:id="rId18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7000"/>
      </a:lnSpc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1pPr>
    <a:lvl2pPr marL="370515" algn="l" rtl="0" fontAlgn="base">
      <a:lnSpc>
        <a:spcPct val="97000"/>
      </a:lnSpc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2pPr>
    <a:lvl3pPr marL="741030" algn="l" rtl="0" fontAlgn="base">
      <a:lnSpc>
        <a:spcPct val="97000"/>
      </a:lnSpc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3pPr>
    <a:lvl4pPr marL="1111545" algn="l" rtl="0" fontAlgn="base">
      <a:lnSpc>
        <a:spcPct val="97000"/>
      </a:lnSpc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4pPr>
    <a:lvl5pPr marL="1482060" algn="l" rtl="0" fontAlgn="base">
      <a:lnSpc>
        <a:spcPct val="97000"/>
      </a:lnSpc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5pPr>
    <a:lvl6pPr marL="1852574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6pPr>
    <a:lvl7pPr marL="2223089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7pPr>
    <a:lvl8pPr marL="2593604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8pPr>
    <a:lvl9pPr marL="2964119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94" autoAdjust="0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9549F-D399-2D4F-92CE-6D8A529E941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379F-5B4C-EA4C-B9CB-7F6C1C4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BB9-8A3A-7349-A064-4239E74CD2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C0BE9-73FD-4F46-A735-22AD7DDA2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1pPr>
    <a:lvl2pPr marL="370515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2pPr>
    <a:lvl3pPr marL="741030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3pPr>
    <a:lvl4pPr marL="1111545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4pPr>
    <a:lvl5pPr marL="1482060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5pPr>
    <a:lvl6pPr marL="1852574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3089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3604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4119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BB6B9B-226D-BB45-9CD5-B4EF90C9AC8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890135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256889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11609" y="0"/>
            <a:ext cx="1838888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92063" y="0"/>
            <a:ext cx="5381197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64769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790DA-D4B3-FF42-BD98-68A91AA1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04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16F56-31A1-8849-B716-24606A27C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75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9DA94-445D-8945-9828-4835E047F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66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21645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8275" y="1427430"/>
            <a:ext cx="4123087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183F5-C281-414D-881D-0FBCCB8A0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71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F52DA-E473-5442-9241-5AFBD453FF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09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A63B4-3756-4144-A9E9-C53B60617F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12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A15A5-922B-B747-A44E-DC558B8E7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2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C56EC-2296-7E4C-8F14-E797E58E7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42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8916934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75CE-6FC2-B047-9276-DA58E3991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552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2FCC4-2CCA-1F43-A733-93696C0A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31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392" y="0"/>
            <a:ext cx="2112703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1" y="0"/>
            <a:ext cx="6199761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7BBFF-FC6A-1848-9F5D-B9C83A1EA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80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950689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5568954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72810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87739" y="3760374"/>
            <a:ext cx="3608601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4689" y="3760374"/>
            <a:ext cx="3610043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264476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1070354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28965214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4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195063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77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5868239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2000947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5844" y="0"/>
            <a:ext cx="1838888" cy="514566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87739" y="0"/>
            <a:ext cx="5379756" cy="514566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7822976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02870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881508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3329405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15881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427430"/>
            <a:ext cx="4117322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4546788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0561702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37032365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92063" y="3757133"/>
            <a:ext cx="3610042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0454" y="3757133"/>
            <a:ext cx="3610043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0253222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67982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6469032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4507984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162827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8" y="0"/>
            <a:ext cx="2109821" cy="514458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14458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2085081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9324245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2459066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8355181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15881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427430"/>
            <a:ext cx="4117322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0173689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141957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2468229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397306590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0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487087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968681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6090272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8" y="0"/>
            <a:ext cx="2109821" cy="514458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14458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171020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6916613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4810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18276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455930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063" y="3757133"/>
            <a:ext cx="7358434" cy="13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063" y="0"/>
            <a:ext cx="7358434" cy="36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16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32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48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64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170737" indent="-170737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31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44715" indent="-142641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042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545709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177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774799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003888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315104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626320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937536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248752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0647" y="0"/>
            <a:ext cx="6868448" cy="111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83081" cy="371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old" charset="0"/>
              </a:rPr>
              <a:t>Click to edit Master text styles</a:t>
            </a:r>
          </a:p>
          <a:p>
            <a:pPr lvl="1"/>
            <a:r>
              <a:rPr lang="en-US" dirty="0">
                <a:sym typeface="Arial Bold" charset="0"/>
              </a:rPr>
              <a:t>Second level</a:t>
            </a:r>
          </a:p>
          <a:p>
            <a:pPr lvl="2"/>
            <a:r>
              <a:rPr lang="en-US" dirty="0">
                <a:sym typeface="Arial" charset="0"/>
              </a:rPr>
              <a:t>Third level</a:t>
            </a:r>
          </a:p>
          <a:p>
            <a:pPr lvl="3"/>
            <a:r>
              <a:rPr lang="en-US" dirty="0">
                <a:sym typeface="Arial" charset="0"/>
              </a:rPr>
              <a:t>Fourth level</a:t>
            </a:r>
          </a:p>
          <a:p>
            <a:pPr lvl="4"/>
            <a:r>
              <a:rPr lang="en-US" dirty="0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270672" y="4858230"/>
            <a:ext cx="322814" cy="233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089" b="1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fld id="{3A5FC807-0829-864C-A275-0E29465257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74475" indent="-206397" algn="l" rtl="0" eaLnBrk="0" fontAlgn="base" hangingPunct="0">
        <a:lnSpc>
          <a:spcPct val="109000"/>
        </a:lnSpc>
        <a:spcBef>
          <a:spcPts val="1021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554354" indent="-184785" algn="l" rtl="0" eaLnBrk="0" fontAlgn="base" hangingPunct="0">
        <a:lnSpc>
          <a:spcPct val="109000"/>
        </a:lnSpc>
        <a:spcBef>
          <a:spcPts val="817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177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833152" indent="-137238" algn="l" rtl="0" eaLnBrk="0" fontAlgn="base" hangingPunct="0">
        <a:lnSpc>
          <a:spcPct val="109000"/>
        </a:lnSpc>
        <a:spcBef>
          <a:spcPts val="61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113030" indent="-135077" algn="l" rtl="0" eaLnBrk="0" fontAlgn="base" hangingPunct="0">
        <a:lnSpc>
          <a:spcPct val="109000"/>
        </a:lnSpc>
        <a:spcBef>
          <a:spcPts val="408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1361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391827" indent="-136157" algn="l" rtl="0" eaLnBrk="0" fontAlgn="base" hangingPunct="0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703043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014259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325475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636691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739" y="3760374"/>
            <a:ext cx="7356993" cy="138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7739" y="0"/>
            <a:ext cx="7356993" cy="368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16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32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48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64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33412" indent="-233412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207477" indent="103739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449534" indent="172898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691591" indent="242057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925003" indent="319861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236219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547435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858651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169867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39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71552" cy="371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33412" indent="-233412" algn="l" rtl="0" eaLnBrk="0" fontAlgn="base" hangingPunct="0">
        <a:lnSpc>
          <a:spcPct val="102000"/>
        </a:lnSpc>
        <a:spcBef>
          <a:spcPts val="953"/>
        </a:spcBef>
        <a:spcAft>
          <a:spcPct val="0"/>
        </a:spcAft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11216" algn="l" rtl="0" eaLnBrk="0" fontAlgn="base" hangingPunct="0">
        <a:lnSpc>
          <a:spcPct val="102000"/>
        </a:lnSpc>
        <a:spcBef>
          <a:spcPts val="749"/>
        </a:spcBef>
        <a:spcAft>
          <a:spcPct val="0"/>
        </a:spcAft>
        <a:defRPr sz="177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22432" algn="l" rtl="0" eaLnBrk="0" fontAlgn="base" hangingPunct="0">
        <a:lnSpc>
          <a:spcPct val="102000"/>
        </a:lnSpc>
        <a:spcBef>
          <a:spcPts val="613"/>
        </a:spcBef>
        <a:spcAft>
          <a:spcPct val="0"/>
        </a:spcAft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933648" algn="l" rtl="0" eaLnBrk="0" fontAlgn="base" hangingPunct="0">
        <a:lnSpc>
          <a:spcPct val="102000"/>
        </a:lnSpc>
        <a:spcBef>
          <a:spcPts val="408"/>
        </a:spcBef>
        <a:spcAft>
          <a:spcPct val="0"/>
        </a:spcAft>
        <a:defRPr sz="1361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244864" algn="l" rtl="0" eaLnBrk="0" fontAlgn="base" hangingPunct="0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556080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1867296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178512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489728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39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71552" cy="371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33412" indent="-233412" algn="l" rtl="0" eaLnBrk="0" fontAlgn="base" hangingPunct="0">
        <a:lnSpc>
          <a:spcPct val="102000"/>
        </a:lnSpc>
        <a:spcBef>
          <a:spcPts val="953"/>
        </a:spcBef>
        <a:spcAft>
          <a:spcPct val="0"/>
        </a:spcAft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11216" algn="l" rtl="0" eaLnBrk="0" fontAlgn="base" hangingPunct="0">
        <a:lnSpc>
          <a:spcPct val="102000"/>
        </a:lnSpc>
        <a:spcBef>
          <a:spcPts val="749"/>
        </a:spcBef>
        <a:spcAft>
          <a:spcPct val="0"/>
        </a:spcAft>
        <a:defRPr sz="177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22432" algn="l" rtl="0" eaLnBrk="0" fontAlgn="base" hangingPunct="0">
        <a:lnSpc>
          <a:spcPct val="102000"/>
        </a:lnSpc>
        <a:spcBef>
          <a:spcPts val="613"/>
        </a:spcBef>
        <a:spcAft>
          <a:spcPct val="0"/>
        </a:spcAft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933648" algn="l" rtl="0" eaLnBrk="0" fontAlgn="base" hangingPunct="0">
        <a:lnSpc>
          <a:spcPct val="102000"/>
        </a:lnSpc>
        <a:spcBef>
          <a:spcPts val="408"/>
        </a:spcBef>
        <a:spcAft>
          <a:spcPct val="0"/>
        </a:spcAft>
        <a:defRPr sz="1361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244864" algn="l" rtl="0" eaLnBrk="0" fontAlgn="base" hangingPunct="0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556080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1867296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178512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489728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/>
          </p:cNvSpPr>
          <p:nvPr/>
        </p:nvSpPr>
        <p:spPr bwMode="auto">
          <a:xfrm>
            <a:off x="1143901" y="3699068"/>
            <a:ext cx="2741906" cy="79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0480" bIns="0"/>
          <a:lstStyle/>
          <a:p>
            <a:pPr marL="30257" algn="ctr">
              <a:lnSpc>
                <a:spcPct val="100000"/>
              </a:lnSpc>
            </a:pPr>
            <a:r>
              <a:rPr lang="en-US" sz="1634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Ciclo</a:t>
            </a:r>
            <a:r>
              <a:rPr lang="en-US" sz="1634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de </a:t>
            </a:r>
            <a:r>
              <a:rPr lang="en-US" sz="1634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capacitación</a:t>
            </a:r>
            <a:r>
              <a:rPr lang="en-US" sz="1634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634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interna</a:t>
            </a:r>
            <a:endParaRPr lang="en-US" sz="1906" dirty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  <a:p>
            <a:pPr marL="30257" algn="ctr">
              <a:lnSpc>
                <a:spcPct val="100000"/>
              </a:lnSpc>
            </a:pPr>
            <a:r>
              <a:rPr lang="en-US" sz="1225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LACNIC, Montevideo, Uruguay</a:t>
            </a:r>
          </a:p>
          <a:p>
            <a:pPr marL="30257" algn="ctr">
              <a:lnSpc>
                <a:spcPct val="100000"/>
              </a:lnSpc>
            </a:pPr>
            <a:r>
              <a:rPr lang="en-US" sz="1225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Septiembre</a:t>
            </a:r>
            <a:r>
              <a:rPr lang="en-US" sz="1225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– </a:t>
            </a:r>
            <a:r>
              <a:rPr lang="en-US" sz="1225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Octubre</a:t>
            </a:r>
            <a:r>
              <a:rPr lang="en-US" sz="1225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2010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4497981" y="4858230"/>
            <a:ext cx="155602" cy="15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A040CEA6-522B-3F46-AD23-8B1C72638757}" type="slidenum">
              <a:rPr lang="en-US" sz="613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1</a:t>
            </a:fld>
            <a:endParaRPr lang="en-US" sz="613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251" y="1854996"/>
            <a:ext cx="5827499" cy="1746045"/>
          </a:xfrm>
        </p:spPr>
        <p:txBody>
          <a:bodyPr/>
          <a:lstStyle/>
          <a:p>
            <a:r>
              <a:rPr lang="en-US" dirty="0"/>
              <a:t>Tutorial de DNS</a:t>
            </a:r>
            <a:br>
              <a:rPr lang="en-US" dirty="0"/>
            </a:br>
            <a:r>
              <a:rPr lang="en-US" dirty="0" err="1"/>
              <a:t>Capítulo</a:t>
            </a:r>
            <a:r>
              <a:rPr lang="en-US" dirty="0"/>
              <a:t> II : </a:t>
            </a:r>
            <a:r>
              <a:rPr lang="en-US" dirty="0" err="1"/>
              <a:t>Aspectos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75945" y="3805420"/>
            <a:ext cx="3578011" cy="1315050"/>
          </a:xfrm>
        </p:spPr>
        <p:txBody>
          <a:bodyPr/>
          <a:lstStyle/>
          <a:p>
            <a:pPr algn="r"/>
            <a:r>
              <a:rPr lang="en-US" dirty="0"/>
              <a:t>Carlos </a:t>
            </a:r>
            <a:r>
              <a:rPr lang="en-US" dirty="0" err="1"/>
              <a:t>Martínez-Cagnazzo</a:t>
            </a:r>
            <a:endParaRPr lang="en-US" dirty="0"/>
          </a:p>
          <a:p>
            <a:pPr algn="r"/>
            <a:r>
              <a:rPr lang="en-US" dirty="0" err="1">
                <a:solidFill>
                  <a:schemeClr val="accent5">
                    <a:lumMod val="90000"/>
                  </a:schemeClr>
                </a:solidFill>
              </a:rPr>
              <a:t>carlos</a:t>
            </a:r>
            <a:r>
              <a:rPr lang="en-US" dirty="0">
                <a:solidFill>
                  <a:schemeClr val="accent5">
                    <a:lumMod val="90000"/>
                  </a:schemeClr>
                </a:solidFill>
              </a:rPr>
              <a:t>  @ </a:t>
            </a:r>
            <a:r>
              <a:rPr lang="en-US" dirty="0" err="1">
                <a:solidFill>
                  <a:schemeClr val="accent5">
                    <a:lumMod val="90000"/>
                  </a:schemeClr>
                </a:solidFill>
              </a:rPr>
              <a:t>lacnic.net</a:t>
            </a:r>
            <a:endParaRPr lang="en-US" dirty="0">
              <a:solidFill>
                <a:schemeClr val="accent5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Seguridad DNS: </a:t>
            </a:r>
            <a:r>
              <a:rPr lang="es-AR" i="1" dirty="0"/>
              <a:t>DNS </a:t>
            </a:r>
            <a:r>
              <a:rPr lang="es-AR" i="1" dirty="0" err="1"/>
              <a:t>amplification</a:t>
            </a:r>
            <a:r>
              <a:rPr lang="es-AR" i="1" dirty="0"/>
              <a:t> (III)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441" y="1168984"/>
            <a:ext cx="6284849" cy="4000500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Segundo paso:</a:t>
            </a:r>
          </a:p>
          <a:p>
            <a:pPr lvl="1"/>
            <a:r>
              <a:rPr lang="es-AR" noProof="0" dirty="0"/>
              <a:t>Realizar las consultas </a:t>
            </a:r>
            <a:r>
              <a:rPr lang="es-AR" i="1" noProof="0" dirty="0" err="1"/>
              <a:t>spoofed</a:t>
            </a:r>
            <a:r>
              <a:rPr lang="es-AR" noProof="0" dirty="0"/>
              <a:t> con IP de origen la de la víctima</a:t>
            </a:r>
          </a:p>
          <a:p>
            <a:pPr lvl="2"/>
            <a:r>
              <a:rPr lang="es-AR" dirty="0"/>
              <a:t>Las consultas se hacen por los registros TXT que esperamos esten en el caché de todos los recursivos intermedios</a:t>
            </a:r>
          </a:p>
          <a:p>
            <a:r>
              <a:rPr lang="es-AR" dirty="0"/>
              <a:t>Algún números:</a:t>
            </a:r>
          </a:p>
          <a:p>
            <a:pPr lvl="1"/>
            <a:r>
              <a:rPr lang="es-AR" noProof="0" dirty="0"/>
              <a:t>20 servidores recursivos</a:t>
            </a:r>
          </a:p>
          <a:p>
            <a:pPr lvl="1"/>
            <a:r>
              <a:rPr lang="es-AR" dirty="0"/>
              <a:t>Amplificación 100X</a:t>
            </a:r>
          </a:p>
          <a:p>
            <a:pPr lvl="2"/>
            <a:r>
              <a:rPr lang="es-AR" dirty="0"/>
              <a:t>20 bytes -&gt; 2 </a:t>
            </a:r>
            <a:r>
              <a:rPr lang="es-AR" dirty="0" err="1"/>
              <a:t>Kbytes</a:t>
            </a:r>
            <a:r>
              <a:rPr lang="es-AR" dirty="0"/>
              <a:t> </a:t>
            </a:r>
          </a:p>
          <a:p>
            <a:pPr lvl="1"/>
            <a:r>
              <a:rPr lang="es-AR" noProof="0" dirty="0"/>
              <a:t>ADSL de 512 Kbps upstream</a:t>
            </a:r>
          </a:p>
          <a:p>
            <a:pPr lvl="1"/>
            <a:r>
              <a:rPr lang="es-AR" dirty="0"/>
              <a:t>Tráfico de ataque: </a:t>
            </a:r>
            <a:r>
              <a:rPr lang="es-AR" b="1" dirty="0"/>
              <a:t>50 Mbps</a:t>
            </a:r>
          </a:p>
          <a:p>
            <a:pPr lvl="2"/>
            <a:r>
              <a:rPr lang="es-AR" noProof="0" dirty="0"/>
              <a:t>512 Kbps * </a:t>
            </a:r>
            <a:r>
              <a:rPr lang="es-AR" dirty="0"/>
              <a:t>100</a:t>
            </a:r>
          </a:p>
          <a:p>
            <a:pPr lvl="2"/>
            <a:r>
              <a:rPr lang="es-AR" noProof="0" dirty="0"/>
              <a:t>Cada servidor solo “ve” ~25 Kbps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2139" y="2744202"/>
            <a:ext cx="2913884" cy="222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63334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Seguridad</a:t>
            </a:r>
            <a:r>
              <a:rPr lang="en-US" dirty="0"/>
              <a:t> en DNS: AXFR’s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711" y="1128107"/>
            <a:ext cx="6170579" cy="394335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Transferencias</a:t>
            </a:r>
            <a:r>
              <a:rPr lang="en-US" dirty="0"/>
              <a:t> de </a:t>
            </a:r>
            <a:r>
              <a:rPr lang="en-US" dirty="0" err="1"/>
              <a:t>zona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esquemas</a:t>
            </a:r>
            <a:r>
              <a:rPr lang="en-US" dirty="0"/>
              <a:t> de </a:t>
            </a:r>
            <a:r>
              <a:rPr lang="en-US" dirty="0" err="1"/>
              <a:t>replicación</a:t>
            </a:r>
            <a:r>
              <a:rPr lang="en-US" dirty="0"/>
              <a:t> </a:t>
            </a:r>
            <a:r>
              <a:rPr lang="en-US" dirty="0" err="1"/>
              <a:t>primario-secundarios</a:t>
            </a:r>
            <a:endParaRPr lang="en-US" dirty="0"/>
          </a:p>
          <a:p>
            <a:r>
              <a:rPr lang="en-US" dirty="0" err="1"/>
              <a:t>Problemas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Exposición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endParaRPr lang="en-US" dirty="0"/>
          </a:p>
          <a:p>
            <a:pPr lvl="2"/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zonas</a:t>
            </a:r>
            <a:r>
              <a:rPr lang="en-US" dirty="0"/>
              <a:t> </a:t>
            </a:r>
            <a:r>
              <a:rPr lang="en-US" dirty="0" err="1"/>
              <a:t>viajan</a:t>
            </a:r>
            <a:r>
              <a:rPr lang="en-US" dirty="0"/>
              <a:t> en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plano</a:t>
            </a:r>
            <a:endParaRPr lang="en-US" dirty="0"/>
          </a:p>
          <a:p>
            <a:pPr lvl="1"/>
            <a:r>
              <a:rPr lang="en-US" dirty="0" err="1"/>
              <a:t>Denegaciones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endParaRPr lang="en-US" dirty="0"/>
          </a:p>
          <a:p>
            <a:pPr lvl="2"/>
            <a:r>
              <a:rPr lang="en-US" dirty="0"/>
              <a:t>Si </a:t>
            </a:r>
            <a:r>
              <a:rPr lang="en-US" dirty="0" err="1"/>
              <a:t>cualquiera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disparar</a:t>
            </a:r>
            <a:r>
              <a:rPr lang="en-US" dirty="0"/>
              <a:t> un AXFR, y </a:t>
            </a:r>
            <a:r>
              <a:rPr lang="en-US" dirty="0" err="1"/>
              <a:t>como</a:t>
            </a:r>
            <a:r>
              <a:rPr lang="en-US" dirty="0"/>
              <a:t> los AXFRs son </a:t>
            </a:r>
            <a:r>
              <a:rPr lang="en-US" dirty="0" err="1"/>
              <a:t>potencialmente</a:t>
            </a:r>
            <a:r>
              <a:rPr lang="en-US" dirty="0"/>
              <a:t> de </a:t>
            </a:r>
            <a:r>
              <a:rPr lang="en-US" dirty="0" err="1"/>
              <a:t>muchos</a:t>
            </a:r>
            <a:r>
              <a:rPr lang="en-US" dirty="0"/>
              <a:t> RRs,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DoS</a:t>
            </a:r>
            <a:r>
              <a:rPr lang="en-US" dirty="0"/>
              <a:t> locales</a:t>
            </a:r>
          </a:p>
          <a:p>
            <a:r>
              <a:rPr lang="en-US" dirty="0" err="1"/>
              <a:t>Soluciones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de </a:t>
            </a:r>
            <a:r>
              <a:rPr lang="en-US" dirty="0" err="1"/>
              <a:t>filtrado</a:t>
            </a:r>
            <a:endParaRPr lang="en-US" dirty="0"/>
          </a:p>
          <a:p>
            <a:pPr lvl="1"/>
            <a:r>
              <a:rPr lang="en-US" dirty="0" err="1"/>
              <a:t>Cifrado</a:t>
            </a:r>
            <a:r>
              <a:rPr lang="en-US" dirty="0"/>
              <a:t> en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transferencias</a:t>
            </a:r>
            <a:endParaRPr lang="en-US" dirty="0"/>
          </a:p>
          <a:p>
            <a:pPr lvl="2"/>
            <a:r>
              <a:rPr lang="en-US" dirty="0" err="1"/>
              <a:t>Propios</a:t>
            </a:r>
            <a:r>
              <a:rPr lang="en-US" dirty="0"/>
              <a:t> del DNS</a:t>
            </a:r>
          </a:p>
          <a:p>
            <a:pPr lvl="2"/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esquemas</a:t>
            </a:r>
            <a:r>
              <a:rPr lang="en-US" dirty="0"/>
              <a:t> de VPN u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túneles</a:t>
            </a:r>
            <a:r>
              <a:rPr lang="en-US" dirty="0"/>
              <a:t> </a:t>
            </a:r>
            <a:r>
              <a:rPr lang="en-US" dirty="0" err="1"/>
              <a:t>cifrados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05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984" y="282434"/>
            <a:ext cx="5149983" cy="11129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Seguridad</a:t>
            </a:r>
            <a:r>
              <a:rPr lang="en-US" dirty="0"/>
              <a:t> en DNS: </a:t>
            </a:r>
            <a:br>
              <a:rPr lang="en-US" dirty="0"/>
            </a:br>
            <a:r>
              <a:rPr lang="en-US" dirty="0" err="1"/>
              <a:t>Asegurar</a:t>
            </a:r>
            <a:r>
              <a:rPr lang="en-US" dirty="0"/>
              <a:t> la </a:t>
            </a:r>
            <a:r>
              <a:rPr lang="en-US" dirty="0" err="1"/>
              <a:t>Autoridad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711" y="1226134"/>
            <a:ext cx="6170579" cy="394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¿</a:t>
            </a:r>
            <a:r>
              <a:rPr lang="en-US" dirty="0" err="1"/>
              <a:t>Porqué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Si un </a:t>
            </a:r>
            <a:r>
              <a:rPr lang="en-US" dirty="0" err="1"/>
              <a:t>atacante</a:t>
            </a:r>
            <a:r>
              <a:rPr lang="en-US" dirty="0"/>
              <a:t> </a:t>
            </a:r>
            <a:r>
              <a:rPr lang="en-US" dirty="0" err="1"/>
              <a:t>logra</a:t>
            </a:r>
            <a:r>
              <a:rPr lang="en-US" dirty="0"/>
              <a:t> </a:t>
            </a:r>
            <a:r>
              <a:rPr lang="en-US" dirty="0" err="1"/>
              <a:t>mentir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autoridad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envenenar</a:t>
            </a:r>
            <a:r>
              <a:rPr lang="en-US" dirty="0"/>
              <a:t> </a:t>
            </a:r>
            <a:r>
              <a:rPr lang="en-US" dirty="0" err="1"/>
              <a:t>cachés</a:t>
            </a:r>
            <a:r>
              <a:rPr lang="en-US" dirty="0"/>
              <a:t> y </a:t>
            </a:r>
            <a:r>
              <a:rPr lang="en-US" dirty="0" err="1"/>
              <a:t>redirigir</a:t>
            </a:r>
            <a:r>
              <a:rPr lang="en-US" dirty="0"/>
              <a:t> </a:t>
            </a:r>
            <a:r>
              <a:rPr lang="en-US" dirty="0" err="1"/>
              <a:t>tráfico</a:t>
            </a:r>
            <a:r>
              <a:rPr lang="en-US" dirty="0"/>
              <a:t> a </a:t>
            </a:r>
            <a:r>
              <a:rPr lang="en-US" dirty="0" err="1"/>
              <a:t>voluntad</a:t>
            </a:r>
            <a:endParaRPr lang="en-US" dirty="0"/>
          </a:p>
          <a:p>
            <a:pPr lvl="1"/>
            <a:r>
              <a:rPr lang="en-US" dirty="0"/>
              <a:t>No solo en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ataques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en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disputas</a:t>
            </a:r>
            <a:r>
              <a:rPr lang="en-US" dirty="0"/>
              <a:t> </a:t>
            </a:r>
            <a:r>
              <a:rPr lang="en-US" dirty="0" err="1"/>
              <a:t>comerciales</a:t>
            </a:r>
            <a:r>
              <a:rPr lang="en-US" dirty="0"/>
              <a:t>, surge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necesidad</a:t>
            </a:r>
            <a:r>
              <a:rPr lang="en-US" dirty="0"/>
              <a:t> el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i="1" u="sng" dirty="0" err="1"/>
              <a:t>certificar</a:t>
            </a:r>
            <a:r>
              <a:rPr lang="en-US" i="1" u="sng" dirty="0"/>
              <a:t> la </a:t>
            </a:r>
            <a:r>
              <a:rPr lang="en-US" i="1" u="sng" dirty="0" err="1"/>
              <a:t>autoridad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organización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zona</a:t>
            </a:r>
            <a:endParaRPr lang="en-US" dirty="0"/>
          </a:p>
          <a:p>
            <a:r>
              <a:rPr lang="en-US" dirty="0" err="1"/>
              <a:t>Propuestas</a:t>
            </a:r>
            <a:endParaRPr lang="en-US" dirty="0"/>
          </a:p>
          <a:p>
            <a:pPr lvl="1"/>
            <a:r>
              <a:rPr lang="en-US" dirty="0" err="1"/>
              <a:t>Protocolo</a:t>
            </a:r>
            <a:r>
              <a:rPr lang="en-US" dirty="0"/>
              <a:t> DNSSEC</a:t>
            </a:r>
          </a:p>
          <a:p>
            <a:pPr lvl="2"/>
            <a:r>
              <a:rPr lang="en-US" dirty="0" err="1"/>
              <a:t>Esquema</a:t>
            </a:r>
            <a:r>
              <a:rPr lang="en-US" dirty="0"/>
              <a:t> de similar*** a </a:t>
            </a:r>
            <a:r>
              <a:rPr lang="en-US" dirty="0" err="1"/>
              <a:t>una</a:t>
            </a:r>
            <a:r>
              <a:rPr lang="en-US" dirty="0"/>
              <a:t> PKI </a:t>
            </a:r>
            <a:r>
              <a:rPr lang="en-US" dirty="0" err="1"/>
              <a:t>apoyado</a:t>
            </a:r>
            <a:r>
              <a:rPr lang="en-US" dirty="0"/>
              <a:t> en el </a:t>
            </a:r>
            <a:r>
              <a:rPr lang="en-US" dirty="0" err="1"/>
              <a:t>propio</a:t>
            </a:r>
            <a:r>
              <a:rPr lang="en-US" dirty="0"/>
              <a:t> </a:t>
            </a:r>
            <a:r>
              <a:rPr lang="en-US" dirty="0" err="1"/>
              <a:t>arbol</a:t>
            </a:r>
            <a:r>
              <a:rPr lang="en-US" dirty="0"/>
              <a:t> del DNS</a:t>
            </a:r>
          </a:p>
        </p:txBody>
      </p:sp>
    </p:spTree>
    <p:extLst>
      <p:ext uri="{BB962C8B-B14F-4D97-AF65-F5344CB8AC3E}">
        <p14:creationId xmlns:p14="http://schemas.microsoft.com/office/powerpoint/2010/main" val="28545396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705796" y="2859181"/>
            <a:ext cx="5826418" cy="70885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>
              <a:lnSpc>
                <a:spcPct val="109000"/>
              </a:lnSpc>
              <a:tabLst>
                <a:tab pos="319861" algn="l"/>
                <a:tab pos="648367" algn="l"/>
                <a:tab pos="976873" algn="l"/>
                <a:tab pos="1296734" algn="l"/>
                <a:tab pos="1625239" algn="l"/>
                <a:tab pos="1953745" algn="l"/>
                <a:tab pos="2273606" algn="l"/>
                <a:tab pos="2610757" algn="l"/>
                <a:tab pos="2930618" algn="l"/>
                <a:tab pos="3259124" algn="l"/>
                <a:tab pos="3578984" algn="l"/>
                <a:tab pos="3916135" algn="l"/>
                <a:tab pos="4227351" algn="l"/>
                <a:tab pos="4564502" algn="l"/>
                <a:tab pos="4884363" algn="l"/>
                <a:tab pos="5212869" algn="l"/>
                <a:tab pos="5541374" algn="l"/>
                <a:tab pos="5861235" algn="l"/>
                <a:tab pos="6189741" algn="l"/>
                <a:tab pos="6518247" algn="l"/>
                <a:tab pos="6639276" algn="l"/>
              </a:tabLst>
            </a:pPr>
            <a:r>
              <a:rPr lang="en-US" sz="2314" dirty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Fin del </a:t>
            </a:r>
            <a:r>
              <a:rPr lang="en-US" sz="2314" dirty="0" err="1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Capítulo</a:t>
            </a:r>
            <a:r>
              <a:rPr lang="en-US" sz="2314" dirty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 II</a:t>
            </a:r>
            <a:endParaRPr lang="en-US" sz="3267" dirty="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  <a:sym typeface="Calibri Bold" charset="0"/>
            </a:endParaRPr>
          </a:p>
        </p:txBody>
      </p:sp>
      <p:sp>
        <p:nvSpPr>
          <p:cNvPr id="81923" name="Rectangle 2"/>
          <p:cNvSpPr>
            <a:spLocks/>
          </p:cNvSpPr>
          <p:nvPr/>
        </p:nvSpPr>
        <p:spPr bwMode="auto">
          <a:xfrm>
            <a:off x="1850591" y="3833853"/>
            <a:ext cx="5601661" cy="2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013"/>
              </a:spcBef>
              <a:tabLst>
                <a:tab pos="319861" algn="l"/>
                <a:tab pos="648367" algn="l"/>
                <a:tab pos="976873" algn="l"/>
                <a:tab pos="1296734" algn="l"/>
                <a:tab pos="1625239" algn="l"/>
                <a:tab pos="1953745" algn="l"/>
                <a:tab pos="2273606" algn="l"/>
                <a:tab pos="2610757" algn="l"/>
                <a:tab pos="2930618" algn="l"/>
                <a:tab pos="3259124" algn="l"/>
                <a:tab pos="3578984" algn="l"/>
                <a:tab pos="3916135" algn="l"/>
                <a:tab pos="4227351" algn="l"/>
                <a:tab pos="4564502" algn="l"/>
                <a:tab pos="4884363" algn="l"/>
                <a:tab pos="5212869" algn="l"/>
                <a:tab pos="5541374" algn="l"/>
                <a:tab pos="5861235" algn="l"/>
                <a:tab pos="6189741" algn="l"/>
                <a:tab pos="6518247" algn="l"/>
                <a:tab pos="6639276" algn="l"/>
              </a:tabLst>
            </a:pPr>
            <a:r>
              <a:rPr lang="en-US" sz="1906" dirty="0">
                <a:solidFill>
                  <a:srgbClr val="CCCCFF"/>
                </a:solidFill>
                <a:latin typeface="Gill Sans" charset="0"/>
                <a:cs typeface="Gill Sans" charset="0"/>
                <a:sym typeface="Gill Sans" charset="0"/>
              </a:rPr>
              <a:t>Tutorial de DNS LACNIC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4500142" y="4942515"/>
            <a:ext cx="146957" cy="14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96CF0258-4B6C-6B48-BC45-5BBCF126E5AB}" type="slidenum">
              <a:rPr lang="en-US" sz="545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13</a:t>
            </a:fld>
            <a:endParaRPr lang="en-US" sz="545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Seguridad en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Aspectos principales:</a:t>
            </a:r>
          </a:p>
          <a:p>
            <a:pPr lvl="1"/>
            <a:r>
              <a:rPr lang="es-AR" noProof="0" dirty="0"/>
              <a:t>Caché </a:t>
            </a:r>
            <a:r>
              <a:rPr lang="es-AR" noProof="0" dirty="0" err="1"/>
              <a:t>Poisoning</a:t>
            </a:r>
            <a:endParaRPr lang="es-AR" noProof="0" dirty="0"/>
          </a:p>
          <a:p>
            <a:pPr lvl="1"/>
            <a:r>
              <a:rPr lang="es-AR" noProof="0" dirty="0"/>
              <a:t>DNS </a:t>
            </a:r>
            <a:r>
              <a:rPr lang="es-AR" noProof="0" dirty="0" err="1"/>
              <a:t>amplification</a:t>
            </a:r>
            <a:r>
              <a:rPr lang="es-AR" noProof="0" dirty="0"/>
              <a:t> </a:t>
            </a:r>
            <a:r>
              <a:rPr lang="es-AR" noProof="0" dirty="0" err="1"/>
              <a:t>attacks</a:t>
            </a:r>
            <a:endParaRPr lang="es-AR" noProof="0" dirty="0"/>
          </a:p>
          <a:p>
            <a:pPr lvl="1"/>
            <a:r>
              <a:rPr lang="es-AR" noProof="0" dirty="0"/>
              <a:t>Aseguramiento de las transferencias de zona</a:t>
            </a:r>
          </a:p>
          <a:p>
            <a:pPr lvl="1"/>
            <a:r>
              <a:rPr lang="es-AR" dirty="0"/>
              <a:t>Certificación de autoridad</a:t>
            </a:r>
          </a:p>
          <a:p>
            <a:r>
              <a:rPr lang="es-AR" dirty="0"/>
              <a:t>Aspectos no directamente relacionados con el protocolo</a:t>
            </a:r>
          </a:p>
          <a:p>
            <a:pPr lvl="1"/>
            <a:r>
              <a:rPr lang="es-AR" noProof="0" dirty="0"/>
              <a:t>Vulnerabilidades en el software que implementa DNS</a:t>
            </a:r>
          </a:p>
          <a:p>
            <a:pPr lvl="1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0522816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115" y="178616"/>
            <a:ext cx="4690730" cy="77567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UY" dirty="0"/>
              <a:t>Vectores de ataque en </a:t>
            </a:r>
            <a:br>
              <a:rPr lang="es-UY" dirty="0"/>
            </a:br>
            <a:r>
              <a:rPr lang="es-UY" dirty="0"/>
              <a:t>DNS</a:t>
            </a:r>
            <a:endParaRPr lang="en-US" dirty="0"/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141" y="1150349"/>
            <a:ext cx="6187691" cy="370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5127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Seguridad en DNS: </a:t>
            </a:r>
            <a:r>
              <a:rPr lang="es-AR" i="1" noProof="0" dirty="0"/>
              <a:t>Caché </a:t>
            </a:r>
            <a:r>
              <a:rPr lang="es-AR" i="1" noProof="0" dirty="0" err="1"/>
              <a:t>Poisoning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El </a:t>
            </a:r>
            <a:r>
              <a:rPr lang="es-AR" i="1" noProof="0" dirty="0"/>
              <a:t>caché </a:t>
            </a:r>
            <a:r>
              <a:rPr lang="es-AR" i="1" noProof="0" dirty="0" err="1"/>
              <a:t>poisoning</a:t>
            </a:r>
            <a:r>
              <a:rPr lang="es-AR" noProof="0" dirty="0"/>
              <a:t> es una técnica por la cual es posible engañar a un servidor DNS y hacerle creer que r</a:t>
            </a:r>
            <a:r>
              <a:rPr lang="es-AR" dirty="0" err="1"/>
              <a:t>ecibió</a:t>
            </a:r>
            <a:r>
              <a:rPr lang="es-AR" dirty="0"/>
              <a:t> información auténtica y válida</a:t>
            </a:r>
          </a:p>
          <a:p>
            <a:r>
              <a:rPr lang="es-AR" noProof="0" dirty="0"/>
              <a:t>El servidor luego cachea esa información y la utiliza para responder otras consultas hasta la duración el TTL de los </a:t>
            </a:r>
            <a:r>
              <a:rPr lang="es-AR" noProof="0" dirty="0" err="1"/>
              <a:t>RRs</a:t>
            </a:r>
            <a:r>
              <a:rPr lang="es-AR" noProof="0" dirty="0"/>
              <a:t> cacheados</a:t>
            </a:r>
          </a:p>
          <a:p>
            <a:r>
              <a:rPr lang="es-AR" dirty="0"/>
              <a:t>De esta forma propaga el engaño </a:t>
            </a:r>
            <a:r>
              <a:rPr lang="es-AR" dirty="0" err="1"/>
              <a:t>downstream</a:t>
            </a:r>
            <a:endParaRPr lang="es-AR" dirty="0"/>
          </a:p>
          <a:p>
            <a:r>
              <a:rPr lang="es-AR" noProof="0" dirty="0"/>
              <a:t>¿Para qué?</a:t>
            </a:r>
          </a:p>
          <a:p>
            <a:pPr lvl="1"/>
            <a:r>
              <a:rPr lang="es-AR" dirty="0"/>
              <a:t>Redirigir tráfico a sitios tomados, </a:t>
            </a:r>
            <a:r>
              <a:rPr lang="es-AR" i="1" dirty="0" err="1"/>
              <a:t>pharming</a:t>
            </a:r>
            <a:endParaRPr lang="es-AR" dirty="0"/>
          </a:p>
          <a:p>
            <a:pPr lvl="1"/>
            <a:r>
              <a:rPr lang="es-AR" noProof="0" dirty="0"/>
              <a:t>Robo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8596571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701" y="172390"/>
            <a:ext cx="5095144" cy="683876"/>
          </a:xfrm>
        </p:spPr>
        <p:txBody>
          <a:bodyPr/>
          <a:lstStyle/>
          <a:p>
            <a:pPr eaLnBrk="1" hangingPunct="1">
              <a:defRPr/>
            </a:pPr>
            <a:r>
              <a:rPr lang="es-AR" i="1" dirty="0"/>
              <a:t>Caché Poisoning (II)</a:t>
            </a:r>
            <a:endParaRPr lang="en-US" dirty="0"/>
          </a:p>
        </p:txBody>
      </p:sp>
      <p:pic>
        <p:nvPicPr>
          <p:cNvPr id="399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72294" y="1118781"/>
            <a:ext cx="5442108" cy="3707606"/>
          </a:xfrm>
          <a:noFill/>
        </p:spPr>
      </p:pic>
      <p:sp>
        <p:nvSpPr>
          <p:cNvPr id="4" name="Rounded Rectangular Callout 3"/>
          <p:cNvSpPr/>
          <p:nvPr/>
        </p:nvSpPr>
        <p:spPr>
          <a:xfrm>
            <a:off x="3150599" y="1297390"/>
            <a:ext cx="2285400" cy="514350"/>
          </a:xfrm>
          <a:prstGeom prst="wedgeRoundRectCallout">
            <a:avLst>
              <a:gd name="adj1" fmla="val 31825"/>
              <a:gd name="adj2" fmla="val 102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1770" dirty="0">
                <a:solidFill>
                  <a:schemeClr val="accent2"/>
                </a:solidFill>
                <a:ea typeface="Arial" charset="0"/>
                <a:cs typeface="Arial" charset="0"/>
              </a:rPr>
              <a:t>Inyección de información “falsa”</a:t>
            </a:r>
            <a:endParaRPr lang="en-US" sz="177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372441" y="4532304"/>
            <a:ext cx="2971019" cy="514350"/>
          </a:xfrm>
          <a:prstGeom prst="wedgeRoundRectCallout">
            <a:avLst>
              <a:gd name="adj1" fmla="val 58407"/>
              <a:gd name="adj2" fmla="val -2162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1770" dirty="0">
                <a:solidFill>
                  <a:srgbClr val="333399"/>
                </a:solidFill>
                <a:ea typeface="Arial" charset="0"/>
                <a:cs typeface="Arial" charset="0"/>
              </a:rPr>
              <a:t>Usuario accede sin saberlo a sitio malicioso</a:t>
            </a:r>
            <a:endParaRPr lang="en-US" sz="1770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02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Seguridad en DNS</a:t>
            </a:r>
            <a:br>
              <a:rPr lang="es-AR" noProof="0" dirty="0"/>
            </a:br>
            <a:r>
              <a:rPr lang="es-AR" i="1" noProof="0" dirty="0"/>
              <a:t>Caché Poisoning (II)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711" y="1248376"/>
            <a:ext cx="6170579" cy="4000500"/>
          </a:xfrm>
        </p:spPr>
        <p:txBody>
          <a:bodyPr>
            <a:normAutofit fontScale="92500" lnSpcReduction="10000"/>
          </a:bodyPr>
          <a:lstStyle/>
          <a:p>
            <a:r>
              <a:rPr lang="es-AR" noProof="0" dirty="0"/>
              <a:t>¿Cómo?</a:t>
            </a:r>
          </a:p>
          <a:p>
            <a:pPr lvl="1"/>
            <a:r>
              <a:rPr lang="es-AR" noProof="0" dirty="0"/>
              <a:t>Recordar que los servers cachean agresivamente la sección </a:t>
            </a:r>
            <a:r>
              <a:rPr lang="es-AR" i="1" noProof="0" dirty="0" err="1"/>
              <a:t>Additional</a:t>
            </a:r>
            <a:r>
              <a:rPr lang="es-AR" noProof="0" dirty="0"/>
              <a:t> de la respuesta</a:t>
            </a:r>
          </a:p>
          <a:p>
            <a:pPr lvl="1"/>
            <a:r>
              <a:rPr lang="es-AR" dirty="0"/>
              <a:t>Truco: devolver el engaño en esta sección</a:t>
            </a:r>
          </a:p>
          <a:p>
            <a:pPr lvl="2"/>
            <a:r>
              <a:rPr lang="es-AR" dirty="0"/>
              <a:t>El atacante debe tener un DNS server bajo su dominio, con una zona autoritativa. </a:t>
            </a:r>
          </a:p>
          <a:p>
            <a:r>
              <a:rPr lang="es-AR" noProof="0" dirty="0"/>
              <a:t>Ejemplo:</a:t>
            </a:r>
          </a:p>
          <a:p>
            <a:pPr lvl="1"/>
            <a:r>
              <a:rPr lang="es-AR" dirty="0"/>
              <a:t>Un cliente pregunta al DNS de good.org por el MX de bad.org</a:t>
            </a:r>
          </a:p>
          <a:p>
            <a:pPr lvl="1"/>
            <a:r>
              <a:rPr lang="es-AR" noProof="0" dirty="0"/>
              <a:t>La respuesta trae el MX de bad.org y además trae, por ejemplo:</a:t>
            </a:r>
          </a:p>
          <a:p>
            <a:pPr lvl="2"/>
            <a:r>
              <a:rPr lang="es-AR" b="1" dirty="0">
                <a:latin typeface="Courier New" pitchFamily="49" charset="0"/>
                <a:cs typeface="Courier New" pitchFamily="49" charset="0"/>
              </a:rPr>
              <a:t>ns.banco.com.uy IN A X.Y.Z.W</a:t>
            </a:r>
          </a:p>
          <a:p>
            <a:pPr lvl="2"/>
            <a:r>
              <a:rPr lang="es-AR" noProof="0" dirty="0"/>
              <a:t>X.Y.Z.W es la IP del DNS de bad.org o cualquier otro equipo malicioso</a:t>
            </a:r>
          </a:p>
          <a:p>
            <a:pPr lvl="1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4574279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Seguridad DNS: </a:t>
            </a:r>
            <a:r>
              <a:rPr lang="es-AR" i="1" noProof="0" dirty="0"/>
              <a:t>Caché </a:t>
            </a:r>
            <a:r>
              <a:rPr lang="es-AR" i="1" noProof="0" dirty="0" err="1"/>
              <a:t>Poisoning</a:t>
            </a:r>
            <a:r>
              <a:rPr lang="es-AR" i="1" noProof="0" dirty="0"/>
              <a:t> (III)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711" y="1297390"/>
            <a:ext cx="6170579" cy="4000500"/>
          </a:xfrm>
        </p:spPr>
        <p:txBody>
          <a:bodyPr>
            <a:normAutofit/>
          </a:bodyPr>
          <a:lstStyle/>
          <a:p>
            <a:r>
              <a:rPr lang="es-AR" i="1" dirty="0"/>
              <a:t>Caché </a:t>
            </a:r>
            <a:r>
              <a:rPr lang="es-AR" i="1" dirty="0" err="1"/>
              <a:t>poisoning</a:t>
            </a:r>
            <a:r>
              <a:rPr lang="es-AR" i="1" dirty="0"/>
              <a:t> </a:t>
            </a:r>
            <a:r>
              <a:rPr lang="es-AR" i="1" dirty="0" err="1"/>
              <a:t>via</a:t>
            </a:r>
            <a:r>
              <a:rPr lang="es-AR" i="1" dirty="0"/>
              <a:t> DNS </a:t>
            </a:r>
            <a:r>
              <a:rPr lang="es-AR" i="1" dirty="0" err="1"/>
              <a:t>forgery</a:t>
            </a:r>
            <a:endParaRPr lang="es-AR" i="1" noProof="0" dirty="0"/>
          </a:p>
          <a:p>
            <a:pPr lvl="1"/>
            <a:r>
              <a:rPr lang="es-AR" noProof="0" dirty="0"/>
              <a:t>Inyectar paquetes de respuesta antes que el verdadero servidor de nombres en una consulta recursiva</a:t>
            </a:r>
          </a:p>
          <a:p>
            <a:pPr lvl="1"/>
            <a:r>
              <a:rPr lang="es-AR" dirty="0"/>
              <a:t>Implica adivinar un </a:t>
            </a:r>
            <a:r>
              <a:rPr lang="es-AR" i="1" dirty="0" err="1"/>
              <a:t>nonce</a:t>
            </a:r>
            <a:r>
              <a:rPr lang="es-AR" dirty="0"/>
              <a:t> de 16 bits</a:t>
            </a:r>
          </a:p>
          <a:p>
            <a:pPr lvl="2"/>
            <a:r>
              <a:rPr lang="es-AR" dirty="0"/>
              <a:t>Es lo que se usa para atar preguntas con respuestas</a:t>
            </a:r>
          </a:p>
          <a:p>
            <a:pPr lvl="2"/>
            <a:r>
              <a:rPr lang="es-AR" noProof="0" dirty="0"/>
              <a:t>Puede no ser tan complicado, es un ejemplo de un </a:t>
            </a:r>
            <a:r>
              <a:rPr lang="es-AR" i="1" noProof="0" dirty="0" err="1"/>
              <a:t>birthday</a:t>
            </a:r>
            <a:r>
              <a:rPr lang="es-AR" i="1" noProof="0" dirty="0"/>
              <a:t> </a:t>
            </a:r>
            <a:r>
              <a:rPr lang="es-AR" i="1" noProof="0" dirty="0" err="1"/>
              <a:t>attack</a:t>
            </a:r>
            <a:endParaRPr lang="es-AR" i="1" noProof="0" dirty="0"/>
          </a:p>
        </p:txBody>
      </p:sp>
    </p:spTree>
    <p:extLst>
      <p:ext uri="{BB962C8B-B14F-4D97-AF65-F5344CB8AC3E}">
        <p14:creationId xmlns:p14="http://schemas.microsoft.com/office/powerpoint/2010/main" val="29550056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Seguridad en DNS: </a:t>
            </a:r>
            <a:r>
              <a:rPr lang="es-AR" i="1" dirty="0"/>
              <a:t>DNS </a:t>
            </a:r>
            <a:r>
              <a:rPr lang="es-AR" i="1" dirty="0" err="1"/>
              <a:t>amplification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170" y="1316025"/>
            <a:ext cx="3770909" cy="4000500"/>
          </a:xfrm>
        </p:spPr>
        <p:txBody>
          <a:bodyPr>
            <a:normAutofit fontScale="92500" lnSpcReduction="20000"/>
          </a:bodyPr>
          <a:lstStyle/>
          <a:p>
            <a:r>
              <a:rPr lang="es-AR" i="1" dirty="0" err="1"/>
              <a:t>DDoS</a:t>
            </a:r>
            <a:r>
              <a:rPr lang="es-AR" i="1" dirty="0"/>
              <a:t> </a:t>
            </a:r>
            <a:r>
              <a:rPr lang="es-AR" i="1" dirty="0" err="1"/>
              <a:t>via</a:t>
            </a:r>
            <a:r>
              <a:rPr lang="es-AR" i="1" dirty="0"/>
              <a:t> DNS </a:t>
            </a:r>
            <a:r>
              <a:rPr lang="es-AR" i="1" dirty="0" err="1"/>
              <a:t>amplification</a:t>
            </a:r>
            <a:endParaRPr lang="es-AR" i="1" noProof="0" dirty="0"/>
          </a:p>
          <a:p>
            <a:pPr lvl="1"/>
            <a:r>
              <a:rPr lang="es-AR" noProof="0" dirty="0"/>
              <a:t>Es una forma de lograr </a:t>
            </a:r>
            <a:r>
              <a:rPr lang="es-AR" noProof="0" dirty="0" err="1"/>
              <a:t>DDoS</a:t>
            </a:r>
            <a:r>
              <a:rPr lang="es-AR" noProof="0" dirty="0"/>
              <a:t> aprovechando servidores DNS que responden consultas recursivas para cualquiera</a:t>
            </a:r>
          </a:p>
          <a:p>
            <a:pPr lvl="2"/>
            <a:r>
              <a:rPr lang="es-AR" dirty="0"/>
              <a:t>Esto desde siempre se supo que no era una buena práctica, pero…</a:t>
            </a:r>
          </a:p>
          <a:p>
            <a:r>
              <a:rPr lang="es-AR" dirty="0"/>
              <a:t>Componentes:</a:t>
            </a:r>
          </a:p>
          <a:p>
            <a:pPr lvl="1"/>
            <a:r>
              <a:rPr lang="es-AR" noProof="0" dirty="0"/>
              <a:t>Consultas con </a:t>
            </a:r>
            <a:r>
              <a:rPr lang="es-AR" noProof="0" dirty="0" err="1"/>
              <a:t>IPs</a:t>
            </a:r>
            <a:r>
              <a:rPr lang="es-AR" noProof="0" dirty="0"/>
              <a:t> </a:t>
            </a:r>
            <a:r>
              <a:rPr lang="es-AR" noProof="0" dirty="0" err="1"/>
              <a:t>spoofed</a:t>
            </a:r>
            <a:endParaRPr lang="es-AR" noProof="0" dirty="0"/>
          </a:p>
          <a:p>
            <a:pPr lvl="2"/>
            <a:r>
              <a:rPr lang="es-AR" dirty="0"/>
              <a:t>Generar reflexiones a otros lugares, clásico uso del </a:t>
            </a:r>
            <a:r>
              <a:rPr lang="es-AR" dirty="0" err="1"/>
              <a:t>spoofing</a:t>
            </a:r>
            <a:endParaRPr lang="es-AR" noProof="0" dirty="0"/>
          </a:p>
          <a:p>
            <a:pPr lvl="1"/>
            <a:r>
              <a:rPr lang="es-AR" dirty="0"/>
              <a:t>DNS </a:t>
            </a:r>
            <a:r>
              <a:rPr lang="es-AR" dirty="0" err="1"/>
              <a:t>amplification</a:t>
            </a:r>
            <a:endParaRPr lang="es-AR" dirty="0"/>
          </a:p>
          <a:p>
            <a:pPr lvl="2"/>
            <a:r>
              <a:rPr lang="es-AR" noProof="0" dirty="0"/>
              <a:t>¿Cómo es posible? Usando UDP, ¡no hay 3-way </a:t>
            </a:r>
            <a:r>
              <a:rPr lang="es-AR" noProof="0" dirty="0" err="1"/>
              <a:t>handshake</a:t>
            </a:r>
            <a:r>
              <a:rPr lang="es-AR" noProof="0" dirty="0"/>
              <a:t>!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1946" y="1600200"/>
            <a:ext cx="2913884" cy="222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32572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Seguridad DNS: </a:t>
            </a:r>
            <a:r>
              <a:rPr lang="es-AR" i="1" dirty="0"/>
              <a:t>DNS </a:t>
            </a:r>
            <a:r>
              <a:rPr lang="es-AR" i="1" dirty="0" err="1"/>
              <a:t>amplification</a:t>
            </a:r>
            <a:r>
              <a:rPr lang="es-AR" i="1" dirty="0"/>
              <a:t> (II)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441" y="1365039"/>
            <a:ext cx="6284849" cy="4000500"/>
          </a:xfrm>
        </p:spPr>
        <p:txBody>
          <a:bodyPr>
            <a:normAutofit/>
          </a:bodyPr>
          <a:lstStyle/>
          <a:p>
            <a:r>
              <a:rPr lang="es-AR" noProof="0" dirty="0"/>
              <a:t>Primer paso:</a:t>
            </a:r>
          </a:p>
          <a:p>
            <a:pPr lvl="1"/>
            <a:r>
              <a:rPr lang="es-AR" dirty="0"/>
              <a:t>Hacer que muchos servidores de nombres guarden en caché uno o mas registros grandes</a:t>
            </a:r>
          </a:p>
          <a:p>
            <a:pPr lvl="2"/>
            <a:r>
              <a:rPr lang="es-AR" noProof="0" dirty="0"/>
              <a:t>Típicamente se usan </a:t>
            </a:r>
            <a:r>
              <a:rPr lang="es-AR" noProof="0" dirty="0" err="1"/>
              <a:t>TXTs</a:t>
            </a:r>
            <a:r>
              <a:rPr lang="es-AR" noProof="0" dirty="0"/>
              <a:t> que reside en un servidor bajo control del atacante.  El largo máximo (RFC 1035) es de 255 caracteres, pero se pueden poner varios.</a:t>
            </a:r>
          </a:p>
          <a:p>
            <a:pPr lvl="2"/>
            <a:r>
              <a:rPr lang="es-AR" dirty="0"/>
              <a:t>Esto se puede hacer consultándolos por ese registro,  y esto funciona siempre que los servidores amplificadores soporten recursión</a:t>
            </a:r>
          </a:p>
          <a:p>
            <a:pPr lvl="1"/>
            <a:r>
              <a:rPr lang="es-AR" noProof="0" dirty="0"/>
              <a:t>El paquete de consulta es pequeño, p.ej. 20 bytes</a:t>
            </a:r>
          </a:p>
          <a:p>
            <a:pPr lvl="1"/>
            <a:r>
              <a:rPr lang="es-AR" dirty="0"/>
              <a:t>La respuesta puede llegar a ser de 1K a 4K!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7528368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224</TotalTime>
  <Pages>0</Pages>
  <Words>737</Words>
  <Characters>0</Characters>
  <Application>Microsoft Macintosh PowerPoint</Application>
  <PresentationFormat>On-screen Show (16:9)</PresentationFormat>
  <Lines>0</Lines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Black</vt:lpstr>
      <vt:lpstr>Arial Bold</vt:lpstr>
      <vt:lpstr>Calibri</vt:lpstr>
      <vt:lpstr>Calibri Bold</vt:lpstr>
      <vt:lpstr>Courier New</vt:lpstr>
      <vt:lpstr>Gill Sans</vt:lpstr>
      <vt:lpstr>Wingdings</vt:lpstr>
      <vt:lpstr>lacnic-presentation-20100915</vt:lpstr>
      <vt:lpstr>lacnic-2008</vt:lpstr>
      <vt:lpstr>Tema de Office</vt:lpstr>
      <vt:lpstr>Title &amp; Bullets</vt:lpstr>
      <vt:lpstr>Title &amp; Bullets copy</vt:lpstr>
      <vt:lpstr>Tutorial de DNS Capítulo II : Aspectos de Seguridad</vt:lpstr>
      <vt:lpstr>Seguridad en DNS</vt:lpstr>
      <vt:lpstr>Vectores de ataque en  DNS</vt:lpstr>
      <vt:lpstr>Seguridad en DNS: Caché Poisoning</vt:lpstr>
      <vt:lpstr>Caché Poisoning (II)</vt:lpstr>
      <vt:lpstr>Seguridad en DNS Caché Poisoning (II)</vt:lpstr>
      <vt:lpstr>Seguridad DNS: Caché Poisoning (III)</vt:lpstr>
      <vt:lpstr>Seguridad en DNS: DNS amplification</vt:lpstr>
      <vt:lpstr>Seguridad DNS: DNS amplification (II)</vt:lpstr>
      <vt:lpstr>Seguridad DNS: DNS amplification (III)</vt:lpstr>
      <vt:lpstr>Seguridad en DNS: AXFR’s </vt:lpstr>
      <vt:lpstr>Seguridad en DNS:  Asegurar la Autoridad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carlosm3011@gmail.com</cp:lastModifiedBy>
  <cp:revision>39</cp:revision>
  <cp:lastPrinted>2010-09-24T20:32:41Z</cp:lastPrinted>
  <dcterms:modified xsi:type="dcterms:W3CDTF">2019-01-28T21:03:27Z</dcterms:modified>
</cp:coreProperties>
</file>