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1" r:id="rId3"/>
    <p:sldMasterId id="2147483652" r:id="rId4"/>
    <p:sldMasterId id="2147483653" r:id="rId5"/>
  </p:sldMasterIdLst>
  <p:notesMasterIdLst>
    <p:notesMasterId r:id="rId41"/>
  </p:notesMasterIdLst>
  <p:handoutMasterIdLst>
    <p:handoutMasterId r:id="rId42"/>
  </p:handoutMasterIdLst>
  <p:sldIdLst>
    <p:sldId id="273" r:id="rId6"/>
    <p:sldId id="338" r:id="rId7"/>
    <p:sldId id="339" r:id="rId8"/>
    <p:sldId id="373" r:id="rId9"/>
    <p:sldId id="374" r:id="rId10"/>
    <p:sldId id="385" r:id="rId11"/>
    <p:sldId id="375" r:id="rId12"/>
    <p:sldId id="387" r:id="rId13"/>
    <p:sldId id="386" r:id="rId14"/>
    <p:sldId id="384" r:id="rId15"/>
    <p:sldId id="388" r:id="rId16"/>
    <p:sldId id="389" r:id="rId17"/>
    <p:sldId id="349" r:id="rId18"/>
    <p:sldId id="366" r:id="rId19"/>
    <p:sldId id="357" r:id="rId20"/>
    <p:sldId id="356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8" r:id="rId29"/>
    <p:sldId id="365" r:id="rId30"/>
    <p:sldId id="369" r:id="rId31"/>
    <p:sldId id="370" r:id="rId32"/>
    <p:sldId id="390" r:id="rId33"/>
    <p:sldId id="371" r:id="rId34"/>
    <p:sldId id="376" r:id="rId35"/>
    <p:sldId id="383" r:id="rId36"/>
    <p:sldId id="367" r:id="rId37"/>
    <p:sldId id="354" r:id="rId38"/>
    <p:sldId id="372" r:id="rId39"/>
    <p:sldId id="272" r:id="rId40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1pPr>
    <a:lvl2pPr marL="370515" algn="l" rtl="0" fontAlgn="base">
      <a:spcBef>
        <a:spcPct val="0"/>
      </a:spcBef>
      <a:spcAft>
        <a:spcPct val="0"/>
      </a:spcAft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2pPr>
    <a:lvl3pPr marL="741030" algn="l" rtl="0" fontAlgn="base">
      <a:spcBef>
        <a:spcPct val="0"/>
      </a:spcBef>
      <a:spcAft>
        <a:spcPct val="0"/>
      </a:spcAft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3pPr>
    <a:lvl4pPr marL="1111545" algn="l" rtl="0" fontAlgn="base">
      <a:spcBef>
        <a:spcPct val="0"/>
      </a:spcBef>
      <a:spcAft>
        <a:spcPct val="0"/>
      </a:spcAft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4pPr>
    <a:lvl5pPr marL="1482060" algn="l" rtl="0" fontAlgn="base">
      <a:spcBef>
        <a:spcPct val="0"/>
      </a:spcBef>
      <a:spcAft>
        <a:spcPct val="0"/>
      </a:spcAft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5pPr>
    <a:lvl6pPr marL="1852574" algn="l" defTabSz="370515" rtl="0" eaLnBrk="1" latinLnBrk="0" hangingPunct="1"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6pPr>
    <a:lvl7pPr marL="2223089" algn="l" defTabSz="370515" rtl="0" eaLnBrk="1" latinLnBrk="0" hangingPunct="1"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7pPr>
    <a:lvl8pPr marL="2593604" algn="l" defTabSz="370515" rtl="0" eaLnBrk="1" latinLnBrk="0" hangingPunct="1"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8pPr>
    <a:lvl9pPr marL="2964119" algn="l" defTabSz="370515" rtl="0" eaLnBrk="1" latinLnBrk="0" hangingPunct="1"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hiddenSlides="1" frameSlides="1"/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6395" autoAdjust="0"/>
  </p:normalViewPr>
  <p:slideViewPr>
    <p:cSldViewPr>
      <p:cViewPr varScale="1">
        <p:scale>
          <a:sx n="146" d="100"/>
          <a:sy n="146" d="100"/>
        </p:scale>
        <p:origin x="17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27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97000"/>
              </a:lnSpc>
              <a:defRPr sz="1200">
                <a:ea typeface="ヒラギノ角ゴ ProN W6" charset="0"/>
                <a:cs typeface="ヒラギノ角ゴ ProN W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7000"/>
              </a:lnSpc>
              <a:defRPr sz="1200"/>
            </a:lvl1pPr>
          </a:lstStyle>
          <a:p>
            <a:fld id="{9F1CCEEF-BC20-F840-8722-67753655753B}" type="datetimeFigureOut">
              <a:rPr lang="en-US"/>
              <a:pPr/>
              <a:t>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7000"/>
              </a:lnSpc>
              <a:defRPr sz="1200">
                <a:ea typeface="ヒラギノ角ゴ ProN W6" charset="0"/>
                <a:cs typeface="ヒラギノ角ゴ ProN W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7000"/>
              </a:lnSpc>
              <a:defRPr sz="1200"/>
            </a:lvl1pPr>
          </a:lstStyle>
          <a:p>
            <a:fld id="{4A38531C-4513-1C45-A058-9892ED4065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3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97000"/>
              </a:lnSpc>
              <a:defRPr sz="1200">
                <a:ea typeface="ヒラギノ角ゴ ProN W6" charset="0"/>
                <a:cs typeface="ヒラギノ角ゴ ProN W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7000"/>
              </a:lnSpc>
              <a:defRPr sz="1200"/>
            </a:lvl1pPr>
          </a:lstStyle>
          <a:p>
            <a:fld id="{BDEFDD4B-0287-F242-BDCC-8DDBDC5E41A2}" type="datetimeFigureOut">
              <a:rPr lang="en-US"/>
              <a:pPr/>
              <a:t>1/30/19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7000"/>
              </a:lnSpc>
              <a:defRPr sz="1200">
                <a:ea typeface="ヒラギノ角ゴ ProN W6" charset="0"/>
                <a:cs typeface="ヒラギノ角ゴ ProN W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7000"/>
              </a:lnSpc>
              <a:defRPr sz="1200"/>
            </a:lvl1pPr>
          </a:lstStyle>
          <a:p>
            <a:fld id="{F55E3D29-7F8B-5244-B0AC-3BA117A721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42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70515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70515" algn="l" defTabSz="370515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741030" algn="l" defTabSz="370515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111545" algn="l" defTabSz="370515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482060" algn="l" defTabSz="370515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852574" algn="l" defTabSz="370515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6pPr>
    <a:lvl7pPr marL="2223089" algn="l" defTabSz="370515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7pPr>
    <a:lvl8pPr marL="2593604" algn="l" defTabSz="370515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8pPr>
    <a:lvl9pPr marL="2964119" algn="l" defTabSz="370515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Observar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baseline="0" dirty="0"/>
              <a:t> en el </a:t>
            </a:r>
            <a:r>
              <a:rPr lang="en-US" baseline="0" dirty="0" err="1"/>
              <a:t>caso</a:t>
            </a:r>
            <a:r>
              <a:rPr lang="en-US" baseline="0" dirty="0"/>
              <a:t> de la </a:t>
            </a:r>
            <a:r>
              <a:rPr lang="en-US" baseline="0" dirty="0" err="1"/>
              <a:t>criptografía</a:t>
            </a:r>
            <a:r>
              <a:rPr lang="en-US" baseline="0" dirty="0"/>
              <a:t> </a:t>
            </a:r>
            <a:r>
              <a:rPr lang="en-US" baseline="0" dirty="0" err="1"/>
              <a:t>simétrica</a:t>
            </a:r>
            <a:r>
              <a:rPr lang="en-US" baseline="0" dirty="0"/>
              <a:t> la </a:t>
            </a:r>
            <a:r>
              <a:rPr lang="en-US" baseline="0" dirty="0" err="1"/>
              <a:t>distribución</a:t>
            </a:r>
            <a:r>
              <a:rPr lang="en-US" baseline="0" dirty="0"/>
              <a:t> de la clave </a:t>
            </a:r>
            <a:r>
              <a:rPr lang="en-US" baseline="0" dirty="0" err="1"/>
              <a:t>tiene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necesariamente</a:t>
            </a:r>
            <a:r>
              <a:rPr lang="en-US" baseline="0" dirty="0"/>
              <a:t> </a:t>
            </a:r>
            <a:r>
              <a:rPr lang="en-US" baseline="0" dirty="0" err="1"/>
              <a:t>hacerse</a:t>
            </a:r>
            <a:r>
              <a:rPr lang="en-US" baseline="0" dirty="0"/>
              <a:t> </a:t>
            </a:r>
            <a:r>
              <a:rPr lang="en-US" baseline="0" dirty="0" err="1"/>
              <a:t>por</a:t>
            </a:r>
            <a:r>
              <a:rPr lang="en-US" baseline="0" dirty="0"/>
              <a:t> un canal </a:t>
            </a:r>
            <a:r>
              <a:rPr lang="en-US" baseline="0" dirty="0" err="1"/>
              <a:t>asegurado</a:t>
            </a:r>
            <a:r>
              <a:rPr lang="en-US" baseline="0" dirty="0"/>
              <a:t> </a:t>
            </a:r>
            <a:r>
              <a:rPr lang="en-US" baseline="0" dirty="0" err="1"/>
              <a:t>por</a:t>
            </a:r>
            <a:r>
              <a:rPr lang="en-US" baseline="0" dirty="0"/>
              <a:t> </a:t>
            </a:r>
            <a:r>
              <a:rPr lang="en-US" baseline="0" dirty="0" err="1"/>
              <a:t>otros</a:t>
            </a:r>
            <a:r>
              <a:rPr lang="en-US" baseline="0" dirty="0"/>
              <a:t> </a:t>
            </a:r>
            <a:r>
              <a:rPr lang="en-US" baseline="0" dirty="0" err="1"/>
              <a:t>medios</a:t>
            </a:r>
            <a:r>
              <a:rPr lang="en-US" baseline="0" dirty="0"/>
              <a:t>, </a:t>
            </a:r>
            <a:r>
              <a:rPr lang="en-US" baseline="0" dirty="0" err="1"/>
              <a:t>ya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el </a:t>
            </a:r>
            <a:r>
              <a:rPr lang="en-US" baseline="0" dirty="0" err="1"/>
              <a:t>compromiso</a:t>
            </a:r>
            <a:r>
              <a:rPr lang="en-US" baseline="0" dirty="0"/>
              <a:t> de la </a:t>
            </a:r>
            <a:r>
              <a:rPr lang="en-US" baseline="0" dirty="0" err="1"/>
              <a:t>misma</a:t>
            </a:r>
            <a:r>
              <a:rPr lang="en-US" baseline="0" dirty="0"/>
              <a:t> </a:t>
            </a:r>
            <a:r>
              <a:rPr lang="en-US" baseline="0" dirty="0" err="1"/>
              <a:t>ocasiona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se </a:t>
            </a:r>
            <a:r>
              <a:rPr lang="en-US" baseline="0" dirty="0" err="1"/>
              <a:t>pierda</a:t>
            </a:r>
            <a:r>
              <a:rPr lang="en-US" baseline="0" dirty="0"/>
              <a:t> </a:t>
            </a:r>
            <a:r>
              <a:rPr lang="en-US" baseline="0" dirty="0" err="1"/>
              <a:t>toda</a:t>
            </a:r>
            <a:r>
              <a:rPr lang="en-US" baseline="0" dirty="0"/>
              <a:t> la </a:t>
            </a:r>
            <a:r>
              <a:rPr lang="en-US" baseline="0" dirty="0" err="1"/>
              <a:t>seguridad</a:t>
            </a:r>
            <a:r>
              <a:rPr lang="en-US" baseline="0" dirty="0"/>
              <a:t> en el </a:t>
            </a:r>
            <a:r>
              <a:rPr lang="en-US" baseline="0" dirty="0" err="1"/>
              <a:t>esquema</a:t>
            </a:r>
            <a:r>
              <a:rPr lang="en-US" baseline="0" dirty="0"/>
              <a:t> de </a:t>
            </a:r>
            <a:r>
              <a:rPr lang="en-US" baseline="0" dirty="0" err="1"/>
              <a:t>comunicación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E3D29-7F8B-5244-B0AC-3BA117A7215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60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En criptografía de clave pública,</a:t>
            </a:r>
            <a:r>
              <a:rPr lang="es-ES_tradnl" baseline="0" dirty="0"/>
              <a:t> se generan pares de l</a:t>
            </a:r>
            <a:r>
              <a:rPr lang="es-ES_tradnl" dirty="0"/>
              <a:t>laves complementarias</a:t>
            </a:r>
            <a:r>
              <a:rPr lang="es-ES_tradnl" baseline="0" dirty="0"/>
              <a:t>. Ambas son intercambiables, cual es pública es una convención.</a:t>
            </a:r>
          </a:p>
          <a:p>
            <a:endParaRPr lang="es-ES_tradnl" baseline="0" dirty="0"/>
          </a:p>
          <a:p>
            <a:r>
              <a:rPr lang="es-ES_tradnl" baseline="0" dirty="0"/>
              <a:t>Alice genera un par de claves (</a:t>
            </a:r>
            <a:r>
              <a:rPr lang="es-ES_tradnl" baseline="0" dirty="0" err="1"/>
              <a:t>Pa</a:t>
            </a:r>
            <a:r>
              <a:rPr lang="es-ES_tradnl" baseline="0" dirty="0"/>
              <a:t>, </a:t>
            </a:r>
            <a:r>
              <a:rPr lang="es-ES_tradnl" baseline="0" dirty="0" err="1"/>
              <a:t>Sa</a:t>
            </a:r>
            <a:r>
              <a:rPr lang="es-ES_tradnl" baseline="0" dirty="0"/>
              <a:t>), donde </a:t>
            </a:r>
            <a:r>
              <a:rPr lang="es-ES_tradnl" baseline="0" dirty="0" err="1"/>
              <a:t>Pa</a:t>
            </a:r>
            <a:r>
              <a:rPr lang="es-ES_tradnl" baseline="0" dirty="0"/>
              <a:t> es la clave publica de Alice y </a:t>
            </a:r>
            <a:r>
              <a:rPr lang="es-ES_tradnl" baseline="0" dirty="0" err="1"/>
              <a:t>Sa</a:t>
            </a:r>
            <a:r>
              <a:rPr lang="es-ES_tradnl" baseline="0" dirty="0"/>
              <a:t> es la clave privada de Alice.</a:t>
            </a:r>
          </a:p>
          <a:p>
            <a:r>
              <a:rPr lang="es-ES_tradnl" baseline="0" dirty="0"/>
              <a:t>Bob genera un par de claves(Pb, Sb), con igual criterio.</a:t>
            </a:r>
          </a:p>
          <a:p>
            <a:endParaRPr lang="es-ES_tradnl" baseline="0" dirty="0"/>
          </a:p>
          <a:p>
            <a:r>
              <a:rPr lang="es-ES_tradnl" baseline="0" dirty="0"/>
              <a:t>Para que Alice pueda transmitir un mensaje M cifrado a Bob debe calcular </a:t>
            </a:r>
            <a:r>
              <a:rPr lang="es-ES_tradnl" b="1" i="1" baseline="0" dirty="0"/>
              <a:t>Cm = E [Pb, M]</a:t>
            </a:r>
            <a:r>
              <a:rPr lang="es-ES_tradnl" baseline="0" dirty="0"/>
              <a:t>, es decir debe cifrar el mensaje con la </a:t>
            </a:r>
            <a:r>
              <a:rPr lang="es-ES_tradnl" b="1" baseline="0" dirty="0"/>
              <a:t>clave pública</a:t>
            </a:r>
            <a:r>
              <a:rPr lang="es-ES_tradnl" b="0" baseline="0" dirty="0"/>
              <a:t> de Bob.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E3D29-7F8B-5244-B0AC-3BA117A7215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los </a:t>
            </a:r>
            <a:r>
              <a:rPr lang="en-US" dirty="0" err="1"/>
              <a:t>esquemas</a:t>
            </a:r>
            <a:r>
              <a:rPr lang="en-US" dirty="0"/>
              <a:t> de firma digital se </a:t>
            </a:r>
            <a:r>
              <a:rPr lang="en-US" dirty="0" err="1"/>
              <a:t>invierten</a:t>
            </a:r>
            <a:r>
              <a:rPr lang="en-US" baseline="0" dirty="0"/>
              <a:t> un </a:t>
            </a:r>
            <a:r>
              <a:rPr lang="en-US" baseline="0" dirty="0" err="1"/>
              <a:t>poco</a:t>
            </a:r>
            <a:r>
              <a:rPr lang="en-US" baseline="0" dirty="0"/>
              <a:t> los roles de claves </a:t>
            </a:r>
            <a:r>
              <a:rPr lang="en-US" baseline="0" dirty="0" err="1"/>
              <a:t>publicas</a:t>
            </a:r>
            <a:r>
              <a:rPr lang="en-US" baseline="0" dirty="0"/>
              <a:t> y </a:t>
            </a:r>
            <a:r>
              <a:rPr lang="en-US" baseline="0" dirty="0" err="1"/>
              <a:t>privadas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 err="1"/>
              <a:t>Imaginemos</a:t>
            </a:r>
            <a:r>
              <a:rPr lang="en-US" baseline="0" dirty="0"/>
              <a:t> un </a:t>
            </a:r>
            <a:r>
              <a:rPr lang="en-US" baseline="0" dirty="0" err="1"/>
              <a:t>mensaje</a:t>
            </a:r>
            <a:r>
              <a:rPr lang="en-US" baseline="0" dirty="0"/>
              <a:t> M a </a:t>
            </a:r>
            <a:r>
              <a:rPr lang="en-US" baseline="0" dirty="0" err="1"/>
              <a:t>quien</a:t>
            </a:r>
            <a:r>
              <a:rPr lang="en-US" baseline="0" dirty="0"/>
              <a:t> Alice (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tiene</a:t>
            </a:r>
            <a:r>
              <a:rPr lang="en-US" baseline="0" dirty="0"/>
              <a:t> </a:t>
            </a:r>
            <a:r>
              <a:rPr lang="en-US" baseline="0" dirty="0" err="1"/>
              <a:t>su</a:t>
            </a:r>
            <a:r>
              <a:rPr lang="en-US" baseline="0" dirty="0"/>
              <a:t> par de claves (Pa, Sa) </a:t>
            </a:r>
            <a:r>
              <a:rPr lang="en-US" baseline="0" dirty="0" err="1"/>
              <a:t>quiere</a:t>
            </a:r>
            <a:r>
              <a:rPr lang="en-US" baseline="0" dirty="0"/>
              <a:t> </a:t>
            </a:r>
            <a:r>
              <a:rPr lang="en-US" baseline="0" dirty="0" err="1"/>
              <a:t>generar</a:t>
            </a:r>
            <a:r>
              <a:rPr lang="en-US" baseline="0" dirty="0"/>
              <a:t> </a:t>
            </a:r>
            <a:r>
              <a:rPr lang="en-US" baseline="0" dirty="0" err="1"/>
              <a:t>una</a:t>
            </a:r>
            <a:r>
              <a:rPr lang="en-US" baseline="0" dirty="0"/>
              <a:t> firma F. </a:t>
            </a:r>
            <a:r>
              <a:rPr lang="en-US" baseline="0" dirty="0" err="1"/>
              <a:t>Queremos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Bob (par de claves (</a:t>
            </a:r>
            <a:r>
              <a:rPr lang="en-US" baseline="0" dirty="0" err="1"/>
              <a:t>Pb</a:t>
            </a:r>
            <a:r>
              <a:rPr lang="en-US" baseline="0" dirty="0"/>
              <a:t>, </a:t>
            </a:r>
            <a:r>
              <a:rPr lang="en-US" baseline="0" dirty="0" err="1"/>
              <a:t>Sb</a:t>
            </a:r>
            <a:r>
              <a:rPr lang="en-US" baseline="0" dirty="0"/>
              <a:t>) ) </a:t>
            </a:r>
            <a:r>
              <a:rPr lang="en-US" baseline="0" dirty="0" err="1"/>
              <a:t>pueda</a:t>
            </a:r>
            <a:r>
              <a:rPr lang="en-US" baseline="0" dirty="0"/>
              <a:t> </a:t>
            </a:r>
            <a:r>
              <a:rPr lang="en-US" baseline="0" dirty="0" err="1"/>
              <a:t>verificar</a:t>
            </a:r>
            <a:r>
              <a:rPr lang="en-US" baseline="0" dirty="0"/>
              <a:t> la firma F. </a:t>
            </a:r>
          </a:p>
          <a:p>
            <a:endParaRPr lang="en-US" baseline="0" dirty="0"/>
          </a:p>
          <a:p>
            <a:pPr marL="171450" indent="-171450">
              <a:buFontTx/>
              <a:buChar char="•"/>
            </a:pPr>
            <a:r>
              <a:rPr lang="en-US" baseline="0" dirty="0"/>
              <a:t>Para </a:t>
            </a:r>
            <a:r>
              <a:rPr lang="en-US" baseline="0" dirty="0" err="1"/>
              <a:t>generar</a:t>
            </a:r>
            <a:r>
              <a:rPr lang="en-US" baseline="0" dirty="0"/>
              <a:t> la firma, Alice </a:t>
            </a:r>
            <a:r>
              <a:rPr lang="en-US" baseline="0" dirty="0" err="1"/>
              <a:t>toma</a:t>
            </a:r>
            <a:r>
              <a:rPr lang="en-US" baseline="0" dirty="0"/>
              <a:t> </a:t>
            </a:r>
            <a:r>
              <a:rPr lang="en-US" baseline="0" dirty="0" err="1"/>
              <a:t>su</a:t>
            </a:r>
            <a:r>
              <a:rPr lang="en-US" baseline="0" dirty="0"/>
              <a:t> clave </a:t>
            </a:r>
            <a:r>
              <a:rPr lang="en-US" baseline="0" dirty="0" err="1"/>
              <a:t>privada</a:t>
            </a:r>
            <a:r>
              <a:rPr lang="en-US" baseline="0" dirty="0"/>
              <a:t> y </a:t>
            </a:r>
            <a:r>
              <a:rPr lang="en-US" baseline="0" dirty="0" err="1"/>
              <a:t>calcula</a:t>
            </a:r>
            <a:r>
              <a:rPr lang="en-US" baseline="0" dirty="0"/>
              <a:t> F = E[Sa, M]</a:t>
            </a:r>
          </a:p>
          <a:p>
            <a:pPr marL="628650" lvl="1" indent="-171450">
              <a:buFontTx/>
              <a:buChar char="•"/>
            </a:pPr>
            <a:r>
              <a:rPr lang="en-US" baseline="0" dirty="0" err="1"/>
              <a:t>Observar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es</a:t>
            </a:r>
            <a:r>
              <a:rPr lang="en-US" baseline="0" dirty="0"/>
              <a:t> </a:t>
            </a:r>
            <a:r>
              <a:rPr lang="en-US" baseline="0" dirty="0" err="1"/>
              <a:t>diferente</a:t>
            </a:r>
            <a:r>
              <a:rPr lang="en-US" baseline="0" dirty="0"/>
              <a:t> a </a:t>
            </a:r>
            <a:r>
              <a:rPr lang="en-US" baseline="0" dirty="0" err="1"/>
              <a:t>cuando</a:t>
            </a:r>
            <a:r>
              <a:rPr lang="en-US" baseline="0" dirty="0"/>
              <a:t> se </a:t>
            </a:r>
            <a:r>
              <a:rPr lang="en-US" baseline="0" dirty="0" err="1"/>
              <a:t>envían</a:t>
            </a:r>
            <a:r>
              <a:rPr lang="en-US" baseline="0" dirty="0"/>
              <a:t> </a:t>
            </a:r>
            <a:r>
              <a:rPr lang="en-US" baseline="0" dirty="0" err="1"/>
              <a:t>mensajes</a:t>
            </a:r>
            <a:r>
              <a:rPr lang="en-US" baseline="0" dirty="0"/>
              <a:t> </a:t>
            </a:r>
            <a:r>
              <a:rPr lang="en-US" baseline="0" dirty="0" err="1"/>
              <a:t>cifrados</a:t>
            </a:r>
            <a:r>
              <a:rPr lang="en-US" baseline="0" dirty="0"/>
              <a:t> entre Alice y Bob</a:t>
            </a:r>
          </a:p>
          <a:p>
            <a:pPr marL="628650" lvl="1" indent="-171450">
              <a:buFontTx/>
              <a:buChar char="•"/>
            </a:pPr>
            <a:endParaRPr lang="en-US" baseline="0" dirty="0"/>
          </a:p>
          <a:p>
            <a:pPr marL="171450" lvl="0" indent="-171450">
              <a:buFontTx/>
              <a:buChar char="•"/>
            </a:pPr>
            <a:r>
              <a:rPr lang="en-US" baseline="0" dirty="0"/>
              <a:t>Alice </a:t>
            </a:r>
            <a:r>
              <a:rPr lang="en-US" baseline="0" dirty="0" err="1"/>
              <a:t>transmite</a:t>
            </a:r>
            <a:r>
              <a:rPr lang="en-US" baseline="0" dirty="0"/>
              <a:t> </a:t>
            </a:r>
            <a:r>
              <a:rPr lang="en-US" baseline="0" dirty="0" err="1"/>
              <a:t>entonces</a:t>
            </a:r>
            <a:r>
              <a:rPr lang="en-US" baseline="0" dirty="0"/>
              <a:t> a Bob el par [M, F]</a:t>
            </a:r>
          </a:p>
          <a:p>
            <a:pPr marL="171450" lvl="0" indent="-171450">
              <a:buFontTx/>
              <a:buChar char="•"/>
            </a:pPr>
            <a:endParaRPr lang="en-US" baseline="0" dirty="0"/>
          </a:p>
          <a:p>
            <a:pPr marL="171450" lvl="0" indent="-171450">
              <a:buFontTx/>
              <a:buChar char="•"/>
            </a:pPr>
            <a:r>
              <a:rPr lang="en-US" baseline="0" dirty="0"/>
              <a:t>Al </a:t>
            </a:r>
            <a:r>
              <a:rPr lang="en-US" baseline="0" dirty="0" err="1"/>
              <a:t>recibir</a:t>
            </a:r>
            <a:r>
              <a:rPr lang="en-US" baseline="0" dirty="0"/>
              <a:t>, Bob </a:t>
            </a:r>
            <a:r>
              <a:rPr lang="en-US" baseline="0" dirty="0" err="1"/>
              <a:t>calcula</a:t>
            </a:r>
            <a:r>
              <a:rPr lang="en-US" baseline="0" dirty="0"/>
              <a:t> F’ = D[Pa, M]</a:t>
            </a:r>
          </a:p>
          <a:p>
            <a:pPr marL="171450" lvl="0" indent="-171450">
              <a:buFontTx/>
              <a:buChar char="•"/>
            </a:pPr>
            <a:endParaRPr lang="en-US" baseline="0" dirty="0"/>
          </a:p>
          <a:p>
            <a:pPr marL="171450" lvl="0" indent="-171450">
              <a:buFontTx/>
              <a:buChar char="•"/>
            </a:pPr>
            <a:r>
              <a:rPr lang="en-US" baseline="0" dirty="0"/>
              <a:t>Si F == F’ == M </a:t>
            </a:r>
            <a:r>
              <a:rPr lang="en-US" baseline="0" dirty="0" err="1"/>
              <a:t>podemos</a:t>
            </a:r>
            <a:r>
              <a:rPr lang="en-US" baseline="0" dirty="0"/>
              <a:t> </a:t>
            </a:r>
            <a:r>
              <a:rPr lang="en-US" baseline="0" dirty="0" err="1"/>
              <a:t>decir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:</a:t>
            </a:r>
          </a:p>
          <a:p>
            <a:pPr marL="628650" lvl="1" indent="-171450">
              <a:buFontTx/>
              <a:buChar char="•"/>
            </a:pPr>
            <a:r>
              <a:rPr lang="en-US" baseline="0" dirty="0"/>
              <a:t>La firma del </a:t>
            </a:r>
            <a:r>
              <a:rPr lang="en-US" baseline="0" dirty="0" err="1"/>
              <a:t>documento</a:t>
            </a:r>
            <a:r>
              <a:rPr lang="en-US" baseline="0" dirty="0"/>
              <a:t> </a:t>
            </a:r>
            <a:r>
              <a:rPr lang="en-US" baseline="0" dirty="0" err="1"/>
              <a:t>fue</a:t>
            </a:r>
            <a:r>
              <a:rPr lang="en-US" baseline="0" dirty="0"/>
              <a:t> </a:t>
            </a:r>
            <a:r>
              <a:rPr lang="en-US" baseline="0" dirty="0" err="1"/>
              <a:t>generada</a:t>
            </a:r>
            <a:r>
              <a:rPr lang="en-US" baseline="0" dirty="0"/>
              <a:t> </a:t>
            </a:r>
            <a:r>
              <a:rPr lang="en-US" baseline="0" dirty="0" err="1"/>
              <a:t>por</a:t>
            </a:r>
            <a:r>
              <a:rPr lang="en-US" baseline="0" dirty="0"/>
              <a:t> Alice, </a:t>
            </a:r>
            <a:r>
              <a:rPr lang="en-US" baseline="0" dirty="0" err="1"/>
              <a:t>ya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solo </a:t>
            </a:r>
            <a:r>
              <a:rPr lang="en-US" baseline="0" dirty="0" err="1"/>
              <a:t>ella</a:t>
            </a:r>
            <a:r>
              <a:rPr lang="en-US" baseline="0" dirty="0"/>
              <a:t> </a:t>
            </a:r>
            <a:r>
              <a:rPr lang="en-US" baseline="0" dirty="0" err="1"/>
              <a:t>conoce</a:t>
            </a:r>
            <a:r>
              <a:rPr lang="en-US" baseline="0" dirty="0"/>
              <a:t> </a:t>
            </a:r>
            <a:r>
              <a:rPr lang="en-US" baseline="0" dirty="0" err="1"/>
              <a:t>su</a:t>
            </a:r>
            <a:r>
              <a:rPr lang="en-US" baseline="0" dirty="0"/>
              <a:t> clave </a:t>
            </a:r>
            <a:r>
              <a:rPr lang="en-US" baseline="0" dirty="0" err="1"/>
              <a:t>privada</a:t>
            </a:r>
            <a:r>
              <a:rPr lang="en-US" baseline="0" dirty="0"/>
              <a:t> y </a:t>
            </a:r>
            <a:r>
              <a:rPr lang="en-US" baseline="0" dirty="0" err="1"/>
              <a:t>por</a:t>
            </a:r>
            <a:r>
              <a:rPr lang="en-US" baseline="0" dirty="0"/>
              <a:t> </a:t>
            </a:r>
            <a:r>
              <a:rPr lang="en-US" baseline="0" dirty="0" err="1"/>
              <a:t>ello</a:t>
            </a:r>
            <a:r>
              <a:rPr lang="en-US" baseline="0" dirty="0"/>
              <a:t> solo </a:t>
            </a:r>
            <a:r>
              <a:rPr lang="en-US" baseline="0" dirty="0" err="1"/>
              <a:t>ella</a:t>
            </a:r>
            <a:r>
              <a:rPr lang="en-US" baseline="0" dirty="0"/>
              <a:t> </a:t>
            </a:r>
            <a:r>
              <a:rPr lang="en-US" baseline="0" dirty="0" err="1"/>
              <a:t>puede</a:t>
            </a:r>
            <a:r>
              <a:rPr lang="en-US" baseline="0" dirty="0"/>
              <a:t> </a:t>
            </a:r>
            <a:r>
              <a:rPr lang="en-US" baseline="0" dirty="0" err="1"/>
              <a:t>haber</a:t>
            </a:r>
            <a:r>
              <a:rPr lang="en-US" baseline="0" dirty="0"/>
              <a:t> </a:t>
            </a:r>
            <a:r>
              <a:rPr lang="en-US" baseline="0" dirty="0" err="1"/>
              <a:t>cifrado</a:t>
            </a:r>
            <a:r>
              <a:rPr lang="en-US" baseline="0" dirty="0"/>
              <a:t> el </a:t>
            </a:r>
            <a:r>
              <a:rPr lang="en-US" baseline="0" dirty="0" err="1"/>
              <a:t>mensaje</a:t>
            </a:r>
            <a:r>
              <a:rPr lang="en-US" baseline="0" dirty="0"/>
              <a:t> eon </a:t>
            </a:r>
            <a:r>
              <a:rPr lang="en-US" baseline="0" dirty="0" err="1"/>
              <a:t>esa</a:t>
            </a:r>
            <a:r>
              <a:rPr lang="en-US" baseline="0" dirty="0"/>
              <a:t> clave</a:t>
            </a:r>
          </a:p>
          <a:p>
            <a:pPr marL="628650" lvl="1" indent="-171450">
              <a:buFontTx/>
              <a:buChar char="•"/>
            </a:pPr>
            <a:r>
              <a:rPr lang="en-US" baseline="0" dirty="0"/>
              <a:t>El </a:t>
            </a:r>
            <a:r>
              <a:rPr lang="en-US" baseline="0" dirty="0" err="1"/>
              <a:t>documento</a:t>
            </a:r>
            <a:r>
              <a:rPr lang="en-US" baseline="0" dirty="0"/>
              <a:t> no ha </a:t>
            </a:r>
            <a:r>
              <a:rPr lang="en-US" baseline="0" dirty="0" err="1"/>
              <a:t>sido</a:t>
            </a:r>
            <a:r>
              <a:rPr lang="en-US" baseline="0" dirty="0"/>
              <a:t> </a:t>
            </a:r>
            <a:r>
              <a:rPr lang="en-US" baseline="0" dirty="0" err="1"/>
              <a:t>alterado</a:t>
            </a:r>
            <a:r>
              <a:rPr lang="en-US" baseline="0" dirty="0"/>
              <a:t>, </a:t>
            </a:r>
            <a:r>
              <a:rPr lang="en-US" baseline="0" dirty="0" err="1"/>
              <a:t>ya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además</a:t>
            </a:r>
            <a:r>
              <a:rPr lang="en-US" baseline="0" dirty="0"/>
              <a:t> la firma </a:t>
            </a:r>
            <a:r>
              <a:rPr lang="en-US" baseline="0" dirty="0" err="1"/>
              <a:t>desencriptada</a:t>
            </a:r>
            <a:r>
              <a:rPr lang="en-US" baseline="0" dirty="0"/>
              <a:t> coincide con el </a:t>
            </a:r>
            <a:r>
              <a:rPr lang="en-US" baseline="0" dirty="0" err="1"/>
              <a:t>mensaje</a:t>
            </a:r>
            <a:endParaRPr lang="en-US" baseline="0" dirty="0"/>
          </a:p>
          <a:p>
            <a:pPr marL="171450" lvl="0" indent="-171450">
              <a:buFontTx/>
              <a:buChar char="•"/>
            </a:pPr>
            <a:endParaRPr lang="en-US" baseline="0" dirty="0"/>
          </a:p>
          <a:p>
            <a:pPr marL="0" lvl="0" indent="0">
              <a:buFontTx/>
              <a:buNone/>
            </a:pPr>
            <a:r>
              <a:rPr lang="en-US" baseline="0" dirty="0" err="1"/>
              <a:t>Debido</a:t>
            </a:r>
            <a:r>
              <a:rPr lang="en-US" baseline="0" dirty="0"/>
              <a:t> a </a:t>
            </a:r>
            <a:r>
              <a:rPr lang="en-US" baseline="0" dirty="0" err="1"/>
              <a:t>que</a:t>
            </a:r>
            <a:r>
              <a:rPr lang="en-US" baseline="0" dirty="0"/>
              <a:t> el </a:t>
            </a:r>
            <a:r>
              <a:rPr lang="en-US" baseline="0" dirty="0" err="1"/>
              <a:t>esquema</a:t>
            </a:r>
            <a:r>
              <a:rPr lang="en-US" baseline="0" dirty="0"/>
              <a:t> </a:t>
            </a:r>
            <a:r>
              <a:rPr lang="en-US" baseline="0" dirty="0" err="1"/>
              <a:t>planteado</a:t>
            </a:r>
            <a:r>
              <a:rPr lang="en-US" baseline="0" dirty="0"/>
              <a:t> de </a:t>
            </a:r>
            <a:r>
              <a:rPr lang="en-US" baseline="0" dirty="0" err="1"/>
              <a:t>esta</a:t>
            </a:r>
            <a:r>
              <a:rPr lang="en-US" baseline="0" dirty="0"/>
              <a:t> </a:t>
            </a:r>
            <a:r>
              <a:rPr lang="en-US" baseline="0" dirty="0" err="1"/>
              <a:t>manera</a:t>
            </a:r>
            <a:r>
              <a:rPr lang="en-US" baseline="0" dirty="0"/>
              <a:t> </a:t>
            </a:r>
            <a:r>
              <a:rPr lang="en-US" baseline="0" dirty="0" err="1"/>
              <a:t>utiliza</a:t>
            </a:r>
            <a:r>
              <a:rPr lang="en-US" baseline="0" dirty="0"/>
              <a:t> el </a:t>
            </a:r>
            <a:r>
              <a:rPr lang="en-US" baseline="0" dirty="0" err="1"/>
              <a:t>doble</a:t>
            </a:r>
            <a:r>
              <a:rPr lang="en-US" baseline="0" dirty="0"/>
              <a:t> de </a:t>
            </a:r>
            <a:r>
              <a:rPr lang="en-US" baseline="0" dirty="0" err="1"/>
              <a:t>recursos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el </a:t>
            </a:r>
            <a:r>
              <a:rPr lang="en-US" baseline="0" dirty="0" err="1"/>
              <a:t>mensaje</a:t>
            </a:r>
            <a:r>
              <a:rPr lang="en-US" baseline="0" dirty="0"/>
              <a:t> sin </a:t>
            </a:r>
            <a:r>
              <a:rPr lang="en-US" baseline="0" dirty="0" err="1"/>
              <a:t>firmar</a:t>
            </a:r>
            <a:r>
              <a:rPr lang="en-US" baseline="0" dirty="0"/>
              <a:t> (</a:t>
            </a:r>
            <a:r>
              <a:rPr lang="en-US" baseline="0" dirty="0" err="1"/>
              <a:t>ya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transmite</a:t>
            </a:r>
            <a:r>
              <a:rPr lang="en-US" baseline="0" dirty="0"/>
              <a:t> el </a:t>
            </a:r>
            <a:r>
              <a:rPr lang="en-US" baseline="0" dirty="0" err="1"/>
              <a:t>mensaje</a:t>
            </a:r>
            <a:r>
              <a:rPr lang="en-US" baseline="0" dirty="0"/>
              <a:t> y </a:t>
            </a:r>
            <a:r>
              <a:rPr lang="en-US" baseline="0" dirty="0" err="1"/>
              <a:t>una</a:t>
            </a:r>
            <a:r>
              <a:rPr lang="en-US" baseline="0" dirty="0"/>
              <a:t> version </a:t>
            </a:r>
            <a:r>
              <a:rPr lang="en-US" baseline="0" dirty="0" err="1"/>
              <a:t>cifrada</a:t>
            </a:r>
            <a:r>
              <a:rPr lang="en-US" baseline="0" dirty="0"/>
              <a:t> del </a:t>
            </a:r>
            <a:r>
              <a:rPr lang="en-US" baseline="0" dirty="0" err="1"/>
              <a:t>mismo</a:t>
            </a:r>
            <a:r>
              <a:rPr lang="en-US" baseline="0" dirty="0"/>
              <a:t> en el </a:t>
            </a:r>
            <a:r>
              <a:rPr lang="en-US" baseline="0" dirty="0" err="1"/>
              <a:t>mismo</a:t>
            </a:r>
            <a:r>
              <a:rPr lang="en-US" baseline="0" dirty="0"/>
              <a:t> </a:t>
            </a:r>
            <a:r>
              <a:rPr lang="en-US" baseline="0" dirty="0" err="1"/>
              <a:t>medio</a:t>
            </a:r>
            <a:r>
              <a:rPr lang="en-US" baseline="0" dirty="0"/>
              <a:t>), en general lo </a:t>
            </a:r>
            <a:r>
              <a:rPr lang="en-US" baseline="0" dirty="0" err="1"/>
              <a:t>que</a:t>
            </a:r>
            <a:r>
              <a:rPr lang="en-US" baseline="0" dirty="0"/>
              <a:t> se </a:t>
            </a:r>
            <a:r>
              <a:rPr lang="en-US" baseline="0" dirty="0" err="1"/>
              <a:t>hace</a:t>
            </a:r>
            <a:r>
              <a:rPr lang="en-US" baseline="0" dirty="0"/>
              <a:t> </a:t>
            </a:r>
            <a:r>
              <a:rPr lang="en-US" baseline="0" dirty="0" err="1"/>
              <a:t>es</a:t>
            </a:r>
            <a:r>
              <a:rPr lang="en-US" baseline="0" dirty="0"/>
              <a:t> </a:t>
            </a:r>
            <a:r>
              <a:rPr lang="en-US" baseline="0" dirty="0" err="1"/>
              <a:t>firmar</a:t>
            </a:r>
            <a:r>
              <a:rPr lang="en-US" baseline="0" dirty="0"/>
              <a:t> de la </a:t>
            </a:r>
            <a:r>
              <a:rPr lang="en-US" baseline="0" dirty="0" err="1"/>
              <a:t>misma</a:t>
            </a:r>
            <a:r>
              <a:rPr lang="en-US" baseline="0" dirty="0"/>
              <a:t> </a:t>
            </a:r>
            <a:r>
              <a:rPr lang="en-US" baseline="0" dirty="0" err="1"/>
              <a:t>manera</a:t>
            </a:r>
            <a:r>
              <a:rPr lang="en-US" baseline="0" dirty="0"/>
              <a:t> un HASH del </a:t>
            </a:r>
            <a:r>
              <a:rPr lang="en-US" baseline="0" dirty="0" err="1"/>
              <a:t>mensaje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E3D29-7F8B-5244-B0AC-3BA117A7215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71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objetivo</a:t>
            </a:r>
            <a:r>
              <a:rPr lang="en-US" baseline="0" dirty="0"/>
              <a:t> del </a:t>
            </a:r>
            <a:r>
              <a:rPr lang="en-US" baseline="0" dirty="0" err="1"/>
              <a:t>cálculo</a:t>
            </a:r>
            <a:r>
              <a:rPr lang="en-US" baseline="0" dirty="0"/>
              <a:t> del hash </a:t>
            </a:r>
            <a:r>
              <a:rPr lang="en-US" baseline="0" dirty="0" err="1"/>
              <a:t>es</a:t>
            </a:r>
            <a:r>
              <a:rPr lang="en-US" baseline="0" dirty="0"/>
              <a:t> </a:t>
            </a:r>
            <a:r>
              <a:rPr lang="en-US" baseline="0" dirty="0" err="1"/>
              <a:t>simplemente</a:t>
            </a:r>
            <a:r>
              <a:rPr lang="en-US" baseline="0" dirty="0"/>
              <a:t> el no </a:t>
            </a:r>
            <a:r>
              <a:rPr lang="en-US" baseline="0" dirty="0" err="1"/>
              <a:t>tener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transmitir</a:t>
            </a:r>
            <a:r>
              <a:rPr lang="en-US" baseline="0" dirty="0"/>
              <a:t> </a:t>
            </a:r>
            <a:r>
              <a:rPr lang="en-US" baseline="0" dirty="0" err="1"/>
              <a:t>todo</a:t>
            </a:r>
            <a:r>
              <a:rPr lang="en-US" baseline="0" dirty="0"/>
              <a:t> el </a:t>
            </a:r>
            <a:r>
              <a:rPr lang="en-US" baseline="0" dirty="0" err="1"/>
              <a:t>mensaje</a:t>
            </a:r>
            <a:r>
              <a:rPr lang="en-US" baseline="0" dirty="0"/>
              <a:t> dos </a:t>
            </a:r>
            <a:r>
              <a:rPr lang="en-US" baseline="0" dirty="0" err="1"/>
              <a:t>veces</a:t>
            </a:r>
            <a:r>
              <a:rPr lang="en-US" baseline="0" dirty="0"/>
              <a:t> (</a:t>
            </a:r>
            <a:r>
              <a:rPr lang="en-US" baseline="0" dirty="0" err="1"/>
              <a:t>una</a:t>
            </a:r>
            <a:r>
              <a:rPr lang="en-US" baseline="0" dirty="0"/>
              <a:t> </a:t>
            </a:r>
            <a:r>
              <a:rPr lang="en-US" baseline="0" dirty="0" err="1"/>
              <a:t>cifrado</a:t>
            </a:r>
            <a:r>
              <a:rPr lang="en-US" baseline="0" dirty="0"/>
              <a:t> y </a:t>
            </a:r>
            <a:r>
              <a:rPr lang="en-US" baseline="0" dirty="0" err="1"/>
              <a:t>otra</a:t>
            </a:r>
            <a:r>
              <a:rPr lang="en-US" baseline="0" dirty="0"/>
              <a:t> en </a:t>
            </a:r>
            <a:r>
              <a:rPr lang="en-US" baseline="0" dirty="0" err="1"/>
              <a:t>plano</a:t>
            </a:r>
            <a:r>
              <a:rPr lang="en-US" baseline="0" dirty="0"/>
              <a:t>).</a:t>
            </a:r>
          </a:p>
          <a:p>
            <a:endParaRPr lang="en-US" baseline="0" dirty="0"/>
          </a:p>
          <a:p>
            <a:r>
              <a:rPr lang="en-US" baseline="0" dirty="0" err="1"/>
              <a:t>Observar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hay </a:t>
            </a:r>
            <a:r>
              <a:rPr lang="en-US" baseline="0" dirty="0" err="1"/>
              <a:t>involucrados</a:t>
            </a:r>
            <a:r>
              <a:rPr lang="en-US" baseline="0" dirty="0"/>
              <a:t> dos </a:t>
            </a:r>
            <a:r>
              <a:rPr lang="en-US" baseline="0" dirty="0" err="1"/>
              <a:t>algoritmos</a:t>
            </a:r>
            <a:r>
              <a:rPr lang="en-US" baseline="0" dirty="0"/>
              <a:t>, </a:t>
            </a:r>
            <a:r>
              <a:rPr lang="en-US" baseline="0" dirty="0" err="1"/>
              <a:t>uno</a:t>
            </a:r>
            <a:r>
              <a:rPr lang="en-US" baseline="0" dirty="0"/>
              <a:t> de </a:t>
            </a:r>
            <a:r>
              <a:rPr lang="en-US" baseline="0" dirty="0" err="1"/>
              <a:t>cifrado</a:t>
            </a:r>
            <a:r>
              <a:rPr lang="en-US" baseline="0" dirty="0"/>
              <a:t> de PK y </a:t>
            </a:r>
            <a:r>
              <a:rPr lang="en-US" baseline="0" dirty="0" err="1"/>
              <a:t>otro</a:t>
            </a:r>
            <a:r>
              <a:rPr lang="en-US" baseline="0" dirty="0"/>
              <a:t> de Hashing.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E3D29-7F8B-5244-B0AC-3BA117A7215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71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s-ES_tradnl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09223FA-94CB-A349-8F78-8DB234D861B1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s-ES_tradnl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4B4B2C-0E56-7D48-B52F-DCA8E97D88D0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E3D29-7F8B-5244-B0AC-3BA117A7215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4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598159"/>
            <a:ext cx="7772040" cy="1102179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2914290"/>
            <a:ext cx="6400080" cy="1315050"/>
          </a:xfrm>
        </p:spPr>
        <p:txBody>
          <a:bodyPr/>
          <a:lstStyle>
            <a:lvl1pPr marL="0" indent="0" algn="ctr">
              <a:buNone/>
              <a:defRPr/>
            </a:lvl1pPr>
            <a:lvl2pPr marL="311216" indent="0" algn="ctr">
              <a:buNone/>
              <a:defRPr/>
            </a:lvl2pPr>
            <a:lvl3pPr marL="622432" indent="0" algn="ctr">
              <a:buNone/>
              <a:defRPr/>
            </a:lvl3pPr>
            <a:lvl4pPr marL="933648" indent="0" algn="ctr">
              <a:buNone/>
              <a:defRPr/>
            </a:lvl4pPr>
            <a:lvl5pPr marL="1244864" indent="0" algn="ctr">
              <a:buNone/>
              <a:defRPr/>
            </a:lvl5pPr>
            <a:lvl6pPr marL="1556080" indent="0" algn="ctr">
              <a:buNone/>
              <a:defRPr/>
            </a:lvl6pPr>
            <a:lvl7pPr marL="1867296" indent="0" algn="ctr">
              <a:buNone/>
              <a:defRPr/>
            </a:lvl7pPr>
            <a:lvl8pPr marL="2178512" indent="0" algn="ctr">
              <a:buNone/>
              <a:defRPr/>
            </a:lvl8pPr>
            <a:lvl9pPr marL="2489728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11609" y="0"/>
            <a:ext cx="1838888" cy="51435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92063" y="0"/>
            <a:ext cx="5381197" cy="51435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598159"/>
            <a:ext cx="7772040" cy="1102179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2914290"/>
            <a:ext cx="6400080" cy="1315050"/>
          </a:xfrm>
        </p:spPr>
        <p:txBody>
          <a:bodyPr/>
          <a:lstStyle>
            <a:lvl1pPr marL="0" indent="0" algn="ctr">
              <a:buNone/>
              <a:defRPr/>
            </a:lvl1pPr>
            <a:lvl2pPr marL="311216" indent="0" algn="ctr">
              <a:buNone/>
              <a:defRPr/>
            </a:lvl2pPr>
            <a:lvl3pPr marL="622432" indent="0" algn="ctr">
              <a:buNone/>
              <a:defRPr/>
            </a:lvl3pPr>
            <a:lvl4pPr marL="933648" indent="0" algn="ctr">
              <a:buNone/>
              <a:defRPr/>
            </a:lvl4pPr>
            <a:lvl5pPr marL="1244864" indent="0" algn="ctr">
              <a:buNone/>
              <a:defRPr/>
            </a:lvl5pPr>
            <a:lvl6pPr marL="1556080" indent="0" algn="ctr">
              <a:buNone/>
              <a:defRPr/>
            </a:lvl6pPr>
            <a:lvl7pPr marL="1867296" indent="0" algn="ctr">
              <a:buNone/>
              <a:defRPr/>
            </a:lvl7pPr>
            <a:lvl8pPr marL="2178512" indent="0" algn="ctr">
              <a:buNone/>
              <a:defRPr/>
            </a:lvl8pPr>
            <a:lvl9pPr marL="2489728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5C9E-9C3F-B041-82F9-01B687D5D1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FD580-6911-7446-B105-1656142BB7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09" y="3305456"/>
            <a:ext cx="7772039" cy="1021136"/>
          </a:xfrm>
        </p:spPr>
        <p:txBody>
          <a:bodyPr anchor="t"/>
          <a:lstStyle>
            <a:lvl1pPr algn="l">
              <a:defRPr sz="2723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09" y="2179505"/>
            <a:ext cx="7772039" cy="1125951"/>
          </a:xfrm>
        </p:spPr>
        <p:txBody>
          <a:bodyPr anchor="b"/>
          <a:lstStyle>
            <a:lvl1pPr marL="0" indent="0">
              <a:buNone/>
              <a:defRPr sz="1361"/>
            </a:lvl1pPr>
            <a:lvl2pPr marL="311216" indent="0">
              <a:buNone/>
              <a:defRPr sz="1225"/>
            </a:lvl2pPr>
            <a:lvl3pPr marL="622432" indent="0">
              <a:buNone/>
              <a:defRPr sz="1089"/>
            </a:lvl3pPr>
            <a:lvl4pPr marL="933648" indent="0">
              <a:buNone/>
              <a:defRPr sz="953"/>
            </a:lvl4pPr>
            <a:lvl5pPr marL="1244864" indent="0">
              <a:buNone/>
              <a:defRPr sz="953"/>
            </a:lvl5pPr>
            <a:lvl6pPr marL="1556080" indent="0">
              <a:buNone/>
              <a:defRPr sz="953"/>
            </a:lvl6pPr>
            <a:lvl7pPr marL="1867296" indent="0">
              <a:buNone/>
              <a:defRPr sz="953"/>
            </a:lvl7pPr>
            <a:lvl8pPr marL="2178512" indent="0">
              <a:buNone/>
              <a:defRPr sz="953"/>
            </a:lvl8pPr>
            <a:lvl9pPr marL="2489728" indent="0">
              <a:buNone/>
              <a:defRPr sz="95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F5ACA4-7673-7447-BD65-AB49C28C0A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8281" y="1427430"/>
            <a:ext cx="4121645" cy="3716070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18275" y="1427430"/>
            <a:ext cx="4123087" cy="3716070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ACAB9D-8613-864C-A117-28447F2C1D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6389"/>
            <a:ext cx="8230320" cy="85688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150805"/>
            <a:ext cx="404094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631657"/>
            <a:ext cx="404094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150805"/>
            <a:ext cx="404238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631657"/>
            <a:ext cx="404238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C6333D-64E9-254A-B3F4-F560C34169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04EB58-440B-1648-864A-FBF7719DA3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425FC-0FA6-484D-A46A-C94BF83F4F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5308"/>
            <a:ext cx="3009089" cy="870937"/>
          </a:xfrm>
        </p:spPr>
        <p:txBody>
          <a:bodyPr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05308"/>
            <a:ext cx="5111704" cy="4389264"/>
          </a:xfrm>
        </p:spPr>
        <p:txBody>
          <a:bodyPr/>
          <a:lstStyle>
            <a:lvl1pPr>
              <a:defRPr sz="2178"/>
            </a:lvl1pPr>
            <a:lvl2pPr>
              <a:defRPr sz="1906"/>
            </a:lvl2pPr>
            <a:lvl3pPr>
              <a:defRPr sz="1634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0" y="1076245"/>
            <a:ext cx="3009089" cy="351832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F74C9-CE54-874F-B20B-148308642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3600450"/>
            <a:ext cx="5486400" cy="424663"/>
          </a:xfrm>
        </p:spPr>
        <p:txBody>
          <a:bodyPr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459241"/>
            <a:ext cx="5486400" cy="3086100"/>
          </a:xfrm>
        </p:spPr>
        <p:txBody>
          <a:bodyPr/>
          <a:lstStyle>
            <a:lvl1pPr marL="0" indent="0">
              <a:buNone/>
              <a:defRPr sz="2178"/>
            </a:lvl1pPr>
            <a:lvl2pPr marL="311216" indent="0">
              <a:buNone/>
              <a:defRPr sz="1906"/>
            </a:lvl2pPr>
            <a:lvl3pPr marL="622432" indent="0">
              <a:buNone/>
              <a:defRPr sz="1634"/>
            </a:lvl3pPr>
            <a:lvl4pPr marL="933648" indent="0">
              <a:buNone/>
              <a:defRPr sz="1361"/>
            </a:lvl4pPr>
            <a:lvl5pPr marL="1244864" indent="0">
              <a:buNone/>
              <a:defRPr sz="1361"/>
            </a:lvl5pPr>
            <a:lvl6pPr marL="1556080" indent="0">
              <a:buNone/>
              <a:defRPr sz="1361"/>
            </a:lvl6pPr>
            <a:lvl7pPr marL="1867296" indent="0">
              <a:buNone/>
              <a:defRPr sz="1361"/>
            </a:lvl7pPr>
            <a:lvl8pPr marL="2178512" indent="0">
              <a:buNone/>
              <a:defRPr sz="1361"/>
            </a:lvl8pPr>
            <a:lvl9pPr marL="2489728" indent="0">
              <a:buNone/>
              <a:defRPr sz="1361"/>
            </a:lvl9pPr>
          </a:lstStyle>
          <a:p>
            <a:pPr lvl="0"/>
            <a:endParaRPr lang="es-ES_tradnl" noProof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025113"/>
            <a:ext cx="5486400" cy="60403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7285B-AF0E-854F-BC20-1DE4FD2539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A7E0D-97DC-EF44-B04A-51F2AC75D9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6392" y="0"/>
            <a:ext cx="2112703" cy="51435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8281" y="0"/>
            <a:ext cx="6199761" cy="51435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5ECE94-BC8E-5941-82DB-D76C28F120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598159"/>
            <a:ext cx="7772040" cy="1102179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2914290"/>
            <a:ext cx="6400080" cy="1315050"/>
          </a:xfrm>
        </p:spPr>
        <p:txBody>
          <a:bodyPr/>
          <a:lstStyle>
            <a:lvl1pPr marL="0" indent="0" algn="ctr">
              <a:buNone/>
              <a:defRPr/>
            </a:lvl1pPr>
            <a:lvl2pPr marL="311216" indent="0" algn="ctr">
              <a:buNone/>
              <a:defRPr/>
            </a:lvl2pPr>
            <a:lvl3pPr marL="622432" indent="0" algn="ctr">
              <a:buNone/>
              <a:defRPr/>
            </a:lvl3pPr>
            <a:lvl4pPr marL="933648" indent="0" algn="ctr">
              <a:buNone/>
              <a:defRPr/>
            </a:lvl4pPr>
            <a:lvl5pPr marL="1244864" indent="0" algn="ctr">
              <a:buNone/>
              <a:defRPr/>
            </a:lvl5pPr>
            <a:lvl6pPr marL="1556080" indent="0" algn="ctr">
              <a:buNone/>
              <a:defRPr/>
            </a:lvl6pPr>
            <a:lvl7pPr marL="1867296" indent="0" algn="ctr">
              <a:buNone/>
              <a:defRPr/>
            </a:lvl7pPr>
            <a:lvl8pPr marL="2178512" indent="0" algn="ctr">
              <a:buNone/>
              <a:defRPr/>
            </a:lvl8pPr>
            <a:lvl9pPr marL="2489728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09" y="3305456"/>
            <a:ext cx="7772039" cy="1021136"/>
          </a:xfrm>
        </p:spPr>
        <p:txBody>
          <a:bodyPr anchor="t"/>
          <a:lstStyle>
            <a:lvl1pPr algn="l">
              <a:defRPr sz="2723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09" y="2179505"/>
            <a:ext cx="7772039" cy="1125951"/>
          </a:xfrm>
        </p:spPr>
        <p:txBody>
          <a:bodyPr anchor="b"/>
          <a:lstStyle>
            <a:lvl1pPr marL="0" indent="0">
              <a:buNone/>
              <a:defRPr sz="1361"/>
            </a:lvl1pPr>
            <a:lvl2pPr marL="311216" indent="0">
              <a:buNone/>
              <a:defRPr sz="1225"/>
            </a:lvl2pPr>
            <a:lvl3pPr marL="622432" indent="0">
              <a:buNone/>
              <a:defRPr sz="1089"/>
            </a:lvl3pPr>
            <a:lvl4pPr marL="933648" indent="0">
              <a:buNone/>
              <a:defRPr sz="953"/>
            </a:lvl4pPr>
            <a:lvl5pPr marL="1244864" indent="0">
              <a:buNone/>
              <a:defRPr sz="953"/>
            </a:lvl5pPr>
            <a:lvl6pPr marL="1556080" indent="0">
              <a:buNone/>
              <a:defRPr sz="953"/>
            </a:lvl6pPr>
            <a:lvl7pPr marL="1867296" indent="0">
              <a:buNone/>
              <a:defRPr sz="953"/>
            </a:lvl7pPr>
            <a:lvl8pPr marL="2178512" indent="0">
              <a:buNone/>
              <a:defRPr sz="953"/>
            </a:lvl8pPr>
            <a:lvl9pPr marL="2489728" indent="0">
              <a:buNone/>
              <a:defRPr sz="95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87739" y="3760374"/>
            <a:ext cx="3608601" cy="1385287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4689" y="3760374"/>
            <a:ext cx="3610043" cy="1385287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6389"/>
            <a:ext cx="8230320" cy="85688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150805"/>
            <a:ext cx="404094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631657"/>
            <a:ext cx="404094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150805"/>
            <a:ext cx="404238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631657"/>
            <a:ext cx="404238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09" y="3305456"/>
            <a:ext cx="7772039" cy="1021136"/>
          </a:xfrm>
        </p:spPr>
        <p:txBody>
          <a:bodyPr anchor="t"/>
          <a:lstStyle>
            <a:lvl1pPr algn="l">
              <a:defRPr sz="2723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09" y="2179505"/>
            <a:ext cx="7772039" cy="1125951"/>
          </a:xfrm>
        </p:spPr>
        <p:txBody>
          <a:bodyPr anchor="b"/>
          <a:lstStyle>
            <a:lvl1pPr marL="0" indent="0">
              <a:buNone/>
              <a:defRPr sz="1361"/>
            </a:lvl1pPr>
            <a:lvl2pPr marL="311216" indent="0">
              <a:buNone/>
              <a:defRPr sz="1225"/>
            </a:lvl2pPr>
            <a:lvl3pPr marL="622432" indent="0">
              <a:buNone/>
              <a:defRPr sz="1089"/>
            </a:lvl3pPr>
            <a:lvl4pPr marL="933648" indent="0">
              <a:buNone/>
              <a:defRPr sz="953"/>
            </a:lvl4pPr>
            <a:lvl5pPr marL="1244864" indent="0">
              <a:buNone/>
              <a:defRPr sz="953"/>
            </a:lvl5pPr>
            <a:lvl6pPr marL="1556080" indent="0">
              <a:buNone/>
              <a:defRPr sz="953"/>
            </a:lvl6pPr>
            <a:lvl7pPr marL="1867296" indent="0">
              <a:buNone/>
              <a:defRPr sz="953"/>
            </a:lvl7pPr>
            <a:lvl8pPr marL="2178512" indent="0">
              <a:buNone/>
              <a:defRPr sz="953"/>
            </a:lvl8pPr>
            <a:lvl9pPr marL="2489728" indent="0">
              <a:buNone/>
              <a:defRPr sz="95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5308"/>
            <a:ext cx="3009089" cy="870937"/>
          </a:xfrm>
        </p:spPr>
        <p:txBody>
          <a:bodyPr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05308"/>
            <a:ext cx="5111704" cy="4389264"/>
          </a:xfrm>
        </p:spPr>
        <p:txBody>
          <a:bodyPr/>
          <a:lstStyle>
            <a:lvl1pPr>
              <a:defRPr sz="2178"/>
            </a:lvl1pPr>
            <a:lvl2pPr>
              <a:defRPr sz="1906"/>
            </a:lvl2pPr>
            <a:lvl3pPr>
              <a:defRPr sz="1634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0" y="1076245"/>
            <a:ext cx="3009089" cy="351832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3600450"/>
            <a:ext cx="5486400" cy="424663"/>
          </a:xfrm>
        </p:spPr>
        <p:txBody>
          <a:bodyPr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459241"/>
            <a:ext cx="5486400" cy="3086100"/>
          </a:xfrm>
        </p:spPr>
        <p:txBody>
          <a:bodyPr/>
          <a:lstStyle>
            <a:lvl1pPr marL="0" indent="0">
              <a:buNone/>
              <a:defRPr sz="2178"/>
            </a:lvl1pPr>
            <a:lvl2pPr marL="311216" indent="0">
              <a:buNone/>
              <a:defRPr sz="1906"/>
            </a:lvl2pPr>
            <a:lvl3pPr marL="622432" indent="0">
              <a:buNone/>
              <a:defRPr sz="1634"/>
            </a:lvl3pPr>
            <a:lvl4pPr marL="933648" indent="0">
              <a:buNone/>
              <a:defRPr sz="1361"/>
            </a:lvl4pPr>
            <a:lvl5pPr marL="1244864" indent="0">
              <a:buNone/>
              <a:defRPr sz="1361"/>
            </a:lvl5pPr>
            <a:lvl6pPr marL="1556080" indent="0">
              <a:buNone/>
              <a:defRPr sz="1361"/>
            </a:lvl6pPr>
            <a:lvl7pPr marL="1867296" indent="0">
              <a:buNone/>
              <a:defRPr sz="1361"/>
            </a:lvl7pPr>
            <a:lvl8pPr marL="2178512" indent="0">
              <a:buNone/>
              <a:defRPr sz="1361"/>
            </a:lvl8pPr>
            <a:lvl9pPr marL="2489728" indent="0">
              <a:buNone/>
              <a:defRPr sz="1361"/>
            </a:lvl9pPr>
          </a:lstStyle>
          <a:p>
            <a:pPr lvl="0"/>
            <a:endParaRPr lang="es-ES_tradnl" noProof="0">
              <a:sym typeface="Gill Sans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025113"/>
            <a:ext cx="5486400" cy="60403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05844" y="0"/>
            <a:ext cx="1838888" cy="5145661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87739" y="0"/>
            <a:ext cx="5379756" cy="5145661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598159"/>
            <a:ext cx="7772040" cy="1102179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2914290"/>
            <a:ext cx="6400080" cy="1315050"/>
          </a:xfrm>
        </p:spPr>
        <p:txBody>
          <a:bodyPr/>
          <a:lstStyle>
            <a:lvl1pPr marL="0" indent="0" algn="ctr">
              <a:buNone/>
              <a:defRPr/>
            </a:lvl1pPr>
            <a:lvl2pPr marL="311216" indent="0" algn="ctr">
              <a:buNone/>
              <a:defRPr/>
            </a:lvl2pPr>
            <a:lvl3pPr marL="622432" indent="0" algn="ctr">
              <a:buNone/>
              <a:defRPr/>
            </a:lvl3pPr>
            <a:lvl4pPr marL="933648" indent="0" algn="ctr">
              <a:buNone/>
              <a:defRPr/>
            </a:lvl4pPr>
            <a:lvl5pPr marL="1244864" indent="0" algn="ctr">
              <a:buNone/>
              <a:defRPr/>
            </a:lvl5pPr>
            <a:lvl6pPr marL="1556080" indent="0" algn="ctr">
              <a:buNone/>
              <a:defRPr/>
            </a:lvl6pPr>
            <a:lvl7pPr marL="1867296" indent="0" algn="ctr">
              <a:buNone/>
              <a:defRPr/>
            </a:lvl7pPr>
            <a:lvl8pPr marL="2178512" indent="0" algn="ctr">
              <a:buNone/>
              <a:defRPr/>
            </a:lvl8pPr>
            <a:lvl9pPr marL="2489728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09" y="3305456"/>
            <a:ext cx="7772039" cy="1021136"/>
          </a:xfrm>
        </p:spPr>
        <p:txBody>
          <a:bodyPr anchor="t"/>
          <a:lstStyle>
            <a:lvl1pPr algn="l">
              <a:defRPr sz="2723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09" y="2179505"/>
            <a:ext cx="7772039" cy="1125951"/>
          </a:xfrm>
        </p:spPr>
        <p:txBody>
          <a:bodyPr anchor="b"/>
          <a:lstStyle>
            <a:lvl1pPr marL="0" indent="0">
              <a:buNone/>
              <a:defRPr sz="1361"/>
            </a:lvl1pPr>
            <a:lvl2pPr marL="311216" indent="0">
              <a:buNone/>
              <a:defRPr sz="1225"/>
            </a:lvl2pPr>
            <a:lvl3pPr marL="622432" indent="0">
              <a:buNone/>
              <a:defRPr sz="1089"/>
            </a:lvl3pPr>
            <a:lvl4pPr marL="933648" indent="0">
              <a:buNone/>
              <a:defRPr sz="953"/>
            </a:lvl4pPr>
            <a:lvl5pPr marL="1244864" indent="0">
              <a:buNone/>
              <a:defRPr sz="953"/>
            </a:lvl5pPr>
            <a:lvl6pPr marL="1556080" indent="0">
              <a:buNone/>
              <a:defRPr sz="953"/>
            </a:lvl6pPr>
            <a:lvl7pPr marL="1867296" indent="0">
              <a:buNone/>
              <a:defRPr sz="953"/>
            </a:lvl7pPr>
            <a:lvl8pPr marL="2178512" indent="0">
              <a:buNone/>
              <a:defRPr sz="953"/>
            </a:lvl8pPr>
            <a:lvl9pPr marL="2489728" indent="0">
              <a:buNone/>
              <a:defRPr sz="95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8281" y="1427430"/>
            <a:ext cx="4115881" cy="3717151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12511" y="1427430"/>
            <a:ext cx="4117322" cy="3717151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6389"/>
            <a:ext cx="8230320" cy="85688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150805"/>
            <a:ext cx="404094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631657"/>
            <a:ext cx="404094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150805"/>
            <a:ext cx="404238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631657"/>
            <a:ext cx="404238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92063" y="3757133"/>
            <a:ext cx="3610042" cy="1386367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0454" y="3757133"/>
            <a:ext cx="3610043" cy="1386367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5308"/>
            <a:ext cx="3009089" cy="870937"/>
          </a:xfrm>
        </p:spPr>
        <p:txBody>
          <a:bodyPr anchor="b"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05308"/>
            <a:ext cx="5111704" cy="4389264"/>
          </a:xfrm>
        </p:spPr>
        <p:txBody>
          <a:bodyPr/>
          <a:lstStyle>
            <a:lvl1pPr>
              <a:defRPr sz="2178"/>
            </a:lvl1pPr>
            <a:lvl2pPr>
              <a:defRPr sz="1906"/>
            </a:lvl2pPr>
            <a:lvl3pPr>
              <a:defRPr sz="1634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0" y="1076245"/>
            <a:ext cx="3009089" cy="351832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3600450"/>
            <a:ext cx="5486400" cy="424663"/>
          </a:xfrm>
        </p:spPr>
        <p:txBody>
          <a:bodyPr anchor="b"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459241"/>
            <a:ext cx="5486400" cy="3086100"/>
          </a:xfrm>
        </p:spPr>
        <p:txBody>
          <a:bodyPr/>
          <a:lstStyle>
            <a:lvl1pPr marL="0" indent="0">
              <a:buNone/>
              <a:defRPr sz="2178"/>
            </a:lvl1pPr>
            <a:lvl2pPr marL="311216" indent="0">
              <a:buNone/>
              <a:defRPr sz="1906"/>
            </a:lvl2pPr>
            <a:lvl3pPr marL="622432" indent="0">
              <a:buNone/>
              <a:defRPr sz="1634"/>
            </a:lvl3pPr>
            <a:lvl4pPr marL="933648" indent="0">
              <a:buNone/>
              <a:defRPr sz="1361"/>
            </a:lvl4pPr>
            <a:lvl5pPr marL="1244864" indent="0">
              <a:buNone/>
              <a:defRPr sz="1361"/>
            </a:lvl5pPr>
            <a:lvl6pPr marL="1556080" indent="0">
              <a:buNone/>
              <a:defRPr sz="1361"/>
            </a:lvl6pPr>
            <a:lvl7pPr marL="1867296" indent="0">
              <a:buNone/>
              <a:defRPr sz="1361"/>
            </a:lvl7pPr>
            <a:lvl8pPr marL="2178512" indent="0">
              <a:buNone/>
              <a:defRPr sz="1361"/>
            </a:lvl8pPr>
            <a:lvl9pPr marL="2489728" indent="0">
              <a:buNone/>
              <a:defRPr sz="1361"/>
            </a:lvl9pPr>
          </a:lstStyle>
          <a:p>
            <a:pPr lvl="0"/>
            <a:endParaRPr lang="es-ES_tradnl" noProof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025113"/>
            <a:ext cx="5486400" cy="60403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2068" y="0"/>
            <a:ext cx="2109821" cy="5144581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8282" y="0"/>
            <a:ext cx="6195438" cy="5144581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598159"/>
            <a:ext cx="7772040" cy="1102179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2914290"/>
            <a:ext cx="6400080" cy="1315050"/>
          </a:xfrm>
        </p:spPr>
        <p:txBody>
          <a:bodyPr/>
          <a:lstStyle>
            <a:lvl1pPr marL="0" indent="0" algn="ctr">
              <a:buNone/>
              <a:defRPr/>
            </a:lvl1pPr>
            <a:lvl2pPr marL="311216" indent="0" algn="ctr">
              <a:buNone/>
              <a:defRPr/>
            </a:lvl2pPr>
            <a:lvl3pPr marL="622432" indent="0" algn="ctr">
              <a:buNone/>
              <a:defRPr/>
            </a:lvl3pPr>
            <a:lvl4pPr marL="933648" indent="0" algn="ctr">
              <a:buNone/>
              <a:defRPr/>
            </a:lvl4pPr>
            <a:lvl5pPr marL="1244864" indent="0" algn="ctr">
              <a:buNone/>
              <a:defRPr/>
            </a:lvl5pPr>
            <a:lvl6pPr marL="1556080" indent="0" algn="ctr">
              <a:buNone/>
              <a:defRPr/>
            </a:lvl6pPr>
            <a:lvl7pPr marL="1867296" indent="0" algn="ctr">
              <a:buNone/>
              <a:defRPr/>
            </a:lvl7pPr>
            <a:lvl8pPr marL="2178512" indent="0" algn="ctr">
              <a:buNone/>
              <a:defRPr/>
            </a:lvl8pPr>
            <a:lvl9pPr marL="2489728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09" y="3305456"/>
            <a:ext cx="7772039" cy="1021136"/>
          </a:xfrm>
        </p:spPr>
        <p:txBody>
          <a:bodyPr anchor="t"/>
          <a:lstStyle>
            <a:lvl1pPr algn="l">
              <a:defRPr sz="2723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09" y="2179505"/>
            <a:ext cx="7772039" cy="1125951"/>
          </a:xfrm>
        </p:spPr>
        <p:txBody>
          <a:bodyPr anchor="b"/>
          <a:lstStyle>
            <a:lvl1pPr marL="0" indent="0">
              <a:buNone/>
              <a:defRPr sz="1361"/>
            </a:lvl1pPr>
            <a:lvl2pPr marL="311216" indent="0">
              <a:buNone/>
              <a:defRPr sz="1225"/>
            </a:lvl2pPr>
            <a:lvl3pPr marL="622432" indent="0">
              <a:buNone/>
              <a:defRPr sz="1089"/>
            </a:lvl3pPr>
            <a:lvl4pPr marL="933648" indent="0">
              <a:buNone/>
              <a:defRPr sz="953"/>
            </a:lvl4pPr>
            <a:lvl5pPr marL="1244864" indent="0">
              <a:buNone/>
              <a:defRPr sz="953"/>
            </a:lvl5pPr>
            <a:lvl6pPr marL="1556080" indent="0">
              <a:buNone/>
              <a:defRPr sz="953"/>
            </a:lvl6pPr>
            <a:lvl7pPr marL="1867296" indent="0">
              <a:buNone/>
              <a:defRPr sz="953"/>
            </a:lvl7pPr>
            <a:lvl8pPr marL="2178512" indent="0">
              <a:buNone/>
              <a:defRPr sz="953"/>
            </a:lvl8pPr>
            <a:lvl9pPr marL="2489728" indent="0">
              <a:buNone/>
              <a:defRPr sz="95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8281" y="1427430"/>
            <a:ext cx="4115881" cy="3717151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12511" y="1427430"/>
            <a:ext cx="4117322" cy="3717151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6389"/>
            <a:ext cx="8230320" cy="85688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150805"/>
            <a:ext cx="404094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631657"/>
            <a:ext cx="404094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150805"/>
            <a:ext cx="404238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631657"/>
            <a:ext cx="404238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6389"/>
            <a:ext cx="8230320" cy="85688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150805"/>
            <a:ext cx="404094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631657"/>
            <a:ext cx="404094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150805"/>
            <a:ext cx="404238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631657"/>
            <a:ext cx="404238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5308"/>
            <a:ext cx="3009089" cy="870937"/>
          </a:xfrm>
        </p:spPr>
        <p:txBody>
          <a:bodyPr anchor="b"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05308"/>
            <a:ext cx="5111704" cy="4389264"/>
          </a:xfrm>
        </p:spPr>
        <p:txBody>
          <a:bodyPr/>
          <a:lstStyle>
            <a:lvl1pPr>
              <a:defRPr sz="2178"/>
            </a:lvl1pPr>
            <a:lvl2pPr>
              <a:defRPr sz="1906"/>
            </a:lvl2pPr>
            <a:lvl3pPr>
              <a:defRPr sz="1634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0" y="1076245"/>
            <a:ext cx="3009089" cy="351832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3600450"/>
            <a:ext cx="5486400" cy="424663"/>
          </a:xfrm>
        </p:spPr>
        <p:txBody>
          <a:bodyPr anchor="b"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459241"/>
            <a:ext cx="5486400" cy="3086100"/>
          </a:xfrm>
        </p:spPr>
        <p:txBody>
          <a:bodyPr/>
          <a:lstStyle>
            <a:lvl1pPr marL="0" indent="0">
              <a:buNone/>
              <a:defRPr sz="2178"/>
            </a:lvl1pPr>
            <a:lvl2pPr marL="311216" indent="0">
              <a:buNone/>
              <a:defRPr sz="1906"/>
            </a:lvl2pPr>
            <a:lvl3pPr marL="622432" indent="0">
              <a:buNone/>
              <a:defRPr sz="1634"/>
            </a:lvl3pPr>
            <a:lvl4pPr marL="933648" indent="0">
              <a:buNone/>
              <a:defRPr sz="1361"/>
            </a:lvl4pPr>
            <a:lvl5pPr marL="1244864" indent="0">
              <a:buNone/>
              <a:defRPr sz="1361"/>
            </a:lvl5pPr>
            <a:lvl6pPr marL="1556080" indent="0">
              <a:buNone/>
              <a:defRPr sz="1361"/>
            </a:lvl6pPr>
            <a:lvl7pPr marL="1867296" indent="0">
              <a:buNone/>
              <a:defRPr sz="1361"/>
            </a:lvl7pPr>
            <a:lvl8pPr marL="2178512" indent="0">
              <a:buNone/>
              <a:defRPr sz="1361"/>
            </a:lvl8pPr>
            <a:lvl9pPr marL="2489728" indent="0">
              <a:buNone/>
              <a:defRPr sz="1361"/>
            </a:lvl9pPr>
          </a:lstStyle>
          <a:p>
            <a:pPr lvl="0"/>
            <a:endParaRPr lang="es-ES_tradnl" noProof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025113"/>
            <a:ext cx="5486400" cy="60403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2068" y="0"/>
            <a:ext cx="2109821" cy="5144581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8282" y="0"/>
            <a:ext cx="6195438" cy="5144581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5308"/>
            <a:ext cx="3009089" cy="870937"/>
          </a:xfrm>
        </p:spPr>
        <p:txBody>
          <a:bodyPr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05308"/>
            <a:ext cx="5111704" cy="4389264"/>
          </a:xfrm>
        </p:spPr>
        <p:txBody>
          <a:bodyPr/>
          <a:lstStyle>
            <a:lvl1pPr>
              <a:defRPr sz="2178"/>
            </a:lvl1pPr>
            <a:lvl2pPr>
              <a:defRPr sz="1906"/>
            </a:lvl2pPr>
            <a:lvl3pPr>
              <a:defRPr sz="1634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0" y="1076245"/>
            <a:ext cx="3009089" cy="351832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3600450"/>
            <a:ext cx="5486400" cy="424663"/>
          </a:xfrm>
        </p:spPr>
        <p:txBody>
          <a:bodyPr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459241"/>
            <a:ext cx="5486400" cy="3086100"/>
          </a:xfrm>
        </p:spPr>
        <p:txBody>
          <a:bodyPr/>
          <a:lstStyle>
            <a:lvl1pPr marL="0" indent="0">
              <a:buNone/>
              <a:defRPr sz="2178"/>
            </a:lvl1pPr>
            <a:lvl2pPr marL="311216" indent="0">
              <a:buNone/>
              <a:defRPr sz="1906"/>
            </a:lvl2pPr>
            <a:lvl3pPr marL="622432" indent="0">
              <a:buNone/>
              <a:defRPr sz="1634"/>
            </a:lvl3pPr>
            <a:lvl4pPr marL="933648" indent="0">
              <a:buNone/>
              <a:defRPr sz="1361"/>
            </a:lvl4pPr>
            <a:lvl5pPr marL="1244864" indent="0">
              <a:buNone/>
              <a:defRPr sz="1361"/>
            </a:lvl5pPr>
            <a:lvl6pPr marL="1556080" indent="0">
              <a:buNone/>
              <a:defRPr sz="1361"/>
            </a:lvl6pPr>
            <a:lvl7pPr marL="1867296" indent="0">
              <a:buNone/>
              <a:defRPr sz="1361"/>
            </a:lvl7pPr>
            <a:lvl8pPr marL="2178512" indent="0">
              <a:buNone/>
              <a:defRPr sz="1361"/>
            </a:lvl8pPr>
            <a:lvl9pPr marL="2489728" indent="0">
              <a:buNone/>
              <a:defRPr sz="1361"/>
            </a:lvl9pPr>
          </a:lstStyle>
          <a:p>
            <a:pPr lvl="0"/>
            <a:endParaRPr lang="es-ES_tradnl" noProof="0">
              <a:sym typeface="Gill Sans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025113"/>
            <a:ext cx="5486400" cy="60403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063" y="3757133"/>
            <a:ext cx="7358434" cy="13863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2063" y="0"/>
            <a:ext cx="7358434" cy="36836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+mj-lt"/>
          <a:ea typeface="+mj-ea"/>
          <a:cs typeface="+mj-cs"/>
          <a:sym typeface="Arial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5pPr>
      <a:lvl6pPr marL="311216" algn="ctr" rtl="0" fontAlgn="base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622432" algn="ctr" rtl="0" fontAlgn="base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933648" algn="ctr" rtl="0" fontAlgn="base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244864" algn="ctr" rtl="0" fontAlgn="base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170737" indent="-170737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•"/>
        <a:defRPr sz="2314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1pPr>
      <a:lvl2pPr marL="344715" indent="-142641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–"/>
        <a:defRPr sz="2042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2pPr>
      <a:lvl3pPr marL="545709" indent="-11454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•"/>
        <a:defRPr sz="177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3pPr>
      <a:lvl4pPr marL="774799" indent="-11454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–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4pPr>
      <a:lvl5pPr marL="1003888" indent="-11454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5pPr>
      <a:lvl6pPr marL="1315104" indent="-11454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6pPr>
      <a:lvl7pPr marL="1626320" indent="-11454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7pPr>
      <a:lvl8pPr marL="1937536" indent="-11454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8pPr>
      <a:lvl9pPr marL="2248752" indent="-11454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_tradnl"/>
      </a:defPPr>
      <a:lvl1pPr marL="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21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43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64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864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608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729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851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972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021912" y="219355"/>
            <a:ext cx="6080147" cy="686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 Black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281" y="1101335"/>
            <a:ext cx="8383081" cy="4042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text styles</a:t>
            </a:r>
          </a:p>
          <a:p>
            <a:pPr lvl="1"/>
            <a:r>
              <a:rPr lang="en-US">
                <a:sym typeface="Arial Bold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270672" y="4858230"/>
            <a:ext cx="322814" cy="233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89" b="1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</a:lstStyle>
          <a:p>
            <a:fld id="{B442429C-1498-284A-A7C2-3DC34A4C327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/>
  <p:hf hdr="0" ftr="0" dt="0"/>
  <p:txStyles>
    <p:titleStyle>
      <a:lvl1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178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311216" algn="l" rtl="0" fontAlgn="base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22432" algn="l" rtl="0" fontAlgn="base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933648" algn="l" rtl="0" fontAlgn="base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244864" algn="l" rtl="0" fontAlgn="base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74475" indent="-206397" algn="l" rtl="0" eaLnBrk="0" fontAlgn="base" hangingPunct="0">
        <a:lnSpc>
          <a:spcPct val="109000"/>
        </a:lnSpc>
        <a:spcBef>
          <a:spcPts val="1021"/>
        </a:spcBef>
        <a:spcAft>
          <a:spcPct val="0"/>
        </a:spcAft>
        <a:buClr>
          <a:srgbClr val="000000"/>
        </a:buClr>
        <a:buSzPct val="100000"/>
        <a:buFont typeface="Arial Bold" charset="0"/>
        <a:buChar char="•"/>
        <a:defRPr sz="1906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554354" indent="-184785" algn="l" rtl="0" eaLnBrk="0" fontAlgn="base" hangingPunct="0">
        <a:lnSpc>
          <a:spcPct val="109000"/>
        </a:lnSpc>
        <a:spcBef>
          <a:spcPts val="817"/>
        </a:spcBef>
        <a:spcAft>
          <a:spcPct val="0"/>
        </a:spcAft>
        <a:buClr>
          <a:srgbClr val="000000"/>
        </a:buClr>
        <a:buSzPct val="44000"/>
        <a:buFont typeface="Wingdings" charset="2"/>
        <a:buChar char="u"/>
        <a:defRPr sz="1770">
          <a:solidFill>
            <a:schemeClr val="tx1"/>
          </a:solidFill>
          <a:latin typeface="+mn-lt"/>
          <a:ea typeface="+mn-ea"/>
          <a:cs typeface="+mn-cs"/>
          <a:sym typeface="Arial Bold" charset="0"/>
        </a:defRPr>
      </a:lvl2pPr>
      <a:lvl3pPr marL="833152" indent="-137238" algn="l" rtl="0" eaLnBrk="0" fontAlgn="base" hangingPunct="0">
        <a:lnSpc>
          <a:spcPct val="109000"/>
        </a:lnSpc>
        <a:spcBef>
          <a:spcPts val="61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634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1113030" indent="-135077" algn="l" rtl="0" eaLnBrk="0" fontAlgn="base" hangingPunct="0">
        <a:lnSpc>
          <a:spcPct val="109000"/>
        </a:lnSpc>
        <a:spcBef>
          <a:spcPts val="408"/>
        </a:spcBef>
        <a:spcAft>
          <a:spcPct val="0"/>
        </a:spcAft>
        <a:buClr>
          <a:srgbClr val="000000"/>
        </a:buClr>
        <a:buSzPct val="44000"/>
        <a:buFont typeface="Wingdings" charset="2"/>
        <a:buChar char="u"/>
        <a:defRPr sz="1361">
          <a:solidFill>
            <a:srgbClr val="3C8C93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1391827" indent="-136157" algn="l" rtl="0" eaLnBrk="0" fontAlgn="base" hangingPunct="0">
        <a:lnSpc>
          <a:spcPct val="109000"/>
        </a:lnSpc>
        <a:spcBef>
          <a:spcPts val="204"/>
        </a:spcBef>
        <a:spcAft>
          <a:spcPct val="0"/>
        </a:spcAft>
        <a:buSzPct val="100000"/>
        <a:buFont typeface="Arial" charset="0"/>
        <a:buChar char="•"/>
        <a:defRPr sz="1361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1703043" indent="-136157" algn="l" rtl="0" fontAlgn="base">
        <a:lnSpc>
          <a:spcPct val="109000"/>
        </a:lnSpc>
        <a:spcBef>
          <a:spcPts val="204"/>
        </a:spcBef>
        <a:spcAft>
          <a:spcPct val="0"/>
        </a:spcAft>
        <a:buSzPct val="100000"/>
        <a:buFont typeface="Arial" charset="0"/>
        <a:buChar char="•"/>
        <a:defRPr sz="1361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2014259" indent="-136157" algn="l" rtl="0" fontAlgn="base">
        <a:lnSpc>
          <a:spcPct val="109000"/>
        </a:lnSpc>
        <a:spcBef>
          <a:spcPts val="204"/>
        </a:spcBef>
        <a:spcAft>
          <a:spcPct val="0"/>
        </a:spcAft>
        <a:buSzPct val="100000"/>
        <a:buFont typeface="Arial" charset="0"/>
        <a:buChar char="•"/>
        <a:defRPr sz="1361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2325475" indent="-136157" algn="l" rtl="0" fontAlgn="base">
        <a:lnSpc>
          <a:spcPct val="109000"/>
        </a:lnSpc>
        <a:spcBef>
          <a:spcPts val="204"/>
        </a:spcBef>
        <a:spcAft>
          <a:spcPct val="0"/>
        </a:spcAft>
        <a:buSzPct val="100000"/>
        <a:buFont typeface="Arial" charset="0"/>
        <a:buChar char="•"/>
        <a:defRPr sz="1361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2636691" indent="-136157" algn="l" rtl="0" fontAlgn="base">
        <a:lnSpc>
          <a:spcPct val="109000"/>
        </a:lnSpc>
        <a:spcBef>
          <a:spcPts val="204"/>
        </a:spcBef>
        <a:spcAft>
          <a:spcPct val="0"/>
        </a:spcAft>
        <a:buSzPct val="100000"/>
        <a:buFont typeface="Arial" charset="0"/>
        <a:buChar char="•"/>
        <a:defRPr sz="1361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21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43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64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864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608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729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851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972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7739" y="3760374"/>
            <a:ext cx="7356993" cy="1385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7739" y="0"/>
            <a:ext cx="7356993" cy="36814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+mj-lt"/>
          <a:ea typeface="+mj-ea"/>
          <a:cs typeface="+mj-cs"/>
          <a:sym typeface="Arial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5pPr>
      <a:lvl6pPr marL="311216" algn="ctr" rtl="0" fontAlgn="base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622432" algn="ctr" rtl="0" fontAlgn="base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933648" algn="ctr" rtl="0" fontAlgn="base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244864" algn="ctr" rtl="0" fontAlgn="base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233412" indent="-233412" algn="ctr" rtl="0" eaLnBrk="0" fontAlgn="base" hangingPunct="0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1pPr>
      <a:lvl2pPr marL="207477" indent="103739" algn="ctr" rtl="0" eaLnBrk="0" fontAlgn="base" hangingPunct="0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2pPr>
      <a:lvl3pPr marL="449534" indent="172898" algn="ctr" rtl="0" eaLnBrk="0" fontAlgn="base" hangingPunct="0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3pPr>
      <a:lvl4pPr marL="691591" indent="242057" algn="ctr" rtl="0" eaLnBrk="0" fontAlgn="base" hangingPunct="0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4pPr>
      <a:lvl5pPr marL="925003" indent="319861" algn="ctr" rtl="0" eaLnBrk="0" fontAlgn="base" hangingPunct="0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5pPr>
      <a:lvl6pPr marL="1236219" algn="ctr" rtl="0" fontAlgn="base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6pPr>
      <a:lvl7pPr marL="1547435" algn="ctr" rtl="0" fontAlgn="base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7pPr>
      <a:lvl8pPr marL="1858651" algn="ctr" rtl="0" fontAlgn="base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8pPr>
      <a:lvl9pPr marL="2169867" algn="ctr" rtl="0" fontAlgn="base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_tradnl"/>
      </a:defPPr>
      <a:lvl1pPr marL="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21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43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64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864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608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729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851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972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043530" y="0"/>
            <a:ext cx="6858360" cy="13917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lack" charset="0"/>
              </a:rPr>
              <a:t>Click to edit Master title style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281" y="1427430"/>
            <a:ext cx="8371552" cy="37171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text styles</a:t>
            </a:r>
          </a:p>
          <a:p>
            <a:pPr lvl="1"/>
            <a:r>
              <a:rPr lang="en-US">
                <a:sym typeface="Arial Bold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/>
  <p:txStyles>
    <p:titleStyle>
      <a:lvl1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311216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22432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933648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244864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33412" indent="-233412" algn="l" rtl="0" eaLnBrk="0" fontAlgn="base" hangingPunct="0">
        <a:lnSpc>
          <a:spcPct val="102000"/>
        </a:lnSpc>
        <a:spcBef>
          <a:spcPts val="953"/>
        </a:spcBef>
        <a:spcAft>
          <a:spcPct val="0"/>
        </a:spcAft>
        <a:defRPr sz="1906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311216" algn="l" rtl="0" eaLnBrk="0" fontAlgn="base" hangingPunct="0">
        <a:lnSpc>
          <a:spcPct val="102000"/>
        </a:lnSpc>
        <a:spcBef>
          <a:spcPts val="749"/>
        </a:spcBef>
        <a:spcAft>
          <a:spcPct val="0"/>
        </a:spcAft>
        <a:defRPr sz="1770">
          <a:solidFill>
            <a:srgbClr val="000000"/>
          </a:solidFill>
          <a:latin typeface="+mn-lt"/>
          <a:ea typeface="+mn-ea"/>
          <a:cs typeface="+mn-cs"/>
          <a:sym typeface="Arial Bold" charset="0"/>
        </a:defRPr>
      </a:lvl2pPr>
      <a:lvl3pPr marL="622432" algn="l" rtl="0" eaLnBrk="0" fontAlgn="base" hangingPunct="0">
        <a:lnSpc>
          <a:spcPct val="102000"/>
        </a:lnSpc>
        <a:spcBef>
          <a:spcPts val="613"/>
        </a:spcBef>
        <a:spcAft>
          <a:spcPct val="0"/>
        </a:spcAft>
        <a:defRPr sz="1634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933648" algn="l" rtl="0" eaLnBrk="0" fontAlgn="base" hangingPunct="0">
        <a:lnSpc>
          <a:spcPct val="102000"/>
        </a:lnSpc>
        <a:spcBef>
          <a:spcPts val="408"/>
        </a:spcBef>
        <a:spcAft>
          <a:spcPct val="0"/>
        </a:spcAft>
        <a:defRPr sz="1361">
          <a:solidFill>
            <a:srgbClr val="FFAE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1244864" algn="l" rtl="0" eaLnBrk="0" fontAlgn="base" hangingPunct="0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1556080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1867296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2178512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2489728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21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43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64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864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608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729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851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972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043530" y="0"/>
            <a:ext cx="6858360" cy="13917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lack" charset="0"/>
              </a:rPr>
              <a:t>Click to edit Master title style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281" y="1427430"/>
            <a:ext cx="8371552" cy="37171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text styles</a:t>
            </a:r>
          </a:p>
          <a:p>
            <a:pPr lvl="1"/>
            <a:r>
              <a:rPr lang="en-US">
                <a:sym typeface="Arial Bold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xStyles>
    <p:titleStyle>
      <a:lvl1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311216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22432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933648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244864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33412" indent="-233412" algn="l" rtl="0" eaLnBrk="0" fontAlgn="base" hangingPunct="0">
        <a:lnSpc>
          <a:spcPct val="102000"/>
        </a:lnSpc>
        <a:spcBef>
          <a:spcPts val="953"/>
        </a:spcBef>
        <a:spcAft>
          <a:spcPct val="0"/>
        </a:spcAft>
        <a:defRPr sz="1906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311216" algn="l" rtl="0" eaLnBrk="0" fontAlgn="base" hangingPunct="0">
        <a:lnSpc>
          <a:spcPct val="102000"/>
        </a:lnSpc>
        <a:spcBef>
          <a:spcPts val="749"/>
        </a:spcBef>
        <a:spcAft>
          <a:spcPct val="0"/>
        </a:spcAft>
        <a:defRPr sz="1770">
          <a:solidFill>
            <a:srgbClr val="000000"/>
          </a:solidFill>
          <a:latin typeface="+mn-lt"/>
          <a:ea typeface="+mn-ea"/>
          <a:cs typeface="+mn-cs"/>
          <a:sym typeface="Arial Bold" charset="0"/>
        </a:defRPr>
      </a:lvl2pPr>
      <a:lvl3pPr marL="622432" algn="l" rtl="0" eaLnBrk="0" fontAlgn="base" hangingPunct="0">
        <a:lnSpc>
          <a:spcPct val="102000"/>
        </a:lnSpc>
        <a:spcBef>
          <a:spcPts val="613"/>
        </a:spcBef>
        <a:spcAft>
          <a:spcPct val="0"/>
        </a:spcAft>
        <a:defRPr sz="1634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933648" algn="l" rtl="0" eaLnBrk="0" fontAlgn="base" hangingPunct="0">
        <a:lnSpc>
          <a:spcPct val="102000"/>
        </a:lnSpc>
        <a:spcBef>
          <a:spcPts val="408"/>
        </a:spcBef>
        <a:spcAft>
          <a:spcPct val="0"/>
        </a:spcAft>
        <a:defRPr sz="1361">
          <a:solidFill>
            <a:srgbClr val="FFAE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1244864" algn="l" rtl="0" eaLnBrk="0" fontAlgn="base" hangingPunct="0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1556080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1867296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2178512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2489728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21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43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64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864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608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729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851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972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presa.com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iana.org/root-anchors/root-anchors.xml" TargetMode="External"/><Relationship Id="rId2" Type="http://schemas.openxmlformats.org/officeDocument/2006/relationships/hyperlink" Target="http://root-dnssec.org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4497981" y="4858230"/>
            <a:ext cx="155602" cy="1556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fld id="{53BFD2E3-0292-8B4C-BBA1-0FE5CED903C7}" type="slidenum">
              <a:rPr lang="en-US" sz="613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ctr"/>
              <a:t>1</a:t>
            </a:fld>
            <a:endParaRPr lang="en-US" sz="613">
              <a:solidFill>
                <a:schemeClr val="tx1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9459" name="Title 1"/>
          <p:cNvSpPr>
            <a:spLocks noGrp="1"/>
          </p:cNvSpPr>
          <p:nvPr>
            <p:ph type="ctrTitle"/>
          </p:nvPr>
        </p:nvSpPr>
        <p:spPr>
          <a:xfrm>
            <a:off x="1658251" y="1855334"/>
            <a:ext cx="5827499" cy="1746197"/>
          </a:xfrm>
        </p:spPr>
        <p:txBody>
          <a:bodyPr/>
          <a:lstStyle/>
          <a:p>
            <a:r>
              <a:rPr lang="es-AR" noProof="0" dirty="0"/>
              <a:t>Tutorial de DNS</a:t>
            </a:r>
            <a:br>
              <a:rPr lang="es-AR" noProof="0" dirty="0"/>
            </a:br>
            <a:r>
              <a:rPr lang="es-AR" noProof="0" dirty="0"/>
              <a:t>Capítulo III : Introducción a DNSSEC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375877" y="3805758"/>
            <a:ext cx="3577758" cy="1315051"/>
          </a:xfrm>
        </p:spPr>
        <p:txBody>
          <a:bodyPr/>
          <a:lstStyle/>
          <a:p>
            <a:pPr algn="r">
              <a:defRPr/>
            </a:pPr>
            <a:r>
              <a:rPr lang="es-AR" noProof="0"/>
              <a:t>Carlos Martínez-Cagnazzo</a:t>
            </a:r>
          </a:p>
          <a:p>
            <a:pPr algn="r">
              <a:defRPr/>
            </a:pPr>
            <a:r>
              <a:rPr lang="es-AR" noProof="0">
                <a:solidFill>
                  <a:schemeClr val="accent5">
                    <a:lumMod val="90000"/>
                  </a:schemeClr>
                </a:solidFill>
              </a:rPr>
              <a:t>carlos  @ lacnic.net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Firma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521" y="1101335"/>
            <a:ext cx="2447299" cy="4042165"/>
          </a:xfrm>
        </p:spPr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de la firma digital:</a:t>
            </a:r>
          </a:p>
          <a:p>
            <a:pPr lvl="1"/>
            <a:r>
              <a:rPr lang="en-US" i="1" dirty="0" err="1"/>
              <a:t>Establecer</a:t>
            </a:r>
            <a:r>
              <a:rPr lang="en-US" i="1" dirty="0"/>
              <a:t> </a:t>
            </a:r>
            <a:r>
              <a:rPr lang="en-US" i="1" dirty="0" err="1"/>
              <a:t>pruebas</a:t>
            </a:r>
            <a:r>
              <a:rPr lang="en-US" i="1" dirty="0"/>
              <a:t> de </a:t>
            </a:r>
            <a:r>
              <a:rPr lang="en-US" i="1" dirty="0" err="1"/>
              <a:t>integridad</a:t>
            </a:r>
            <a:r>
              <a:rPr lang="en-US" i="1" dirty="0"/>
              <a:t> de </a:t>
            </a:r>
            <a:r>
              <a:rPr lang="en-US" i="1" dirty="0" err="1"/>
              <a:t>documentos</a:t>
            </a:r>
            <a:r>
              <a:rPr lang="en-US" i="1" dirty="0"/>
              <a:t> </a:t>
            </a:r>
            <a:r>
              <a:rPr lang="en-US" i="1" dirty="0" err="1"/>
              <a:t>digitales</a:t>
            </a:r>
            <a:endParaRPr lang="en-US" i="1" dirty="0"/>
          </a:p>
          <a:p>
            <a:r>
              <a:rPr lang="en-US" dirty="0"/>
              <a:t>Implementable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criptografía</a:t>
            </a:r>
            <a:r>
              <a:rPr lang="en-US" dirty="0"/>
              <a:t> de clave </a:t>
            </a:r>
            <a:r>
              <a:rPr lang="en-US" dirty="0" err="1"/>
              <a:t>pública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159" y="1493445"/>
            <a:ext cx="4176904" cy="259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170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Firma digital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Dado un </a:t>
            </a:r>
            <a:r>
              <a:rPr lang="en-US" dirty="0" err="1"/>
              <a:t>documento</a:t>
            </a:r>
            <a:r>
              <a:rPr lang="en-US" dirty="0"/>
              <a:t> M 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firmado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A(lice)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recibido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B(</a:t>
            </a:r>
            <a:r>
              <a:rPr lang="en-US" dirty="0" err="1"/>
              <a:t>ob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calcula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Un hash de M, </a:t>
            </a:r>
            <a:r>
              <a:rPr lang="en-US" b="1" dirty="0"/>
              <a:t>H = Hash[M]</a:t>
            </a:r>
          </a:p>
          <a:p>
            <a:pPr lvl="2"/>
            <a:r>
              <a:rPr lang="en-US" dirty="0" err="1"/>
              <a:t>Una</a:t>
            </a:r>
            <a:r>
              <a:rPr lang="en-US" dirty="0"/>
              <a:t> firma del </a:t>
            </a:r>
            <a:r>
              <a:rPr lang="en-US" dirty="0" err="1"/>
              <a:t>mensaje</a:t>
            </a:r>
            <a:r>
              <a:rPr lang="en-US" dirty="0"/>
              <a:t>, </a:t>
            </a:r>
            <a:r>
              <a:rPr lang="en-US" b="1" dirty="0"/>
              <a:t>F = E[ </a:t>
            </a:r>
            <a:r>
              <a:rPr lang="en-US" b="1" dirty="0" err="1"/>
              <a:t>Kpriv</a:t>
            </a:r>
            <a:r>
              <a:rPr lang="en-US" b="1" baseline="-25000" dirty="0" err="1"/>
              <a:t>A</a:t>
            </a:r>
            <a:r>
              <a:rPr lang="en-US" b="1" dirty="0"/>
              <a:t>, H]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transmite</a:t>
            </a:r>
            <a:r>
              <a:rPr lang="en-US" dirty="0"/>
              <a:t> {M, F} </a:t>
            </a:r>
            <a:r>
              <a:rPr lang="en-US" dirty="0" err="1"/>
              <a:t>hacia</a:t>
            </a:r>
            <a:r>
              <a:rPr lang="en-US" dirty="0"/>
              <a:t> B</a:t>
            </a:r>
          </a:p>
          <a:p>
            <a:r>
              <a:rPr lang="en-US" dirty="0"/>
              <a:t>Al </a:t>
            </a:r>
            <a:r>
              <a:rPr lang="en-US" dirty="0" err="1"/>
              <a:t>recibir</a:t>
            </a:r>
            <a:r>
              <a:rPr lang="en-US" dirty="0"/>
              <a:t>, B </a:t>
            </a:r>
            <a:r>
              <a:rPr lang="en-US" dirty="0" err="1"/>
              <a:t>calcula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El hash de M, </a:t>
            </a:r>
            <a:r>
              <a:rPr lang="en-US" b="1" dirty="0"/>
              <a:t>H’ = Hash[M]</a:t>
            </a:r>
          </a:p>
          <a:p>
            <a:pPr lvl="1"/>
            <a:r>
              <a:rPr lang="en-US" dirty="0" err="1"/>
              <a:t>Regenera</a:t>
            </a:r>
            <a:r>
              <a:rPr lang="en-US" dirty="0"/>
              <a:t> el hash a </a:t>
            </a:r>
            <a:r>
              <a:rPr lang="en-US" dirty="0" err="1"/>
              <a:t>partir</a:t>
            </a:r>
            <a:r>
              <a:rPr lang="en-US" dirty="0"/>
              <a:t> de la firma </a:t>
            </a:r>
            <a:r>
              <a:rPr lang="en-US" b="1" dirty="0"/>
              <a:t>H = D[ </a:t>
            </a:r>
            <a:r>
              <a:rPr lang="en-US" b="1" dirty="0" err="1"/>
              <a:t>Kpub</a:t>
            </a:r>
            <a:r>
              <a:rPr lang="en-US" b="1" baseline="-25000" dirty="0" err="1"/>
              <a:t>A</a:t>
            </a:r>
            <a:r>
              <a:rPr lang="en-US" b="1" dirty="0"/>
              <a:t>, F]</a:t>
            </a:r>
          </a:p>
          <a:p>
            <a:pPr lvl="1"/>
            <a:r>
              <a:rPr lang="en-US" b="1" i="1" dirty="0" err="1"/>
              <a:t>Es</a:t>
            </a:r>
            <a:r>
              <a:rPr lang="en-US" b="1" i="1" dirty="0"/>
              <a:t> H == H’ ??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187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Firma digital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Cadenas</a:t>
            </a:r>
            <a:r>
              <a:rPr lang="en-US" dirty="0"/>
              <a:t> de </a:t>
            </a:r>
            <a:r>
              <a:rPr lang="en-US" dirty="0" err="1"/>
              <a:t>confianza</a:t>
            </a:r>
            <a:r>
              <a:rPr lang="en-US" dirty="0"/>
              <a:t>***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111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AR" noProof="0"/>
              <a:t>DNSSEC: MOTIVACIón</a:t>
            </a:r>
          </a:p>
        </p:txBody>
      </p:sp>
      <p:sp>
        <p:nvSpPr>
          <p:cNvPr id="3891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noProof="0"/>
              <a:t>Tutorial DNS Capítulo III</a:t>
            </a:r>
          </a:p>
        </p:txBody>
      </p:sp>
      <p:sp>
        <p:nvSpPr>
          <p:cNvPr id="3891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D60560A-B60C-7F45-996E-70138866C64E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9936" y="414938"/>
            <a:ext cx="4558913" cy="68616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noProof="0" dirty="0"/>
              <a:t>Especificacion del protocolo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170" y="1236169"/>
            <a:ext cx="4228260" cy="3907331"/>
          </a:xfrm>
        </p:spPr>
        <p:txBody>
          <a:bodyPr>
            <a:normAutofit/>
          </a:bodyPr>
          <a:lstStyle/>
          <a:p>
            <a:pPr>
              <a:lnSpc>
                <a:spcPct val="89000"/>
              </a:lnSpc>
            </a:pPr>
            <a:r>
              <a:rPr lang="es-AR" sz="1498" dirty="0"/>
              <a:t>Recordamos: formato de paquetes DNS</a:t>
            </a:r>
          </a:p>
          <a:p>
            <a:pPr lvl="1">
              <a:lnSpc>
                <a:spcPct val="89000"/>
              </a:lnSpc>
            </a:pPr>
            <a:r>
              <a:rPr lang="es-AR" sz="1361" dirty="0"/>
              <a:t>Header</a:t>
            </a:r>
          </a:p>
          <a:p>
            <a:pPr lvl="2">
              <a:lnSpc>
                <a:spcPct val="89000"/>
              </a:lnSpc>
            </a:pPr>
            <a:r>
              <a:rPr lang="es-AR" sz="1293" dirty="0"/>
              <a:t>Encabezado del protocolo</a:t>
            </a:r>
          </a:p>
          <a:p>
            <a:pPr lvl="2">
              <a:lnSpc>
                <a:spcPct val="89000"/>
              </a:lnSpc>
            </a:pPr>
            <a:r>
              <a:rPr lang="es-AR" sz="1293" dirty="0"/>
              <a:t>Flags (QR, RA, RD,…)</a:t>
            </a:r>
          </a:p>
          <a:p>
            <a:pPr lvl="1">
              <a:lnSpc>
                <a:spcPct val="89000"/>
              </a:lnSpc>
            </a:pPr>
            <a:r>
              <a:rPr lang="es-AR" sz="1361" dirty="0"/>
              <a:t>Question Section</a:t>
            </a:r>
          </a:p>
          <a:p>
            <a:pPr lvl="2">
              <a:lnSpc>
                <a:spcPct val="89000"/>
              </a:lnSpc>
            </a:pPr>
            <a:r>
              <a:rPr lang="es-AR" sz="1293" dirty="0"/>
              <a:t>La pregunta que hacemos al DNS</a:t>
            </a:r>
          </a:p>
          <a:p>
            <a:pPr lvl="3">
              <a:lnSpc>
                <a:spcPct val="89000"/>
              </a:lnSpc>
            </a:pPr>
            <a:r>
              <a:rPr lang="es-AR" sz="1089" dirty="0"/>
              <a:t>Tuplas (</a:t>
            </a:r>
            <a:r>
              <a:rPr lang="es-AR" sz="1089" i="1" dirty="0"/>
              <a:t>Name, Type, Class)</a:t>
            </a:r>
            <a:endParaRPr lang="es-AR" sz="1089" dirty="0"/>
          </a:p>
          <a:p>
            <a:pPr lvl="1">
              <a:lnSpc>
                <a:spcPct val="89000"/>
              </a:lnSpc>
            </a:pPr>
            <a:r>
              <a:rPr lang="es-AR" sz="1361" dirty="0"/>
              <a:t>Answer Section</a:t>
            </a:r>
          </a:p>
          <a:p>
            <a:pPr lvl="2">
              <a:lnSpc>
                <a:spcPct val="89000"/>
              </a:lnSpc>
            </a:pPr>
            <a:r>
              <a:rPr lang="es-AR" sz="1293" dirty="0"/>
              <a:t>RRs que responden la pregunta (si es que hay), también en (N, T, C)</a:t>
            </a:r>
          </a:p>
          <a:p>
            <a:pPr lvl="1">
              <a:lnSpc>
                <a:spcPct val="89000"/>
              </a:lnSpc>
            </a:pPr>
            <a:r>
              <a:rPr lang="es-AR" sz="1361" dirty="0"/>
              <a:t>Authority Section</a:t>
            </a:r>
          </a:p>
          <a:p>
            <a:pPr lvl="2">
              <a:lnSpc>
                <a:spcPct val="89000"/>
              </a:lnSpc>
            </a:pPr>
            <a:r>
              <a:rPr lang="es-AR" sz="1293" dirty="0"/>
              <a:t>RRs que apuntan a una autoridad (opcional)</a:t>
            </a:r>
          </a:p>
          <a:p>
            <a:pPr lvl="1">
              <a:lnSpc>
                <a:spcPct val="89000"/>
              </a:lnSpc>
            </a:pPr>
            <a:r>
              <a:rPr lang="es-AR" sz="1361" dirty="0"/>
              <a:t>Additional Section</a:t>
            </a:r>
          </a:p>
          <a:p>
            <a:pPr lvl="2">
              <a:lnSpc>
                <a:spcPct val="89000"/>
              </a:lnSpc>
            </a:pPr>
            <a:r>
              <a:rPr lang="es-AR" sz="1293" dirty="0"/>
              <a:t>RRs que a juicio del DNS pueden ser útiles para quien está preguntando, y que pueden no ser autoritativos</a:t>
            </a:r>
          </a:p>
        </p:txBody>
      </p:sp>
      <p:grpSp>
        <p:nvGrpSpPr>
          <p:cNvPr id="39939" name="Group 15"/>
          <p:cNvGrpSpPr>
            <a:grpSpLocks/>
          </p:cNvGrpSpPr>
          <p:nvPr/>
        </p:nvGrpSpPr>
        <p:grpSpPr bwMode="auto">
          <a:xfrm>
            <a:off x="5714700" y="1371241"/>
            <a:ext cx="2170860" cy="3200640"/>
            <a:chOff x="5867400" y="1676400"/>
            <a:chExt cx="2895600" cy="4267200"/>
          </a:xfrm>
        </p:grpSpPr>
        <p:sp>
          <p:nvSpPr>
            <p:cNvPr id="4" name="Rounded Rectangle 3"/>
            <p:cNvSpPr/>
            <p:nvPr/>
          </p:nvSpPr>
          <p:spPr>
            <a:xfrm>
              <a:off x="5867400" y="1676400"/>
              <a:ext cx="2895600" cy="4267200"/>
            </a:xfrm>
            <a:prstGeom prst="roundRect">
              <a:avLst>
                <a:gd name="adj" fmla="val 57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3">
                <a:solidFill>
                  <a:srgbClr val="333399"/>
                </a:solidFill>
              </a:endParaRPr>
            </a:p>
          </p:txBody>
        </p:sp>
        <p:sp>
          <p:nvSpPr>
            <p:cNvPr id="39941" name="TextBox 4"/>
            <p:cNvSpPr txBox="1">
              <a:spLocks noChangeArrowheads="1"/>
            </p:cNvSpPr>
            <p:nvPr/>
          </p:nvSpPr>
          <p:spPr bwMode="auto">
            <a:xfrm>
              <a:off x="6096000" y="1752600"/>
              <a:ext cx="2438400" cy="556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110" b="1">
                  <a:solidFill>
                    <a:srgbClr val="333399"/>
                  </a:solidFill>
                  <a:latin typeface="Courier New" charset="0"/>
                  <a:ea typeface="Courier New" charset="0"/>
                  <a:cs typeface="Courier New" charset="0"/>
                </a:rPr>
                <a:t>Header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867400" y="2360707"/>
              <a:ext cx="2895600" cy="1441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43" name="TextBox 8"/>
            <p:cNvSpPr txBox="1">
              <a:spLocks noChangeArrowheads="1"/>
            </p:cNvSpPr>
            <p:nvPr/>
          </p:nvSpPr>
          <p:spPr bwMode="auto">
            <a:xfrm>
              <a:off x="6096000" y="2448579"/>
              <a:ext cx="2438400" cy="556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110" b="1">
                  <a:solidFill>
                    <a:srgbClr val="333399"/>
                  </a:solidFill>
                  <a:latin typeface="Courier New" charset="0"/>
                  <a:ea typeface="Courier New" charset="0"/>
                  <a:cs typeface="Courier New" charset="0"/>
                </a:rPr>
                <a:t>Question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867400" y="3200606"/>
              <a:ext cx="2895600" cy="144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45" name="TextBox 10"/>
            <p:cNvSpPr txBox="1">
              <a:spLocks noChangeArrowheads="1"/>
            </p:cNvSpPr>
            <p:nvPr/>
          </p:nvSpPr>
          <p:spPr bwMode="auto">
            <a:xfrm>
              <a:off x="6096000" y="3515379"/>
              <a:ext cx="2438400" cy="556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110" b="1">
                  <a:solidFill>
                    <a:srgbClr val="333399"/>
                  </a:solidFill>
                  <a:latin typeface="Courier New" charset="0"/>
                  <a:ea typeface="Courier New" charset="0"/>
                  <a:cs typeface="Courier New" charset="0"/>
                </a:rPr>
                <a:t>Answer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867400" y="4265244"/>
              <a:ext cx="2895600" cy="1441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47" name="TextBox 12"/>
            <p:cNvSpPr txBox="1">
              <a:spLocks noChangeArrowheads="1"/>
            </p:cNvSpPr>
            <p:nvPr/>
          </p:nvSpPr>
          <p:spPr bwMode="auto">
            <a:xfrm>
              <a:off x="6172201" y="4429780"/>
              <a:ext cx="2438400" cy="556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110" b="1">
                  <a:solidFill>
                    <a:srgbClr val="333399"/>
                  </a:solidFill>
                  <a:latin typeface="Courier New" charset="0"/>
                  <a:ea typeface="Courier New" charset="0"/>
                  <a:cs typeface="Courier New" charset="0"/>
                </a:rPr>
                <a:t>Authority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867400" y="5103702"/>
              <a:ext cx="2895600" cy="1441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49" name="TextBox 14"/>
            <p:cNvSpPr txBox="1">
              <a:spLocks noChangeArrowheads="1"/>
            </p:cNvSpPr>
            <p:nvPr/>
          </p:nvSpPr>
          <p:spPr bwMode="auto">
            <a:xfrm>
              <a:off x="6096000" y="5191780"/>
              <a:ext cx="2438400" cy="556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110" b="1">
                  <a:solidFill>
                    <a:srgbClr val="333399"/>
                  </a:solidFill>
                  <a:latin typeface="Courier New" charset="0"/>
                  <a:ea typeface="Courier New" charset="0"/>
                  <a:cs typeface="Courier New" charset="0"/>
                </a:rPr>
                <a:t>Additional</a:t>
              </a:r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2715046" y="22692"/>
            <a:ext cx="4749093" cy="683999"/>
          </a:xfrm>
        </p:spPr>
        <p:txBody>
          <a:bodyPr/>
          <a:lstStyle/>
          <a:p>
            <a:pPr eaLnBrk="1" hangingPunct="1"/>
            <a:r>
              <a:rPr lang="es-AR" noProof="0" dirty="0"/>
              <a:t>Consultas DNS</a:t>
            </a:r>
          </a:p>
        </p:txBody>
      </p:sp>
      <p:pic>
        <p:nvPicPr>
          <p:cNvPr id="4096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6517" y="1329098"/>
            <a:ext cx="6490967" cy="2485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1600981" y="4057530"/>
            <a:ext cx="1713780" cy="229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anchor="ctr">
            <a:prstTxWarp prst="textNoShape">
              <a:avLst/>
            </a:prstTxWarp>
          </a:bodyPr>
          <a:lstStyle/>
          <a:p>
            <a:pPr algn="ctr"/>
            <a:r>
              <a:rPr lang="es-UY" sz="1770">
                <a:solidFill>
                  <a:srgbClr val="333399"/>
                </a:solidFill>
                <a:ea typeface="Arial" charset="0"/>
                <a:cs typeface="Arial" charset="0"/>
              </a:rPr>
              <a:t>“resolver” local</a:t>
            </a:r>
            <a:endParaRPr lang="en-US" sz="1770">
              <a:solidFill>
                <a:srgbClr val="333399"/>
              </a:solidFill>
              <a:ea typeface="Arial" charset="0"/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43650" y="4057530"/>
            <a:ext cx="171378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anchor="ctr">
            <a:prstTxWarp prst="textNoShape">
              <a:avLst/>
            </a:prstTxWarp>
          </a:bodyPr>
          <a:lstStyle/>
          <a:p>
            <a:pPr algn="ctr"/>
            <a:r>
              <a:rPr lang="es-UY" sz="1770">
                <a:solidFill>
                  <a:srgbClr val="333399"/>
                </a:solidFill>
                <a:ea typeface="Arial" charset="0"/>
                <a:cs typeface="Arial" charset="0"/>
              </a:rPr>
              <a:t>DNS recursivo local</a:t>
            </a:r>
            <a:endParaRPr lang="en-US" sz="1770">
              <a:solidFill>
                <a:srgbClr val="333399"/>
              </a:solidFill>
              <a:ea typeface="Arial" charset="0"/>
              <a:cs typeface="Arial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29050" y="3885720"/>
            <a:ext cx="1656510" cy="80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anchor="ctr">
            <a:prstTxWarp prst="textNoShape">
              <a:avLst/>
            </a:prstTxWarp>
          </a:bodyPr>
          <a:lstStyle/>
          <a:p>
            <a:pPr algn="ctr"/>
            <a:r>
              <a:rPr lang="es-UY" sz="1770">
                <a:solidFill>
                  <a:srgbClr val="333399"/>
                </a:solidFill>
                <a:ea typeface="Arial" charset="0"/>
                <a:cs typeface="Arial" charset="0"/>
              </a:rPr>
              <a:t>Otros servidores </a:t>
            </a:r>
          </a:p>
          <a:p>
            <a:pPr algn="ctr"/>
            <a:r>
              <a:rPr lang="es-UY" sz="1770">
                <a:solidFill>
                  <a:srgbClr val="333399"/>
                </a:solidFill>
                <a:ea typeface="Arial" charset="0"/>
                <a:cs typeface="Arial" charset="0"/>
              </a:rPr>
              <a:t>autoritativos</a:t>
            </a:r>
            <a:endParaRPr lang="en-US" sz="1770">
              <a:solidFill>
                <a:srgbClr val="333399"/>
              </a:solidFill>
              <a:ea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2758268" y="178294"/>
            <a:ext cx="5048410" cy="775847"/>
          </a:xfrm>
        </p:spPr>
        <p:txBody>
          <a:bodyPr/>
          <a:lstStyle/>
          <a:p>
            <a:pPr eaLnBrk="1" hangingPunct="1"/>
            <a:r>
              <a:rPr lang="es-AR" noProof="0"/>
              <a:t>Vectores de ataque en DNS</a:t>
            </a:r>
          </a:p>
        </p:txBody>
      </p:sp>
      <p:sp>
        <p:nvSpPr>
          <p:cNvPr id="4198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2905" y="1150805"/>
            <a:ext cx="6188409" cy="370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2659936" y="414938"/>
            <a:ext cx="4558913" cy="686161"/>
          </a:xfrm>
        </p:spPr>
        <p:txBody>
          <a:bodyPr/>
          <a:lstStyle/>
          <a:p>
            <a:r>
              <a:rPr lang="es-AR" noProof="0"/>
              <a:t>Vulnerabilidades del protocolo DNS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/>
              <a:t>La información transmitida en DNS puede ser “</a:t>
            </a:r>
            <a:r>
              <a:rPr lang="es-AR" altLang="ja-JP" i="1" noProof="0"/>
              <a:t>spoofed</a:t>
            </a:r>
            <a:r>
              <a:rPr lang="es-AR" i="1" noProof="0"/>
              <a:t>”</a:t>
            </a:r>
            <a:endParaRPr lang="es-AR" altLang="ja-JP" noProof="0"/>
          </a:p>
          <a:p>
            <a:pPr lvl="1"/>
            <a:r>
              <a:rPr lang="es-AR" noProof="0"/>
              <a:t>Entre maestro y esclavo (AXFR)</a:t>
            </a:r>
          </a:p>
          <a:p>
            <a:pPr lvl="1"/>
            <a:r>
              <a:rPr lang="es-AR" noProof="0"/>
              <a:t>Entre maestro y sus clientes “</a:t>
            </a:r>
            <a:r>
              <a:rPr lang="es-AR" altLang="ja-JP" i="1" noProof="0"/>
              <a:t>resolver</a:t>
            </a:r>
            <a:r>
              <a:rPr lang="es-AR" noProof="0"/>
              <a:t>”</a:t>
            </a:r>
            <a:r>
              <a:rPr lang="es-AR" altLang="ja-JP" noProof="0"/>
              <a:t> </a:t>
            </a:r>
          </a:p>
          <a:p>
            <a:r>
              <a:rPr lang="es-AR" noProof="0"/>
              <a:t>Actualmente el protocolo DNS no permite validar la información contenida en una respuesta</a:t>
            </a:r>
          </a:p>
          <a:p>
            <a:pPr lvl="1"/>
            <a:r>
              <a:rPr lang="es-AR" noProof="0"/>
              <a:t>Vulnerable a las diferentes técnicas de </a:t>
            </a:r>
            <a:r>
              <a:rPr lang="es-AR" i="1" noProof="0"/>
              <a:t>poisoning </a:t>
            </a:r>
          </a:p>
          <a:p>
            <a:pPr lvl="1"/>
            <a:r>
              <a:rPr lang="es-AR" noProof="0"/>
              <a:t>Datos envenenados siguen causando problemas por un tiempo (potencialmente grande, TTL)</a:t>
            </a:r>
          </a:p>
          <a:p>
            <a:r>
              <a:rPr lang="es-AR" noProof="0"/>
              <a:t>Tampoco los secundarios tienen manera de autenticar al primario con el que están hablando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6E735E5-72C6-3344-AFC6-5EB4FFCCF693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/>
              <a:t>Introduciendo DNSSEC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/>
              <a:t>Análisis de vulnerabilidades en DNS</a:t>
            </a:r>
          </a:p>
          <a:p>
            <a:pPr lvl="1"/>
            <a:r>
              <a:rPr lang="es-AR" noProof="0"/>
              <a:t>RFC 3833: “</a:t>
            </a:r>
            <a:r>
              <a:rPr lang="es-AR" altLang="ja-JP" i="1" noProof="0"/>
              <a:t>Threat Analysis of the Domain Name System (DNS)</a:t>
            </a:r>
            <a:r>
              <a:rPr lang="es-AR" noProof="0"/>
              <a:t>”</a:t>
            </a:r>
            <a:endParaRPr lang="es-AR" altLang="ja-JP" noProof="0"/>
          </a:p>
          <a:p>
            <a:r>
              <a:rPr lang="es-AR" noProof="0"/>
              <a:t>DNSSEC:</a:t>
            </a:r>
          </a:p>
          <a:p>
            <a:pPr lvl="1"/>
            <a:r>
              <a:rPr lang="es-AR" noProof="0"/>
              <a:t>“</a:t>
            </a:r>
            <a:r>
              <a:rPr lang="es-AR" altLang="ja-JP" i="1" noProof="0"/>
              <a:t>DNS Security Extensions</a:t>
            </a:r>
            <a:r>
              <a:rPr lang="es-AR" noProof="0"/>
              <a:t>”</a:t>
            </a:r>
            <a:endParaRPr lang="es-AR" altLang="ja-JP" noProof="0"/>
          </a:p>
          <a:p>
            <a:pPr lvl="1"/>
            <a:r>
              <a:rPr lang="es-AR" noProof="0"/>
              <a:t>RFC 4033, 4034, 4035</a:t>
            </a:r>
          </a:p>
          <a:p>
            <a:pPr lvl="1"/>
            <a:r>
              <a:rPr lang="es-AR" noProof="0"/>
              <a:t>~ Marzo 2005</a:t>
            </a:r>
          </a:p>
          <a:p>
            <a:pPr lvl="2"/>
            <a:r>
              <a:rPr lang="es-AR" noProof="0"/>
              <a:t>Aunque DNSSEC viene siendo tratado desde hace mucho mas tiempo en el IETF</a:t>
            </a:r>
          </a:p>
          <a:p>
            <a:endParaRPr lang="es-AR" noProof="0"/>
          </a:p>
          <a:p>
            <a:pPr lvl="2">
              <a:buFont typeface="Arial" charset="0"/>
              <a:buNone/>
            </a:pPr>
            <a:endParaRPr lang="es-AR" noProof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C9927E4-EA89-804A-8DC9-8EB7D5FA4BD3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2659936" y="72398"/>
            <a:ext cx="4901908" cy="686160"/>
          </a:xfrm>
        </p:spPr>
        <p:txBody>
          <a:bodyPr/>
          <a:lstStyle/>
          <a:p>
            <a:r>
              <a:rPr lang="es-AR" noProof="0" dirty="0"/>
              <a:t>¿De que nos protege DNSSEC?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1487521" y="1003847"/>
            <a:ext cx="6285660" cy="4067255"/>
          </a:xfrm>
        </p:spPr>
        <p:txBody>
          <a:bodyPr/>
          <a:lstStyle/>
          <a:p>
            <a:r>
              <a:rPr lang="es-AR" noProof="0" dirty="0"/>
              <a:t>DNSSEC nos protegerá de corrupción y del </a:t>
            </a:r>
            <a:r>
              <a:rPr lang="es-AR" i="1" noProof="0" dirty="0"/>
              <a:t>spoofing</a:t>
            </a:r>
            <a:r>
              <a:rPr lang="es-AR" noProof="0" dirty="0"/>
              <a:t> de datos</a:t>
            </a:r>
          </a:p>
          <a:p>
            <a:pPr lvl="1"/>
            <a:r>
              <a:rPr lang="es-AR" noProof="0" dirty="0"/>
              <a:t>Proporciona un mecanismo para poder validar la autenticidad y la integridad de los datos contenidos en </a:t>
            </a:r>
            <a:r>
              <a:rPr lang="es-AR" dirty="0"/>
              <a:t>una zona DNS</a:t>
            </a:r>
            <a:endParaRPr lang="es-AR" noProof="0" dirty="0"/>
          </a:p>
          <a:p>
            <a:pPr lvl="2"/>
            <a:r>
              <a:rPr lang="es-AR" noProof="0" dirty="0"/>
              <a:t>DNSKEY/RRSIG/NSEC</a:t>
            </a:r>
          </a:p>
          <a:p>
            <a:pPr lvl="1"/>
            <a:r>
              <a:rPr lang="es-AR" noProof="0" dirty="0"/>
              <a:t>Proporciona un mecanismo para delegar la confianza en ciertas claves públicas (cadena de confianza)</a:t>
            </a:r>
          </a:p>
          <a:p>
            <a:pPr lvl="2"/>
            <a:r>
              <a:rPr lang="es-AR" noProof="0" dirty="0"/>
              <a:t>DS </a:t>
            </a:r>
          </a:p>
          <a:p>
            <a:pPr lvl="1"/>
            <a:r>
              <a:rPr lang="es-AR" dirty="0"/>
              <a:t>Proporciona un mecanismo para autenticar las transferencias de zona entre primarios y secundarios</a:t>
            </a:r>
          </a:p>
          <a:p>
            <a:pPr lvl="2"/>
            <a:r>
              <a:rPr lang="es-AR" dirty="0"/>
              <a:t>TSIG/SIG0</a:t>
            </a:r>
          </a:p>
          <a:p>
            <a:pPr lvl="1"/>
            <a:endParaRPr lang="es-AR" noProof="0" dirty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F23332-E73A-1445-A80A-B9A2C258D3E4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/>
              <a:t>Tutorial DNS Capítulo III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/>
              <a:t>Conceptos de Criptografía</a:t>
            </a:r>
          </a:p>
          <a:p>
            <a:r>
              <a:rPr lang="es-AR" noProof="0"/>
              <a:t>DNSSEC</a:t>
            </a:r>
          </a:p>
          <a:p>
            <a:r>
              <a:rPr lang="es-AR" noProof="0"/>
              <a:t>Donde DNSSEC</a:t>
            </a:r>
          </a:p>
          <a:p>
            <a:r>
              <a:rPr lang="es-AR" noProof="0"/>
              <a:t>Como DNSSEC</a:t>
            </a:r>
          </a:p>
          <a:p>
            <a:r>
              <a:rPr lang="es-AR" noProof="0"/>
              <a:t>Nuevos registros</a:t>
            </a:r>
          </a:p>
          <a:p>
            <a:r>
              <a:rPr lang="es-AR" noProof="0"/>
              <a:t>Cadena de confianza</a:t>
            </a:r>
          </a:p>
          <a:p>
            <a:endParaRPr lang="es-AR" noProof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5039950-C090-EA41-90A8-BD233BDEFB24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/>
              <a:t>Introducción a DNSSEC 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1487521" y="1150804"/>
            <a:ext cx="6285660" cy="3992696"/>
          </a:xfrm>
        </p:spPr>
        <p:txBody>
          <a:bodyPr/>
          <a:lstStyle/>
          <a:p>
            <a:r>
              <a:rPr lang="es-AR" noProof="0" dirty="0"/>
              <a:t>DNSSEC *no* es un nuevo protocolo</a:t>
            </a:r>
          </a:p>
          <a:p>
            <a:r>
              <a:rPr lang="es-AR" noProof="0" dirty="0"/>
              <a:t>Es un conjunto de </a:t>
            </a:r>
            <a:r>
              <a:rPr lang="es-AR" b="1" noProof="0" dirty="0"/>
              <a:t>extensiones</a:t>
            </a:r>
            <a:r>
              <a:rPr lang="es-AR" noProof="0" dirty="0"/>
              <a:t> al protocolo DNS tal como lo conocemos</a:t>
            </a:r>
          </a:p>
          <a:p>
            <a:pPr lvl="1"/>
            <a:r>
              <a:rPr lang="es-AR" noProof="0" dirty="0"/>
              <a:t>Cambios en el “</a:t>
            </a:r>
            <a:r>
              <a:rPr lang="es-AR" i="1" noProof="0" dirty="0"/>
              <a:t>wire protocol</a:t>
            </a:r>
            <a:r>
              <a:rPr lang="es-AR" noProof="0" dirty="0"/>
              <a:t>” (EDNS0)</a:t>
            </a:r>
          </a:p>
          <a:p>
            <a:pPr lvl="2"/>
            <a:r>
              <a:rPr lang="es-AR" noProof="0" dirty="0"/>
              <a:t>Extensión del tamaño máximo de una respuesta UDP de 512 a 4096 bytes</a:t>
            </a:r>
          </a:p>
          <a:p>
            <a:pPr lvl="1"/>
            <a:r>
              <a:rPr lang="es-AR" noProof="0" dirty="0"/>
              <a:t>Agregado de nuevos </a:t>
            </a:r>
            <a:r>
              <a:rPr lang="es-AR" i="1" noProof="0" dirty="0"/>
              <a:t>resource records</a:t>
            </a:r>
            <a:endParaRPr lang="es-AR" noProof="0" dirty="0"/>
          </a:p>
          <a:p>
            <a:pPr lvl="2"/>
            <a:r>
              <a:rPr lang="es-AR" noProof="0" dirty="0"/>
              <a:t>RRSIG, DNSKEY, DS, NSEC</a:t>
            </a:r>
          </a:p>
          <a:p>
            <a:pPr lvl="1"/>
            <a:r>
              <a:rPr lang="es-AR" noProof="0" dirty="0"/>
              <a:t>Agregado de nuevos flags</a:t>
            </a:r>
          </a:p>
          <a:p>
            <a:pPr lvl="2"/>
            <a:r>
              <a:rPr lang="es-AR" noProof="0" dirty="0"/>
              <a:t>Checking Disabled (CD)</a:t>
            </a:r>
          </a:p>
          <a:p>
            <a:pPr lvl="2"/>
            <a:r>
              <a:rPr lang="es-AR" noProof="0" dirty="0"/>
              <a:t>Authenticated Data (AD)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55665C4-9020-0748-BECA-BB87028BCC5D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2659937" y="219355"/>
            <a:ext cx="4852827" cy="686160"/>
          </a:xfrm>
        </p:spPr>
        <p:txBody>
          <a:bodyPr/>
          <a:lstStyle/>
          <a:p>
            <a:r>
              <a:rPr lang="es-AR" noProof="0"/>
              <a:t>Introducción a DNSSEC (2)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Nuevos RR (luego los veremos en mayor profundidad)</a:t>
            </a:r>
          </a:p>
          <a:p>
            <a:pPr lvl="1"/>
            <a:r>
              <a:rPr lang="es-AR" noProof="0" dirty="0"/>
              <a:t>RRSIG: </a:t>
            </a:r>
            <a:r>
              <a:rPr lang="es-AR" i="1" noProof="0" dirty="0"/>
              <a:t>Resource Record Signature</a:t>
            </a:r>
            <a:endParaRPr lang="es-AR" noProof="0" dirty="0"/>
          </a:p>
          <a:p>
            <a:pPr lvl="1"/>
            <a:r>
              <a:rPr lang="es-AR" noProof="0" dirty="0"/>
              <a:t>DNSKEY: </a:t>
            </a:r>
            <a:r>
              <a:rPr lang="es-AR" i="1" noProof="0" dirty="0"/>
              <a:t>DNS Public Key</a:t>
            </a:r>
          </a:p>
          <a:p>
            <a:pPr lvl="1"/>
            <a:r>
              <a:rPr lang="es-AR" noProof="0" dirty="0"/>
              <a:t>DS: </a:t>
            </a:r>
            <a:r>
              <a:rPr lang="es-AR" i="1" noProof="0" dirty="0"/>
              <a:t>Delegation Signer</a:t>
            </a:r>
          </a:p>
          <a:p>
            <a:pPr lvl="1"/>
            <a:r>
              <a:rPr lang="es-AR" noProof="0" dirty="0"/>
              <a:t>NSEC: </a:t>
            </a:r>
            <a:r>
              <a:rPr lang="es-AR" i="1" noProof="0" dirty="0"/>
              <a:t>Next Secure</a:t>
            </a:r>
            <a:endParaRPr lang="es-AR" noProof="0" dirty="0"/>
          </a:p>
          <a:p>
            <a:r>
              <a:rPr lang="es-AR" noProof="0" dirty="0"/>
              <a:t>Nuevos Flags:</a:t>
            </a:r>
          </a:p>
          <a:p>
            <a:pPr lvl="1"/>
            <a:r>
              <a:rPr lang="es-AR" noProof="0" dirty="0"/>
              <a:t>AD: indica que la respuesta esta autenticada</a:t>
            </a:r>
          </a:p>
          <a:p>
            <a:pPr lvl="1"/>
            <a:r>
              <a:rPr lang="es-AR" noProof="0" dirty="0"/>
              <a:t>CD: indica que no se realiza chequeo (deshabilitado)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4793FE8-DF39-7742-886E-669A730AE204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2659937" y="219355"/>
            <a:ext cx="4852827" cy="686160"/>
          </a:xfrm>
        </p:spPr>
        <p:txBody>
          <a:bodyPr/>
          <a:lstStyle/>
          <a:p>
            <a:r>
              <a:rPr lang="es-AR" noProof="0"/>
              <a:t>Introducción a DNSSEC (3)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(Repaso) Un </a:t>
            </a:r>
            <a:r>
              <a:rPr lang="es-AR" i="1" noProof="0" dirty="0"/>
              <a:t>resource record</a:t>
            </a:r>
            <a:r>
              <a:rPr lang="es-AR" noProof="0" dirty="0"/>
              <a:t> en DNS es una tupla de cinco valores***</a:t>
            </a:r>
          </a:p>
          <a:p>
            <a:pPr lvl="1"/>
            <a:r>
              <a:rPr lang="es-AR" dirty="0"/>
              <a:t>(</a:t>
            </a:r>
            <a:r>
              <a:rPr lang="es-AR" i="1" dirty="0"/>
              <a:t>nombre, clase, tipo, TTL, valor) </a:t>
            </a:r>
            <a:endParaRPr lang="es-AR" noProof="0" dirty="0"/>
          </a:p>
          <a:p>
            <a:r>
              <a:rPr lang="es-AR" noProof="0" dirty="0"/>
              <a:t>El registro:</a:t>
            </a:r>
          </a:p>
          <a:p>
            <a:pPr lvl="1"/>
            <a:r>
              <a:rPr lang="es-AR" noProof="0" dirty="0"/>
              <a:t> </a:t>
            </a:r>
            <a:r>
              <a:rPr lang="es-AR" noProof="0" dirty="0">
                <a:latin typeface="Monaco" charset="0"/>
                <a:ea typeface="ＭＳ Ｐゴシック" charset="-128"/>
                <a:cs typeface="ＭＳ Ｐゴシック" charset="-128"/>
                <a:hlinkClick r:id="rId2"/>
              </a:rPr>
              <a:t>www.empresa.com</a:t>
            </a:r>
            <a:r>
              <a:rPr lang="es-AR" noProof="0" dirty="0">
                <a:latin typeface="Monaco" charset="0"/>
                <a:ea typeface="ＭＳ Ｐゴシック" charset="-128"/>
                <a:cs typeface="ＭＳ Ｐゴシック" charset="-128"/>
              </a:rPr>
              <a:t>. IN A 200.40.100.141</a:t>
            </a:r>
          </a:p>
          <a:p>
            <a:pPr lvl="1"/>
            <a:r>
              <a:rPr lang="es-AR" noProof="0" dirty="0"/>
              <a:t>Esta representado por la tupla:</a:t>
            </a:r>
          </a:p>
          <a:p>
            <a:pPr lvl="2"/>
            <a:r>
              <a:rPr lang="es-AR" noProof="0" dirty="0"/>
              <a:t>Nombre (www.empresa.com)</a:t>
            </a:r>
          </a:p>
          <a:p>
            <a:pPr lvl="2"/>
            <a:r>
              <a:rPr lang="es-AR" noProof="0" dirty="0"/>
              <a:t>Clase (IN)</a:t>
            </a:r>
          </a:p>
          <a:p>
            <a:pPr lvl="2"/>
            <a:r>
              <a:rPr lang="es-AR" noProof="0" dirty="0"/>
              <a:t>Tipo (A)</a:t>
            </a:r>
          </a:p>
          <a:p>
            <a:pPr lvl="2"/>
            <a:r>
              <a:rPr lang="es-AR" noProof="0" dirty="0"/>
              <a:t>TTL (86400 segundos)</a:t>
            </a:r>
          </a:p>
          <a:p>
            <a:pPr lvl="2"/>
            <a:r>
              <a:rPr lang="es-AR" noProof="0" dirty="0"/>
              <a:t>Valor (200.40.100.141)</a:t>
            </a:r>
          </a:p>
          <a:p>
            <a:pPr lvl="2"/>
            <a:endParaRPr lang="es-AR" noProof="0" dirty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B467991-8680-1940-A58C-0D8D9556037C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2659937" y="219355"/>
            <a:ext cx="4852827" cy="686160"/>
          </a:xfrm>
        </p:spPr>
        <p:txBody>
          <a:bodyPr/>
          <a:lstStyle/>
          <a:p>
            <a:r>
              <a:rPr lang="es-AR" noProof="0"/>
              <a:t>Introducción a DNSSEC (4)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AR" i="1" noProof="0" dirty="0"/>
              <a:t>Resource Record Sets (</a:t>
            </a:r>
            <a:r>
              <a:rPr lang="es-AR" noProof="0" dirty="0"/>
              <a:t>RRSets)</a:t>
            </a:r>
          </a:p>
          <a:p>
            <a:pPr lvl="2"/>
            <a:r>
              <a:rPr lang="es-AR" noProof="0" dirty="0">
                <a:latin typeface="Arial Bold" charset="0"/>
                <a:ea typeface="ヒラギノ角ゴ ProN W6" charset="-128"/>
                <a:cs typeface="ヒラギノ角ゴ ProN W6" charset="-128"/>
              </a:rPr>
              <a:t>DNSSEC opera firmando </a:t>
            </a:r>
            <a:r>
              <a:rPr lang="es-AR" i="1" noProof="0" dirty="0">
                <a:latin typeface="Arial Bold" charset="0"/>
                <a:ea typeface="ヒラギノ角ゴ ProN W6" charset="-128"/>
                <a:cs typeface="ヒラギノ角ゴ ProN W6" charset="-128"/>
              </a:rPr>
              <a:t>RRSet</a:t>
            </a:r>
            <a:r>
              <a:rPr lang="es-AR" noProof="0" dirty="0">
                <a:latin typeface="Arial Bold" charset="0"/>
                <a:ea typeface="ヒラギノ角ゴ ProN W6" charset="-128"/>
                <a:cs typeface="ヒラギノ角ゴ ProN W6" charset="-128"/>
              </a:rPr>
              <a:t>s (no RR individuales)</a:t>
            </a:r>
          </a:p>
          <a:p>
            <a:pPr lvl="2"/>
            <a:r>
              <a:rPr lang="es-AR" noProof="0" dirty="0">
                <a:latin typeface="Arial Bold" charset="0"/>
                <a:ea typeface="ヒラギノ角ゴ ProN W6" charset="-128"/>
                <a:cs typeface="ヒラギノ角ゴ ProN W6" charset="-128"/>
              </a:rPr>
              <a:t>Un RRSet es un conjunto de resource records que comparten igual:***</a:t>
            </a:r>
          </a:p>
          <a:p>
            <a:pPr lvl="3"/>
            <a:r>
              <a:rPr lang="es-AR" noProof="0" dirty="0">
                <a:latin typeface="Arial Bold" charset="0"/>
                <a:ea typeface="ヒラギノ角ゴ ProN W6" charset="-128"/>
                <a:cs typeface="ヒラギノ角ゴ ProN W6" charset="-128"/>
              </a:rPr>
              <a:t>Clase</a:t>
            </a:r>
          </a:p>
          <a:p>
            <a:pPr lvl="3"/>
            <a:r>
              <a:rPr lang="es-AR" noProof="0" dirty="0">
                <a:latin typeface="Arial Bold" charset="0"/>
                <a:ea typeface="ヒラギノ角ゴ ProN W6" charset="-128"/>
                <a:cs typeface="ヒラギノ角ゴ ProN W6" charset="-128"/>
              </a:rPr>
              <a:t>Tipo</a:t>
            </a:r>
          </a:p>
          <a:p>
            <a:pPr lvl="3"/>
            <a:r>
              <a:rPr lang="es-AR" noProof="0" dirty="0">
                <a:latin typeface="Arial Bold" charset="0"/>
                <a:ea typeface="ヒラギノ角ゴ ProN W6" charset="-128"/>
                <a:cs typeface="ヒラギノ角ゴ ProN W6" charset="-128"/>
              </a:rPr>
              <a:t>Nombre</a:t>
            </a:r>
          </a:p>
          <a:p>
            <a:pPr lvl="1"/>
            <a:r>
              <a:rPr lang="es-AR" noProof="0" dirty="0"/>
              <a:t>Ejemplo de RRSet (TTL omitido):</a:t>
            </a:r>
          </a:p>
          <a:p>
            <a:pPr lvl="2"/>
            <a:r>
              <a:rPr lang="es-AR" noProof="0" dirty="0">
                <a:latin typeface="Monaco" charset="0"/>
                <a:ea typeface="ヒラギノ角ゴ ProN W6" charset="-128"/>
              </a:rPr>
              <a:t>www IN A 200.40.241.100</a:t>
            </a:r>
          </a:p>
          <a:p>
            <a:pPr lvl="2"/>
            <a:r>
              <a:rPr lang="es-AR" noProof="0" dirty="0">
                <a:latin typeface="Monaco" charset="0"/>
                <a:ea typeface="ヒラギノ角ゴ ProN W6" charset="-128"/>
              </a:rPr>
              <a:t>www IN A 200.40.241.101</a:t>
            </a:r>
          </a:p>
          <a:p>
            <a:pPr lvl="3">
              <a:buFont typeface="Wingdings" charset="2"/>
              <a:buNone/>
            </a:pPr>
            <a:r>
              <a:rPr lang="es-AR" noProof="0" dirty="0">
                <a:latin typeface="Arial Bold" charset="0"/>
                <a:ea typeface="ヒラギノ角ゴ ProN W6" charset="-128"/>
                <a:cs typeface="ヒラギノ角ゴ ProN W6" charset="-128"/>
              </a:rPr>
              <a:t>			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CAD84C2-7CE9-C545-BFE3-A43BA01FBA34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2562685" y="513270"/>
            <a:ext cx="4558913" cy="686160"/>
          </a:xfrm>
        </p:spPr>
        <p:txBody>
          <a:bodyPr/>
          <a:lstStyle/>
          <a:p>
            <a:r>
              <a:rPr lang="es-AR" noProof="0" dirty="0"/>
              <a:t>Introducción a DNSSEC (5)</a:t>
            </a:r>
            <a:br>
              <a:rPr lang="es-AR" noProof="0" dirty="0"/>
            </a:br>
            <a:r>
              <a:rPr lang="es-AR" noProof="0" dirty="0"/>
              <a:t>Firma de zona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Se genera un par de claves (publica y su correspondiente privada) para cada </a:t>
            </a:r>
            <a:r>
              <a:rPr lang="es-AR" b="1" noProof="0" dirty="0"/>
              <a:t>zona</a:t>
            </a:r>
          </a:p>
          <a:p>
            <a:pPr lvl="1"/>
            <a:r>
              <a:rPr lang="es-AR" noProof="0" dirty="0"/>
              <a:t>El par de claves es propio de cada zona y no del servidor autoritativo</a:t>
            </a:r>
          </a:p>
          <a:p>
            <a:pPr lvl="1"/>
            <a:r>
              <a:rPr lang="es-AR" noProof="0" dirty="0"/>
              <a:t>La parte privada se debe mantener bajo custodia</a:t>
            </a:r>
          </a:p>
          <a:p>
            <a:pPr lvl="2"/>
            <a:r>
              <a:rPr lang="es-AR" noProof="0" dirty="0"/>
              <a:t>La privada firma los RRSets de la zona</a:t>
            </a:r>
          </a:p>
          <a:p>
            <a:pPr lvl="1"/>
            <a:r>
              <a:rPr lang="es-AR" noProof="0" dirty="0"/>
              <a:t>La publica se debe publicar en DNS mediante un registro DNSKEY</a:t>
            </a:r>
          </a:p>
          <a:p>
            <a:pPr lvl="2"/>
            <a:r>
              <a:rPr lang="es-AR" noProof="0" dirty="0"/>
              <a:t>La privada permite verificar las firmas de los RRSets</a:t>
            </a:r>
          </a:p>
          <a:p>
            <a:pPr lvl="1"/>
            <a:r>
              <a:rPr lang="es-AR" noProof="0" dirty="0"/>
              <a:t>Un</a:t>
            </a:r>
            <a:r>
              <a:rPr lang="es-AR" baseline="0" noProof="0" dirty="0"/>
              <a:t> RRSet puede tener multiples firmas generadas con diferentes claves</a:t>
            </a:r>
            <a:endParaRPr lang="es-AR" noProof="0" dirty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63E27A-13D7-EA4D-A4A5-803EC88B30B8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2659937" y="219355"/>
            <a:ext cx="4852827" cy="686160"/>
          </a:xfrm>
        </p:spPr>
        <p:txBody>
          <a:bodyPr/>
          <a:lstStyle/>
          <a:p>
            <a:r>
              <a:rPr lang="es-AR" noProof="0" dirty="0"/>
              <a:t>Introducción a DNSSEC (6)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484280" y="1052473"/>
            <a:ext cx="6285659" cy="3716071"/>
          </a:xfrm>
        </p:spPr>
        <p:txBody>
          <a:bodyPr/>
          <a:lstStyle/>
          <a:p>
            <a:r>
              <a:rPr lang="es-AR" noProof="0" dirty="0"/>
              <a:t>La firma digital de un RRSet se devuelve en forma de un registro RRSIG que es parte de la respuesta</a:t>
            </a:r>
          </a:p>
          <a:p>
            <a:r>
              <a:rPr lang="es-AR" noProof="0" dirty="0"/>
              <a:t>Ejemplo: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1693260-F68E-B342-B50D-B593D7D1A5C2}" type="slidenum">
              <a:rPr lang="en-US"/>
              <a:pPr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29568" y="2235694"/>
            <a:ext cx="5783196" cy="2891598"/>
          </a:xfrm>
          <a:prstGeom prst="rect">
            <a:avLst/>
          </a:prstGeom>
          <a:solidFill>
            <a:schemeClr val="accent3">
              <a:lumMod val="85000"/>
              <a:alpha val="48000"/>
            </a:schemeClr>
          </a:solidFill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~ </a:t>
            </a:r>
            <a:r>
              <a:rPr lang="en-US" sz="1103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carlosm</a:t>
            </a: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$ </a:t>
            </a:r>
            <a:r>
              <a:rPr lang="en-US" sz="1103" b="1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dig +</a:t>
            </a:r>
            <a:r>
              <a:rPr lang="en-US" sz="1103" b="1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dnssec</a:t>
            </a:r>
            <a:r>
              <a:rPr lang="en-US" sz="1103" b="1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 </a:t>
            </a:r>
            <a:r>
              <a:rPr lang="en-US" sz="1103" b="1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www.nic.se</a:t>
            </a:r>
            <a:endParaRPr lang="en-US" sz="1103" b="1" dirty="0">
              <a:solidFill>
                <a:schemeClr val="tx2">
                  <a:lumMod val="95000"/>
                  <a:lumOff val="5000"/>
                </a:schemeClr>
              </a:solidFill>
              <a:latin typeface="Monaco"/>
              <a:ea typeface="ヒラギノ角ゴ ProN W6" charset="0"/>
              <a:cs typeface="Monaco"/>
            </a:endParaRPr>
          </a:p>
          <a:p>
            <a:pPr>
              <a:defRPr/>
            </a:pPr>
            <a:endParaRPr lang="en-US" sz="1103" dirty="0">
              <a:solidFill>
                <a:schemeClr val="tx2">
                  <a:lumMod val="95000"/>
                  <a:lumOff val="5000"/>
                </a:schemeClr>
              </a:solidFill>
              <a:latin typeface="Monaco"/>
              <a:ea typeface="ヒラギノ角ゴ ProN W6" charset="0"/>
              <a:cs typeface="Monaco"/>
            </a:endParaRPr>
          </a:p>
          <a:p>
            <a:pPr>
              <a:defRPr/>
            </a:pP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;; flags: </a:t>
            </a:r>
            <a:r>
              <a:rPr lang="en-US" sz="1103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qr</a:t>
            </a: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 </a:t>
            </a:r>
            <a:r>
              <a:rPr lang="en-US" sz="1103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rd</a:t>
            </a: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 </a:t>
            </a:r>
            <a:r>
              <a:rPr lang="en-US" sz="1103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ra</a:t>
            </a: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; QUERY: 1, ANSWER: 2, AUTHORITY: 4, ADDITIONAL: 1</a:t>
            </a:r>
          </a:p>
          <a:p>
            <a:pPr>
              <a:defRPr/>
            </a:pPr>
            <a:endParaRPr lang="en-US" sz="1103" dirty="0">
              <a:solidFill>
                <a:schemeClr val="tx2">
                  <a:lumMod val="95000"/>
                  <a:lumOff val="5000"/>
                </a:schemeClr>
              </a:solidFill>
              <a:latin typeface="Monaco"/>
              <a:ea typeface="ヒラギノ角ゴ ProN W6" charset="0"/>
              <a:cs typeface="Monaco"/>
            </a:endParaRPr>
          </a:p>
          <a:p>
            <a:pPr>
              <a:defRPr/>
            </a:pP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;; ANSWER SECTION:</a:t>
            </a:r>
          </a:p>
          <a:p>
            <a:pPr>
              <a:defRPr/>
            </a:pPr>
            <a:r>
              <a:rPr lang="en-US" sz="1103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www.nic.se</a:t>
            </a: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.		60	IN	A	212.247.7.218</a:t>
            </a:r>
          </a:p>
          <a:p>
            <a:pPr>
              <a:defRPr/>
            </a:pPr>
            <a:r>
              <a:rPr lang="en-US" sz="1103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www.nic.se</a:t>
            </a: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.		60	IN	RRSIG	A 5 3 60 20101021132001 20101011132001 23369 </a:t>
            </a:r>
            <a:r>
              <a:rPr lang="en-US" sz="1103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nic.se</a:t>
            </a: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. HeeUZ5h5iExK5uU1SuNRIf2Dbmh2/aWV8FkjmzixUzTAVrHv39PfmfnG DHdHoZxoz85hqqYiWb+t9EZh5+iqxQk8AxRDic9Nn6WxifOoWeS+IUKQ rVyqXf1NtkZvu1A325vwa8obtbeVGVkhqg6bDIjKYeHixjlQ4cRoFcEW </a:t>
            </a:r>
            <a:r>
              <a:rPr lang="en-US" sz="1103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Izk</a:t>
            </a: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=</a:t>
            </a:r>
          </a:p>
          <a:p>
            <a:pPr>
              <a:defRPr/>
            </a:pPr>
            <a:endParaRPr lang="en-US" sz="1103" dirty="0">
              <a:solidFill>
                <a:schemeClr val="tx2">
                  <a:lumMod val="95000"/>
                  <a:lumOff val="5000"/>
                </a:schemeClr>
              </a:solidFill>
              <a:latin typeface="Monaco"/>
              <a:ea typeface="ヒラギノ角ゴ ProN W6" charset="0"/>
              <a:cs typeface="Monaco"/>
            </a:endParaRPr>
          </a:p>
          <a:p>
            <a:pPr>
              <a:defRPr/>
            </a:pP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;; AUTHORITY SECTION:</a:t>
            </a:r>
          </a:p>
          <a:p>
            <a:pPr>
              <a:defRPr/>
            </a:pPr>
            <a:r>
              <a:rPr lang="en-US" sz="1103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nic.se</a:t>
            </a: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.			2974	IN	NS	ns3.nic.se.</a:t>
            </a:r>
          </a:p>
          <a:p>
            <a:pPr>
              <a:defRPr/>
            </a:pPr>
            <a:r>
              <a:rPr lang="en-US" sz="1103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nic.se</a:t>
            </a: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.			2974	IN	NS	ns2.nic.se.</a:t>
            </a:r>
          </a:p>
          <a:p>
            <a:pPr>
              <a:defRPr/>
            </a:pPr>
            <a:r>
              <a:rPr lang="en-US" sz="1103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nic.se</a:t>
            </a: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.			2974	IN	NS	</a:t>
            </a:r>
            <a:r>
              <a:rPr lang="en-US" sz="1103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ns.nic.se</a:t>
            </a: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.</a:t>
            </a:r>
          </a:p>
          <a:p>
            <a:pPr>
              <a:defRPr/>
            </a:pPr>
            <a:r>
              <a:rPr lang="en-US" sz="1103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nic.se</a:t>
            </a: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.			3600	IN	RRSIG	NS 5 2 3600 20101021132001 20101011132001 23369 </a:t>
            </a:r>
            <a:r>
              <a:rPr lang="en-US" sz="1103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nic.se</a:t>
            </a:r>
            <a:r>
              <a:rPr lang="en-US" sz="1103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. GSzAUC3SC3D0G/iesCOPnVux8WkQx1dGbw491RatXz53b7SY0pQuyT1W eb063Z62rtX7etynNcJwpKlYTG9FeMbDceD9af3KzTJHxq6B+Tpmmxyk FoKAVaV0cHTcGUXSObFquGr5/03G79C/YHJmXw0bHun5ER5yrOtOLegU IAU=</a:t>
            </a: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1631237" y="2767333"/>
            <a:ext cx="6028484" cy="1029780"/>
          </a:xfrm>
          <a:prstGeom prst="roundRect">
            <a:avLst>
              <a:gd name="adj" fmla="val 16667"/>
            </a:avLst>
          </a:prstGeom>
          <a:noFill/>
          <a:ln w="53975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97000"/>
              </a:lnSpc>
            </a:pPr>
            <a:endParaRPr lang="es-ES_tradnl" sz="1103"/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1631237" y="3992696"/>
            <a:ext cx="6028484" cy="1150804"/>
          </a:xfrm>
          <a:prstGeom prst="roundRect">
            <a:avLst>
              <a:gd name="adj" fmla="val 16667"/>
            </a:avLst>
          </a:prstGeom>
          <a:noFill/>
          <a:ln w="53975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97000"/>
              </a:lnSpc>
            </a:pPr>
            <a:endParaRPr lang="es-ES_tradnl" sz="1103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2512979" y="316606"/>
            <a:ext cx="4558913" cy="686160"/>
          </a:xfrm>
        </p:spPr>
        <p:txBody>
          <a:bodyPr/>
          <a:lstStyle/>
          <a:p>
            <a:r>
              <a:rPr lang="es-AR" noProof="0" dirty="0"/>
              <a:t>Cadena de confianza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¿Como puede un cliente verificar un RRSet de una cierta zona?</a:t>
            </a:r>
          </a:p>
          <a:p>
            <a:pPr lvl="1"/>
            <a:r>
              <a:rPr lang="es-AR" noProof="0" dirty="0"/>
              <a:t>Hace una consulta por el DNSKEY correspondiente</a:t>
            </a:r>
          </a:p>
          <a:p>
            <a:pPr lvl="1"/>
            <a:r>
              <a:rPr lang="es-AR" noProof="0" dirty="0"/>
              <a:t>Realiza los calculos correspondientes y los compara con el RRSIG </a:t>
            </a:r>
          </a:p>
          <a:p>
            <a:pPr lvl="2"/>
            <a:r>
              <a:rPr lang="es-AR" noProof="0" dirty="0"/>
              <a:t>Si coinciden, la firma verifica, de lo contrario, no</a:t>
            </a:r>
          </a:p>
          <a:p>
            <a:r>
              <a:rPr lang="es-AR" noProof="0" dirty="0"/>
              <a:t>Pero ¿como se puede confiar en la DNSKEY si sale de la misma zona que queremos verificar?</a:t>
            </a:r>
          </a:p>
          <a:p>
            <a:pPr lvl="1"/>
            <a:r>
              <a:rPr lang="es-AR" noProof="0" dirty="0"/>
              <a:t>Necesitamos verificar la </a:t>
            </a:r>
            <a:r>
              <a:rPr lang="es-AR" b="1" noProof="0" dirty="0"/>
              <a:t>cadena de confianza</a:t>
            </a:r>
            <a:endParaRPr lang="es-AR" noProof="0" dirty="0"/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8A12F4C-37BC-3242-817C-0F7A6AA28AE2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2659937" y="414938"/>
            <a:ext cx="4852827" cy="686161"/>
          </a:xfrm>
        </p:spPr>
        <p:txBody>
          <a:bodyPr/>
          <a:lstStyle/>
          <a:p>
            <a:r>
              <a:rPr lang="es-AR" noProof="0" dirty="0"/>
              <a:t>Cadena de confianza (ii)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Registro DS “</a:t>
            </a:r>
            <a:r>
              <a:rPr lang="es-AR" altLang="ja-JP" i="1" noProof="0" dirty="0"/>
              <a:t>Delegation Signature</a:t>
            </a:r>
            <a:r>
              <a:rPr lang="es-AR" noProof="0" dirty="0"/>
              <a:t>”</a:t>
            </a:r>
            <a:endParaRPr lang="es-AR" altLang="ja-JP" noProof="0" dirty="0"/>
          </a:p>
          <a:p>
            <a:pPr lvl="1"/>
            <a:r>
              <a:rPr lang="es-AR" noProof="0" dirty="0"/>
              <a:t>Los registros DS “firman” claves de zonas </a:t>
            </a:r>
            <a:r>
              <a:rPr lang="es-AR" b="1" noProof="0" dirty="0"/>
              <a:t>hijas</a:t>
            </a:r>
          </a:p>
          <a:p>
            <a:pPr lvl="1"/>
            <a:r>
              <a:rPr lang="es-AR" noProof="0" dirty="0"/>
              <a:t>De esta forma uno puede verificar el DNSKEY de una zona buscando un registro DS en la zona padre</a:t>
            </a:r>
          </a:p>
          <a:p>
            <a:pPr lvl="0"/>
            <a:r>
              <a:rPr lang="es-AR" noProof="0" dirty="0"/>
              <a:t>El registro DS contiene</a:t>
            </a:r>
            <a:r>
              <a:rPr lang="es-AR" baseline="0" noProof="0" dirty="0"/>
              <a:t> un hash de la una clave pública</a:t>
            </a:r>
          </a:p>
          <a:p>
            <a:pPr lvl="1"/>
            <a:r>
              <a:rPr lang="es-AR" noProof="0" dirty="0"/>
              <a:t>Es decir, del contenido de un registro DNSKEY</a:t>
            </a:r>
          </a:p>
          <a:p>
            <a:pPr defTabSz="622432">
              <a:defRPr/>
            </a:pPr>
            <a:r>
              <a:rPr lang="es-AR" noProof="0" dirty="0"/>
              <a:t>Los registors DS en la zona padre están firmados con la(s)</a:t>
            </a:r>
            <a:r>
              <a:rPr lang="es-AR" baseline="0" noProof="0" dirty="0"/>
              <a:t> claves de esa zona</a:t>
            </a:r>
          </a:p>
          <a:p>
            <a:pPr defTabSz="622432">
              <a:defRPr/>
            </a:pPr>
            <a:r>
              <a:rPr lang="es-AR" noProof="0" dirty="0"/>
              <a:t>Para completar la cadena de confianza tiene que estar firmada la </a:t>
            </a:r>
            <a:r>
              <a:rPr lang="es-AR" b="1" noProof="0" dirty="0"/>
              <a:t>raíz del DNS</a:t>
            </a:r>
            <a:endParaRPr lang="es-AR" noProof="0" dirty="0"/>
          </a:p>
          <a:p>
            <a:pPr lvl="0"/>
            <a:endParaRPr lang="es-AR" noProof="0" dirty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3B449AF-FDAB-E443-B1F9-B427FC30DFDE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Cadena</a:t>
            </a:r>
            <a:r>
              <a:rPr lang="en-US" dirty="0"/>
              <a:t> de </a:t>
            </a:r>
            <a:r>
              <a:rPr lang="en-US" dirty="0" err="1"/>
              <a:t>confianza</a:t>
            </a:r>
            <a:r>
              <a:rPr lang="en-US" dirty="0"/>
              <a:t>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Pero ¿que pasa con la zona raíz?</a:t>
            </a:r>
          </a:p>
          <a:p>
            <a:pPr lvl="1"/>
            <a:r>
              <a:rPr lang="es-AR" noProof="0" dirty="0"/>
              <a:t>La</a:t>
            </a:r>
            <a:r>
              <a:rPr lang="es-AR" baseline="0" noProof="0" dirty="0"/>
              <a:t> zona raíz no tiene “padre” a quien ir a pedirle un registro DS</a:t>
            </a:r>
            <a:endParaRPr lang="es-AR" noProof="0" dirty="0"/>
          </a:p>
          <a:p>
            <a:pPr lvl="1"/>
            <a:r>
              <a:rPr lang="es-AR" noProof="0" dirty="0"/>
              <a:t>La raíz del DNS esta firmada desde julio de 2010</a:t>
            </a:r>
          </a:p>
          <a:p>
            <a:pPr lvl="2"/>
            <a:r>
              <a:rPr lang="es-AR" i="1" noProof="0" dirty="0"/>
              <a:t>[ </a:t>
            </a:r>
            <a:r>
              <a:rPr lang="es-AR" i="1" noProof="0" dirty="0">
                <a:hlinkClick r:id="rId2"/>
              </a:rPr>
              <a:t>http://www.root-dnssec.org</a:t>
            </a:r>
            <a:r>
              <a:rPr lang="es-AR" i="1" noProof="0" dirty="0"/>
              <a:t> ]</a:t>
            </a:r>
          </a:p>
          <a:p>
            <a:pPr lvl="1"/>
            <a:r>
              <a:rPr lang="es-AR" noProof="0" dirty="0"/>
              <a:t>El registro DS para “.” se puede obtener fuera de banda</a:t>
            </a:r>
          </a:p>
          <a:p>
            <a:pPr lvl="2"/>
            <a:r>
              <a:rPr lang="es-AR" dirty="0"/>
              <a:t>[ </a:t>
            </a:r>
            <a:r>
              <a:rPr lang="nl-NL" dirty="0">
                <a:hlinkClick r:id="rId3"/>
              </a:rPr>
              <a:t>http://data.iana.org/root-anchors/root-anchors.xml</a:t>
            </a:r>
            <a:r>
              <a:rPr lang="nl-NL" dirty="0"/>
              <a:t> ]</a:t>
            </a:r>
          </a:p>
          <a:p>
            <a:pPr lvl="2"/>
            <a:r>
              <a:rPr lang="nl-NL" dirty="0"/>
              <a:t>. IN DS </a:t>
            </a:r>
            <a:r>
              <a:rPr lang="en-US" dirty="0"/>
              <a:t>49AAC11D7B6F6446702E54A1607371607A1A41855200FD2CE1CDDE32F24E8FB5</a:t>
            </a:r>
            <a:endParaRPr lang="es-AR" noProof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262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2659936" y="414938"/>
            <a:ext cx="4558913" cy="686161"/>
          </a:xfrm>
        </p:spPr>
        <p:txBody>
          <a:bodyPr/>
          <a:lstStyle/>
          <a:p>
            <a:r>
              <a:rPr lang="es-AR" noProof="0" dirty="0"/>
              <a:t>Introducción a DNSSEC (9)</a:t>
            </a:r>
            <a:br>
              <a:rPr lang="es-AR" noProof="0" dirty="0"/>
            </a:br>
            <a:r>
              <a:rPr lang="es-AR" noProof="0" dirty="0"/>
              <a:t>Firma de la raíz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¿</a:t>
            </a:r>
            <a:r>
              <a:rPr lang="es-ES_tradnl" dirty="0" err="1"/>
              <a:t>C</a:t>
            </a:r>
            <a:r>
              <a:rPr lang="es-ES_tradnl" noProof="0" dirty="0"/>
              <a:t>ó</a:t>
            </a:r>
            <a:r>
              <a:rPr lang="es-AR" noProof="0" dirty="0"/>
              <a:t>mo se verifica la autenticidad</a:t>
            </a:r>
            <a:r>
              <a:rPr lang="es-AR" baseline="0" noProof="0" dirty="0"/>
              <a:t> del root trust-anchor?</a:t>
            </a:r>
            <a:endParaRPr lang="es-AR" noProof="0" dirty="0"/>
          </a:p>
          <a:p>
            <a:r>
              <a:rPr lang="es-AR" noProof="0" dirty="0"/>
              <a:t>El TA de</a:t>
            </a:r>
            <a:r>
              <a:rPr lang="es-AR" baseline="0" noProof="0" dirty="0"/>
              <a:t> la zona raíz se publica fuera de banda, por ello la validación debe ser diferente</a:t>
            </a:r>
            <a:endParaRPr lang="es-AR" altLang="ja-JP" noProof="0" dirty="0"/>
          </a:p>
          <a:p>
            <a:pPr lvl="1"/>
            <a:r>
              <a:rPr lang="es-AR" noProof="0" dirty="0"/>
              <a:t>Se puede bajar por HTTP/HTTPS</a:t>
            </a:r>
          </a:p>
          <a:p>
            <a:pPr lvl="1" defTabSz="622432">
              <a:defRPr/>
            </a:pPr>
            <a:r>
              <a:rPr lang="es-AR" noProof="0" dirty="0"/>
              <a:t>Se puede verificar por otros mecanismos (certificados, firmas PGP)</a:t>
            </a:r>
          </a:p>
          <a:p>
            <a:pPr lvl="1" defTabSz="622432">
              <a:defRPr/>
            </a:pPr>
            <a:r>
              <a:rPr lang="es-AR" noProof="0"/>
              <a:t>Similar </a:t>
            </a:r>
            <a:r>
              <a:rPr lang="es-AR" noProof="0" dirty="0"/>
              <a:t>a lo que pasa con la zona </a:t>
            </a:r>
            <a:r>
              <a:rPr lang="es-AR" noProof="0"/>
              <a:t>raíz misma, se debe cargar manualmente</a:t>
            </a:r>
            <a:endParaRPr lang="es-AR" noProof="0" dirty="0"/>
          </a:p>
          <a:p>
            <a:pPr lvl="1"/>
            <a:endParaRPr lang="es-AR" noProof="0" dirty="0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450EB24-B8F1-344C-A796-2305361D1067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AR" noProof="0"/>
              <a:t>Criptografía</a:t>
            </a:r>
          </a:p>
        </p:txBody>
      </p:sp>
      <p:sp>
        <p:nvSpPr>
          <p:cNvPr id="2150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noProof="0"/>
              <a:t>Tutorial DNS Capítulo III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2E7A562-14B4-CA48-B8B8-2B2800C48FD4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9936" y="219355"/>
            <a:ext cx="5146978" cy="686160"/>
          </a:xfrm>
        </p:spPr>
        <p:txBody>
          <a:bodyPr/>
          <a:lstStyle/>
          <a:p>
            <a:r>
              <a:rPr lang="es-AR" noProof="0"/>
              <a:t>Introducción a DNSSEC (10)</a:t>
            </a:r>
            <a:br>
              <a:rPr lang="es-AR" noProof="0"/>
            </a:br>
            <a:r>
              <a:rPr lang="es-AR" noProof="0"/>
              <a:t>Negación de existencia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Respuestas con “NXDOMAIN” ***</a:t>
            </a:r>
          </a:p>
          <a:p>
            <a:pPr lvl="1"/>
            <a:r>
              <a:rPr lang="es-AR" noProof="0" dirty="0"/>
              <a:t>Niegan la existencia de un nombre</a:t>
            </a:r>
          </a:p>
          <a:p>
            <a:pPr lvl="1"/>
            <a:r>
              <a:rPr lang="es-AR" noProof="0" dirty="0"/>
              <a:t>Son respuestas “cacheables” a pesar de ser negativas</a:t>
            </a:r>
          </a:p>
          <a:p>
            <a:r>
              <a:rPr lang="es-AR" noProof="0" dirty="0"/>
              <a:t>¿Como firmar la no-existencia?</a:t>
            </a:r>
          </a:p>
          <a:p>
            <a:pPr lvl="1"/>
            <a:r>
              <a:rPr lang="es-AR" noProof="0" dirty="0"/>
              <a:t>Necesito tener un RRSet para firmar </a:t>
            </a:r>
          </a:p>
          <a:p>
            <a:pPr lvl="2"/>
            <a:r>
              <a:rPr lang="es-AR" noProof="0" dirty="0"/>
              <a:t>Recordar que en DNSSEC lo que se firma siempre son RRSets</a:t>
            </a:r>
          </a:p>
          <a:p>
            <a:pPr lvl="1"/>
            <a:r>
              <a:rPr lang="es-AR" noProof="0" dirty="0"/>
              <a:t>Técnicas propuestas:</a:t>
            </a:r>
          </a:p>
          <a:p>
            <a:pPr lvl="2"/>
            <a:r>
              <a:rPr lang="es-AR" noProof="0" dirty="0"/>
              <a:t>NSEC</a:t>
            </a:r>
          </a:p>
          <a:p>
            <a:pPr lvl="2"/>
            <a:r>
              <a:rPr lang="es-AR" noProof="0" dirty="0"/>
              <a:t>NSEC3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327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ZSK </a:t>
            </a:r>
            <a:r>
              <a:rPr lang="en-US" dirty="0" err="1"/>
              <a:t>vs</a:t>
            </a:r>
            <a:r>
              <a:rPr lang="en-US" dirty="0"/>
              <a:t> KSK***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ZSK</a:t>
            </a:r>
          </a:p>
          <a:p>
            <a:pPr lvl="1"/>
            <a:r>
              <a:rPr lang="en-US" dirty="0"/>
              <a:t>Zone Signing Key</a:t>
            </a:r>
          </a:p>
          <a:p>
            <a:r>
              <a:rPr lang="en-US" dirty="0"/>
              <a:t>KSK</a:t>
            </a:r>
          </a:p>
          <a:p>
            <a:pPr lvl="1"/>
            <a:r>
              <a:rPr lang="en-US" dirty="0"/>
              <a:t>Key Signing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364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Consideraciones finales</a:t>
            </a:r>
            <a:br>
              <a:rPr lang="es-AR" noProof="0" dirty="0"/>
            </a:br>
            <a:r>
              <a:rPr lang="es-AR" noProof="0" dirty="0"/>
              <a:t>DNSSEC vs PKI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DNSSEC no implementa una PKI sobre DNS</a:t>
            </a:r>
          </a:p>
          <a:p>
            <a:pPr lvl="1"/>
            <a:r>
              <a:rPr lang="es-AR" noProof="0" dirty="0"/>
              <a:t>Si bien es cierto que se parece </a:t>
            </a:r>
            <a:r>
              <a:rPr lang="es-AR" noProof="0" dirty="0">
                <a:sym typeface="Wingdings" charset="2"/>
              </a:rPr>
              <a:t></a:t>
            </a:r>
          </a:p>
          <a:p>
            <a:r>
              <a:rPr lang="es-AR" noProof="0" dirty="0">
                <a:sym typeface="Wingdings" charset="2"/>
              </a:rPr>
              <a:t>¿Por qué no?</a:t>
            </a:r>
          </a:p>
          <a:p>
            <a:pPr lvl="1"/>
            <a:r>
              <a:rPr lang="es-AR" noProof="0" dirty="0">
                <a:sym typeface="Wingdings" charset="2"/>
              </a:rPr>
              <a:t>Los procedimientos de gestión de claves están basados en políticas locales</a:t>
            </a:r>
          </a:p>
          <a:p>
            <a:pPr lvl="2"/>
            <a:r>
              <a:rPr lang="es-AR" noProof="0" dirty="0">
                <a:latin typeface="Arial Bold" charset="0"/>
                <a:ea typeface="ヒラギノ角ゴ ProN W6" charset="-128"/>
                <a:cs typeface="ヒラギノ角ゴ ProN W6" charset="-128"/>
                <a:sym typeface="Wingdings" charset="2"/>
              </a:rPr>
              <a:t>No hay “</a:t>
            </a:r>
            <a:r>
              <a:rPr lang="es-AR" altLang="ja-JP" i="1" noProof="0" dirty="0">
                <a:latin typeface="Arial Bold" charset="0"/>
                <a:ea typeface="ヒラギノ角ゴ ProN W6" charset="-128"/>
                <a:cs typeface="ヒラギノ角ゴ ProN W6" charset="-128"/>
                <a:sym typeface="Wingdings" charset="2"/>
              </a:rPr>
              <a:t>certificate authority</a:t>
            </a:r>
            <a:r>
              <a:rPr lang="es-AR" noProof="0" dirty="0">
                <a:latin typeface="Arial Bold" charset="0"/>
                <a:ea typeface="ヒラギノ角ゴ ProN W6" charset="-128"/>
                <a:cs typeface="ヒラギノ角ゴ ProN W6" charset="-128"/>
                <a:sym typeface="Wingdings" charset="2"/>
              </a:rPr>
              <a:t>”</a:t>
            </a:r>
            <a:endParaRPr lang="es-AR" altLang="ja-JP" noProof="0" dirty="0">
              <a:latin typeface="Arial Bold" charset="0"/>
              <a:ea typeface="ヒラギノ角ゴ ProN W6" charset="-128"/>
              <a:cs typeface="ヒラギノ角ゴ ProN W6" charset="-128"/>
              <a:sym typeface="Wingdings" charset="2"/>
            </a:endParaRPr>
          </a:p>
          <a:p>
            <a:pPr lvl="2"/>
            <a:r>
              <a:rPr lang="es-AR" noProof="0" dirty="0">
                <a:latin typeface="Arial Bold" charset="0"/>
                <a:ea typeface="ヒラギノ角ゴ ProN W6" charset="-128"/>
                <a:cs typeface="ヒラギノ角ゴ ProN W6" charset="-128"/>
                <a:sym typeface="Wingdings" charset="2"/>
              </a:rPr>
              <a:t>Si todo un dominio y subdominios están bajo una administración única, entonces si se puede aplicar mas estrictamente un conjunto de políticas</a:t>
            </a:r>
          </a:p>
          <a:p>
            <a:pPr lvl="1"/>
            <a:r>
              <a:rPr lang="es-AR" noProof="0" dirty="0">
                <a:sym typeface="Wingdings" charset="2"/>
              </a:rPr>
              <a:t>No hay CRL (“</a:t>
            </a:r>
            <a:r>
              <a:rPr lang="es-AR" altLang="ja-JP" i="1" noProof="0" dirty="0">
                <a:sym typeface="Wingdings" charset="2"/>
              </a:rPr>
              <a:t>Certificate Revocation List</a:t>
            </a:r>
            <a:r>
              <a:rPr lang="es-AR" noProof="0" dirty="0">
                <a:sym typeface="Wingdings" charset="2"/>
              </a:rPr>
              <a:t>”</a:t>
            </a:r>
            <a:r>
              <a:rPr lang="es-AR" altLang="ja-JP" noProof="0" dirty="0">
                <a:sym typeface="Wingdings" charset="2"/>
              </a:rPr>
              <a:t>)</a:t>
            </a:r>
            <a:endParaRPr lang="es-AR" noProof="0" dirty="0">
              <a:sym typeface="Wingdings" charset="2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E24B946-E921-F846-8084-36BD9DD5F626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4"/>
          <p:cNvSpPr>
            <a:spLocks noGrp="1"/>
          </p:cNvSpPr>
          <p:nvPr>
            <p:ph type="title"/>
          </p:nvPr>
        </p:nvSpPr>
        <p:spPr>
          <a:xfrm>
            <a:off x="2659937" y="219355"/>
            <a:ext cx="4804202" cy="686160"/>
          </a:xfrm>
        </p:spPr>
        <p:txBody>
          <a:bodyPr/>
          <a:lstStyle/>
          <a:p>
            <a:r>
              <a:rPr lang="es-AR" noProof="0" dirty="0"/>
              <a:t>Desplegando DNSSEC</a:t>
            </a:r>
          </a:p>
        </p:txBody>
      </p:sp>
      <p:sp>
        <p:nvSpPr>
          <p:cNvPr id="6144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/>
              <a:t>Veremos cuales serían los pasos para desplegar DNSSEC en una zona </a:t>
            </a:r>
          </a:p>
          <a:p>
            <a:r>
              <a:rPr lang="es-AR" noProof="0"/>
              <a:t>Los comandos que mostraremos son específicos de BIND 9.6/9.7</a:t>
            </a:r>
          </a:p>
          <a:p>
            <a:endParaRPr lang="es-AR" noProof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A9B4AC2-290F-A146-9ED9-2802ADE9D1B3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2659936" y="317687"/>
            <a:ext cx="4558913" cy="686161"/>
          </a:xfrm>
        </p:spPr>
        <p:txBody>
          <a:bodyPr/>
          <a:lstStyle/>
          <a:p>
            <a:r>
              <a:rPr lang="es-AR" noProof="0"/>
              <a:t>Procedimiento básico de firma de zona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/>
              <a:t>Generación de un par de claves</a:t>
            </a:r>
          </a:p>
          <a:p>
            <a:pPr lvl="1"/>
            <a:r>
              <a:rPr lang="es-AR" noProof="0"/>
              <a:t>Incluir el DNSKEY creado en la zona</a:t>
            </a:r>
          </a:p>
          <a:p>
            <a:pPr lvl="1"/>
            <a:r>
              <a:rPr lang="es-AR" noProof="0"/>
              <a:t>Si lo hacemos con BIND esto dispara:</a:t>
            </a:r>
          </a:p>
          <a:p>
            <a:pPr lvl="2"/>
            <a:r>
              <a:rPr lang="es-AR" noProof="0"/>
              <a:t>El ordenamiento de la zona</a:t>
            </a:r>
          </a:p>
          <a:p>
            <a:pPr lvl="2"/>
            <a:r>
              <a:rPr lang="es-AR" noProof="0"/>
              <a:t>Inserción de los registros RRSIG</a:t>
            </a:r>
          </a:p>
          <a:p>
            <a:pPr lvl="2"/>
            <a:r>
              <a:rPr lang="es-AR" noProof="0"/>
              <a:t>Generación de registros DS </a:t>
            </a:r>
          </a:p>
          <a:p>
            <a:pPr lvl="3"/>
            <a:r>
              <a:rPr lang="es-AR" noProof="0"/>
              <a:t>Recordar que van en el padre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A3E24FF-AB07-544B-BA8F-6CDD06EFE14E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705796" y="2859181"/>
            <a:ext cx="5826418" cy="708852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ctr">
              <a:lnSpc>
                <a:spcPct val="109000"/>
              </a:lnSpc>
              <a:tabLst>
                <a:tab pos="319861" algn="l"/>
                <a:tab pos="648367" algn="l"/>
                <a:tab pos="976873" algn="l"/>
                <a:tab pos="1296734" algn="l"/>
                <a:tab pos="1625239" algn="l"/>
                <a:tab pos="1953745" algn="l"/>
                <a:tab pos="2273606" algn="l"/>
                <a:tab pos="2610757" algn="l"/>
                <a:tab pos="2930618" algn="l"/>
                <a:tab pos="3259124" algn="l"/>
                <a:tab pos="3578984" algn="l"/>
                <a:tab pos="3916135" algn="l"/>
                <a:tab pos="4227351" algn="l"/>
                <a:tab pos="4564502" algn="l"/>
                <a:tab pos="4884363" algn="l"/>
                <a:tab pos="5212869" algn="l"/>
                <a:tab pos="5541374" algn="l"/>
                <a:tab pos="5861235" algn="l"/>
                <a:tab pos="6189741" algn="l"/>
                <a:tab pos="6518247" algn="l"/>
                <a:tab pos="6639276" algn="l"/>
              </a:tabLst>
            </a:pPr>
            <a:r>
              <a:rPr lang="en-US" sz="2314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Arial" charset="0"/>
                <a:cs typeface="Arial" charset="0"/>
                <a:sym typeface="Calibri Bold" charset="0"/>
              </a:rPr>
              <a:t>Fin del Capítulo III</a:t>
            </a:r>
            <a:endParaRPr lang="en-US" sz="3267">
              <a:solidFill>
                <a:srgbClr val="D9D9D9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Arial" charset="0"/>
              <a:cs typeface="Arial" charset="0"/>
              <a:sym typeface="Calibri Bold" charset="0"/>
            </a:endParaRPr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1850591" y="3833853"/>
            <a:ext cx="5601661" cy="276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ts val="1013"/>
              </a:spcBef>
              <a:tabLst>
                <a:tab pos="319861" algn="l"/>
                <a:tab pos="648367" algn="l"/>
                <a:tab pos="976873" algn="l"/>
                <a:tab pos="1296734" algn="l"/>
                <a:tab pos="1625239" algn="l"/>
                <a:tab pos="1953745" algn="l"/>
                <a:tab pos="2273606" algn="l"/>
                <a:tab pos="2610757" algn="l"/>
                <a:tab pos="2930618" algn="l"/>
                <a:tab pos="3259124" algn="l"/>
                <a:tab pos="3578984" algn="l"/>
                <a:tab pos="3916135" algn="l"/>
                <a:tab pos="4227351" algn="l"/>
                <a:tab pos="4564502" algn="l"/>
                <a:tab pos="4884363" algn="l"/>
                <a:tab pos="5212869" algn="l"/>
                <a:tab pos="5541374" algn="l"/>
                <a:tab pos="5861235" algn="l"/>
                <a:tab pos="6189741" algn="l"/>
                <a:tab pos="6518247" algn="l"/>
                <a:tab pos="6639276" algn="l"/>
              </a:tabLst>
            </a:pPr>
            <a:r>
              <a:rPr lang="en-US" sz="1906">
                <a:solidFill>
                  <a:srgbClr val="CCCC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Tutorial de DNS LACNIC</a:t>
            </a: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4500142" y="4942515"/>
            <a:ext cx="146957" cy="1469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fld id="{FE26C9C2-0D6D-5941-9438-EAE5FE574392}" type="slidenum">
              <a:rPr lang="en-US" sz="545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ctr"/>
              <a:t>35</a:t>
            </a:fld>
            <a:endParaRPr lang="en-US" sz="545">
              <a:solidFill>
                <a:schemeClr val="tx1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/>
              <a:t>Criptografía</a:t>
            </a:r>
          </a:p>
        </p:txBody>
      </p:sp>
      <p:sp>
        <p:nvSpPr>
          <p:cNvPr id="6451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Conceptos importantes de criptografía para DNSSEC</a:t>
            </a:r>
          </a:p>
          <a:p>
            <a:pPr lvl="1"/>
            <a:r>
              <a:rPr lang="es-AR" noProof="0" dirty="0"/>
              <a:t>Cifrado de clave pública</a:t>
            </a:r>
          </a:p>
          <a:p>
            <a:pPr lvl="1"/>
            <a:r>
              <a:rPr lang="es-AR" noProof="0" dirty="0"/>
              <a:t>Algoritmos de </a:t>
            </a:r>
            <a:r>
              <a:rPr lang="es-AR" i="1" noProof="0" dirty="0"/>
              <a:t>hashing</a:t>
            </a:r>
          </a:p>
          <a:p>
            <a:pPr lvl="1"/>
            <a:r>
              <a:rPr lang="es-AR" noProof="0" dirty="0"/>
              <a:t>Firma digital</a:t>
            </a:r>
          </a:p>
          <a:p>
            <a:pPr lvl="1"/>
            <a:r>
              <a:rPr lang="es-AR" noProof="0" dirty="0"/>
              <a:t>Cadena de confianza</a:t>
            </a:r>
          </a:p>
        </p:txBody>
      </p:sp>
      <p:sp>
        <p:nvSpPr>
          <p:cNvPr id="6451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4FD6E4E-6B5A-6C44-9520-00C824145AA8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Criptografía (ii)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En general, dos partes necesitan comunicarse de forma </a:t>
            </a:r>
            <a:r>
              <a:rPr lang="es-AR" b="1" noProof="0" dirty="0"/>
              <a:t>privada</a:t>
            </a:r>
            <a:r>
              <a:rPr lang="es-AR" dirty="0"/>
              <a:t> </a:t>
            </a:r>
            <a:r>
              <a:rPr lang="es-AR" noProof="0" dirty="0"/>
              <a:t> buscan asegurar algunas propiedades de la comuniación y de los mensajes:</a:t>
            </a:r>
          </a:p>
          <a:p>
            <a:pPr lvl="1"/>
            <a:r>
              <a:rPr lang="es-AR" noProof="0" dirty="0"/>
              <a:t>Estar seguras de que nadie más ha podido </a:t>
            </a:r>
            <a:r>
              <a:rPr lang="es-AR" b="1" noProof="0" dirty="0"/>
              <a:t>ver o leer </a:t>
            </a:r>
            <a:r>
              <a:rPr lang="es-AR" noProof="0" dirty="0"/>
              <a:t>sus mensajes (propiedad de </a:t>
            </a:r>
            <a:r>
              <a:rPr lang="es-AR" b="1" i="1" noProof="0" dirty="0"/>
              <a:t>privacidad</a:t>
            </a:r>
            <a:r>
              <a:rPr lang="es-AR" noProof="0" dirty="0"/>
              <a:t>)</a:t>
            </a:r>
          </a:p>
          <a:p>
            <a:pPr lvl="1"/>
            <a:r>
              <a:rPr lang="es-AR" noProof="0" dirty="0"/>
              <a:t>Estar seguras de que nadie ha podido </a:t>
            </a:r>
            <a:r>
              <a:rPr lang="es-AR" b="1" noProof="0" dirty="0"/>
              <a:t>alterar</a:t>
            </a:r>
            <a:r>
              <a:rPr lang="es-AR" noProof="0" dirty="0"/>
              <a:t> sus mensajes (propiedad de </a:t>
            </a:r>
            <a:r>
              <a:rPr lang="es-AR" b="1" i="1" noProof="0" dirty="0"/>
              <a:t>integridad</a:t>
            </a:r>
            <a:r>
              <a:rPr lang="es-AR" i="1" noProof="0" dirty="0"/>
              <a:t>)</a:t>
            </a:r>
          </a:p>
          <a:p>
            <a:pPr lvl="1"/>
            <a:r>
              <a:rPr lang="es-AR" noProof="0" dirty="0"/>
              <a:t>Estar seguras de que quien envía los mensajes </a:t>
            </a:r>
            <a:r>
              <a:rPr lang="es-AR" b="1" noProof="0" dirty="0"/>
              <a:t>es quien dice ser</a:t>
            </a:r>
            <a:r>
              <a:rPr lang="es-AR" noProof="0" dirty="0"/>
              <a:t> (propiedad de </a:t>
            </a:r>
            <a:r>
              <a:rPr lang="es-AR" b="1" i="1" noProof="0" dirty="0"/>
              <a:t>autenticidad</a:t>
            </a:r>
            <a:r>
              <a:rPr lang="es-AR" i="1" noProof="0" dirty="0"/>
              <a:t>)</a:t>
            </a:r>
            <a:endParaRPr lang="es-AR" noProof="0" dirty="0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DA009F2-8677-1840-9C3E-CB8E2F579D2D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Criptografía</a:t>
            </a:r>
            <a:r>
              <a:rPr lang="en-US" dirty="0"/>
              <a:t> </a:t>
            </a:r>
            <a:r>
              <a:rPr lang="en-US" dirty="0" err="1"/>
              <a:t>simétrica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87521" y="1101335"/>
            <a:ext cx="6277015" cy="4043246"/>
          </a:xfrm>
        </p:spPr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Fuente</a:t>
            </a:r>
            <a:r>
              <a:rPr lang="en-US" dirty="0"/>
              <a:t>: Stallings]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58053" y="4858230"/>
            <a:ext cx="242047" cy="233403"/>
          </a:xfrm>
          <a:prstGeom prst="rect">
            <a:avLst/>
          </a:prstGeom>
        </p:spPr>
        <p:txBody>
          <a:bodyPr/>
          <a:lstStyle/>
          <a:p>
            <a:fld id="{2BEFD580-6911-7446-B105-1656142BB72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rcRect t="2039" b="2039"/>
          <a:stretch>
            <a:fillRect/>
          </a:stretch>
        </p:blipFill>
        <p:spPr bwMode="auto">
          <a:xfrm>
            <a:off x="749770" y="1591473"/>
            <a:ext cx="4974358" cy="29408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111152" y="1150348"/>
            <a:ext cx="2744776" cy="8247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33412" indent="-233412">
              <a:buFont typeface="Arial"/>
              <a:buChar char="•"/>
            </a:pPr>
            <a:r>
              <a:rPr lang="en-US" sz="1103" dirty="0">
                <a:solidFill>
                  <a:schemeClr val="tx1"/>
                </a:solidFill>
              </a:rPr>
              <a:t>E[.] y D[.] son dos </a:t>
            </a:r>
            <a:r>
              <a:rPr lang="en-US" sz="1103" dirty="0" err="1">
                <a:solidFill>
                  <a:schemeClr val="tx1"/>
                </a:solidFill>
              </a:rPr>
              <a:t>funciones</a:t>
            </a:r>
            <a:r>
              <a:rPr lang="en-US" sz="1103" dirty="0">
                <a:solidFill>
                  <a:schemeClr val="tx1"/>
                </a:solidFill>
              </a:rPr>
              <a:t> </a:t>
            </a:r>
            <a:r>
              <a:rPr lang="en-US" sz="1103" dirty="0" err="1">
                <a:solidFill>
                  <a:schemeClr val="tx1"/>
                </a:solidFill>
              </a:rPr>
              <a:t>respectivamente</a:t>
            </a:r>
            <a:r>
              <a:rPr lang="en-US" sz="1103" dirty="0">
                <a:solidFill>
                  <a:schemeClr val="tx1"/>
                </a:solidFill>
              </a:rPr>
              <a:t> </a:t>
            </a:r>
            <a:r>
              <a:rPr lang="en-US" sz="1103" dirty="0" err="1">
                <a:solidFill>
                  <a:schemeClr val="tx1"/>
                </a:solidFill>
              </a:rPr>
              <a:t>inversas</a:t>
            </a:r>
            <a:r>
              <a:rPr lang="en-US" sz="1103" dirty="0">
                <a:solidFill>
                  <a:schemeClr val="tx1"/>
                </a:solidFill>
              </a:rPr>
              <a:t> </a:t>
            </a:r>
            <a:r>
              <a:rPr lang="en-US" sz="1103" dirty="0" err="1">
                <a:solidFill>
                  <a:schemeClr val="tx1"/>
                </a:solidFill>
              </a:rPr>
              <a:t>una</a:t>
            </a:r>
            <a:r>
              <a:rPr lang="en-US" sz="1103" dirty="0">
                <a:solidFill>
                  <a:schemeClr val="tx1"/>
                </a:solidFill>
              </a:rPr>
              <a:t> de la </a:t>
            </a:r>
            <a:r>
              <a:rPr lang="en-US" sz="1103" dirty="0" err="1">
                <a:solidFill>
                  <a:schemeClr val="tx1"/>
                </a:solidFill>
              </a:rPr>
              <a:t>otra</a:t>
            </a:r>
            <a:endParaRPr lang="en-US" sz="1103" dirty="0">
              <a:solidFill>
                <a:schemeClr val="tx1"/>
              </a:solidFill>
            </a:endParaRPr>
          </a:p>
          <a:p>
            <a:pPr marL="544628" lvl="1" indent="-233412">
              <a:lnSpc>
                <a:spcPct val="150000"/>
              </a:lnSpc>
              <a:buFont typeface="Arial"/>
              <a:buChar char="•"/>
            </a:pPr>
            <a:r>
              <a:rPr lang="en-US" sz="1103" dirty="0">
                <a:solidFill>
                  <a:schemeClr val="tx1"/>
                </a:solidFill>
              </a:rPr>
              <a:t>D[ E [X] ] = 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95374" y="2326681"/>
            <a:ext cx="1960554" cy="9409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33412" indent="-233412">
              <a:buFont typeface="Arial"/>
              <a:buChar char="•"/>
            </a:pPr>
            <a:r>
              <a:rPr lang="en-US" sz="1103" dirty="0">
                <a:solidFill>
                  <a:schemeClr val="tx1"/>
                </a:solidFill>
              </a:rPr>
              <a:t>La clave </a:t>
            </a:r>
            <a:r>
              <a:rPr lang="en-US" sz="1103" i="1" dirty="0">
                <a:solidFill>
                  <a:schemeClr val="tx1"/>
                </a:solidFill>
              </a:rPr>
              <a:t>K</a:t>
            </a:r>
            <a:r>
              <a:rPr lang="en-US" sz="1103" dirty="0">
                <a:solidFill>
                  <a:schemeClr val="tx1"/>
                </a:solidFill>
              </a:rPr>
              <a:t> </a:t>
            </a:r>
            <a:r>
              <a:rPr lang="en-US" sz="1103" dirty="0" err="1">
                <a:solidFill>
                  <a:schemeClr val="tx1"/>
                </a:solidFill>
              </a:rPr>
              <a:t>es</a:t>
            </a:r>
            <a:r>
              <a:rPr lang="en-US" sz="1103" dirty="0">
                <a:solidFill>
                  <a:schemeClr val="tx1"/>
                </a:solidFill>
              </a:rPr>
              <a:t> un </a:t>
            </a:r>
            <a:r>
              <a:rPr lang="en-US" sz="1103" dirty="0" err="1">
                <a:solidFill>
                  <a:schemeClr val="tx1"/>
                </a:solidFill>
              </a:rPr>
              <a:t>parámetro</a:t>
            </a:r>
            <a:r>
              <a:rPr lang="en-US" sz="1103" dirty="0">
                <a:solidFill>
                  <a:schemeClr val="tx1"/>
                </a:solidFill>
              </a:rPr>
              <a:t> </a:t>
            </a:r>
            <a:r>
              <a:rPr lang="en-US" sz="1103" dirty="0" err="1">
                <a:solidFill>
                  <a:schemeClr val="tx1"/>
                </a:solidFill>
              </a:rPr>
              <a:t>adicional</a:t>
            </a:r>
            <a:r>
              <a:rPr lang="en-US" sz="1103" dirty="0">
                <a:solidFill>
                  <a:schemeClr val="tx1"/>
                </a:solidFill>
              </a:rPr>
              <a:t> </a:t>
            </a:r>
            <a:r>
              <a:rPr lang="en-US" sz="1103" dirty="0" err="1">
                <a:solidFill>
                  <a:schemeClr val="tx1"/>
                </a:solidFill>
              </a:rPr>
              <a:t>que</a:t>
            </a:r>
            <a:r>
              <a:rPr lang="en-US" sz="1103" dirty="0">
                <a:solidFill>
                  <a:schemeClr val="tx1"/>
                </a:solidFill>
              </a:rPr>
              <a:t> se introduce </a:t>
            </a:r>
            <a:r>
              <a:rPr lang="en-US" sz="1103" dirty="0" err="1">
                <a:solidFill>
                  <a:schemeClr val="tx1"/>
                </a:solidFill>
              </a:rPr>
              <a:t>para</a:t>
            </a:r>
            <a:r>
              <a:rPr lang="en-US" sz="1103" dirty="0">
                <a:solidFill>
                  <a:schemeClr val="tx1"/>
                </a:solidFill>
              </a:rPr>
              <a:t> </a:t>
            </a:r>
            <a:r>
              <a:rPr lang="en-US" sz="1103" dirty="0" err="1">
                <a:solidFill>
                  <a:schemeClr val="tx1"/>
                </a:solidFill>
              </a:rPr>
              <a:t>facilitar</a:t>
            </a:r>
            <a:r>
              <a:rPr lang="en-US" sz="1103" dirty="0">
                <a:solidFill>
                  <a:schemeClr val="tx1"/>
                </a:solidFill>
              </a:rPr>
              <a:t> la </a:t>
            </a:r>
            <a:r>
              <a:rPr lang="en-US" sz="1103" dirty="0" err="1">
                <a:solidFill>
                  <a:schemeClr val="tx1"/>
                </a:solidFill>
              </a:rPr>
              <a:t>recuperación</a:t>
            </a:r>
            <a:r>
              <a:rPr lang="en-US" sz="1103" dirty="0">
                <a:solidFill>
                  <a:schemeClr val="tx1"/>
                </a:solidFill>
              </a:rPr>
              <a:t> </a:t>
            </a:r>
            <a:r>
              <a:rPr lang="en-US" sz="1103" dirty="0" err="1">
                <a:solidFill>
                  <a:schemeClr val="tx1"/>
                </a:solidFill>
              </a:rPr>
              <a:t>frente</a:t>
            </a:r>
            <a:r>
              <a:rPr lang="en-US" sz="1103" dirty="0">
                <a:solidFill>
                  <a:schemeClr val="tx1"/>
                </a:solidFill>
              </a:rPr>
              <a:t> a </a:t>
            </a:r>
            <a:r>
              <a:rPr lang="en-US" sz="1103" dirty="0" err="1">
                <a:solidFill>
                  <a:schemeClr val="tx1"/>
                </a:solidFill>
              </a:rPr>
              <a:t>intrusiones</a:t>
            </a:r>
            <a:endParaRPr lang="en-US" sz="1103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1152" y="3993152"/>
            <a:ext cx="2744776" cy="570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33412" indent="-233412">
              <a:lnSpc>
                <a:spcPct val="150000"/>
              </a:lnSpc>
              <a:buFont typeface="Arial"/>
              <a:buChar char="•"/>
            </a:pPr>
            <a:r>
              <a:rPr lang="en-US" sz="1103" dirty="0" err="1">
                <a:solidFill>
                  <a:schemeClr val="tx1"/>
                </a:solidFill>
              </a:rPr>
              <a:t>Criptografía</a:t>
            </a:r>
            <a:r>
              <a:rPr lang="en-US" sz="1103" dirty="0">
                <a:solidFill>
                  <a:schemeClr val="tx1"/>
                </a:solidFill>
              </a:rPr>
              <a:t> </a:t>
            </a:r>
            <a:r>
              <a:rPr lang="en-US" sz="1103" dirty="0" err="1">
                <a:solidFill>
                  <a:schemeClr val="tx1"/>
                </a:solidFill>
              </a:rPr>
              <a:t>simétrica</a:t>
            </a:r>
            <a:endParaRPr lang="en-US" sz="1103" dirty="0">
              <a:solidFill>
                <a:schemeClr val="tx1"/>
              </a:solidFill>
            </a:endParaRPr>
          </a:p>
          <a:p>
            <a:pPr marL="544628" lvl="1" indent="-233412">
              <a:lnSpc>
                <a:spcPct val="150000"/>
              </a:lnSpc>
              <a:buFont typeface="Arial"/>
              <a:buChar char="•"/>
            </a:pPr>
            <a:r>
              <a:rPr lang="en-US" sz="1103" dirty="0">
                <a:solidFill>
                  <a:schemeClr val="tx1"/>
                </a:solidFill>
              </a:rPr>
              <a:t>D[ </a:t>
            </a:r>
            <a:r>
              <a:rPr lang="en-US" sz="1103" i="1" dirty="0">
                <a:solidFill>
                  <a:schemeClr val="tx1"/>
                </a:solidFill>
              </a:rPr>
              <a:t>K</a:t>
            </a:r>
            <a:r>
              <a:rPr lang="en-US" sz="1103" dirty="0">
                <a:solidFill>
                  <a:schemeClr val="tx1"/>
                </a:solidFill>
              </a:rPr>
              <a:t>, E [</a:t>
            </a:r>
            <a:r>
              <a:rPr lang="en-US" sz="1103" i="1" dirty="0">
                <a:solidFill>
                  <a:schemeClr val="tx1"/>
                </a:solidFill>
              </a:rPr>
              <a:t>K</a:t>
            </a:r>
            <a:r>
              <a:rPr lang="en-US" sz="1103" dirty="0">
                <a:solidFill>
                  <a:schemeClr val="tx1"/>
                </a:solidFill>
              </a:rPr>
              <a:t>, X] ] = X</a:t>
            </a:r>
          </a:p>
        </p:txBody>
      </p:sp>
    </p:spTree>
    <p:extLst>
      <p:ext uri="{BB962C8B-B14F-4D97-AF65-F5344CB8AC3E}">
        <p14:creationId xmlns:p14="http://schemas.microsoft.com/office/powerpoint/2010/main" val="7913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Criptografía de clave pública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_tradnl" dirty="0"/>
              <a:t>La distribución de claves siempre fue el punto flaco de la criptografía tradicional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Interés en buscar alternativas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(</a:t>
            </a:r>
            <a:r>
              <a:rPr lang="es-ES_tradnl" i="1" dirty="0" err="1"/>
              <a:t>Diffie-Hellman</a:t>
            </a:r>
            <a:r>
              <a:rPr lang="es-ES_tradnl" i="1" dirty="0"/>
              <a:t> </a:t>
            </a:r>
            <a:r>
              <a:rPr lang="es-ES_tradnl" i="1" dirty="0" err="1"/>
              <a:t>ca</a:t>
            </a:r>
            <a:r>
              <a:rPr lang="es-ES_tradnl" i="1" dirty="0"/>
              <a:t>. 1976</a:t>
            </a:r>
            <a:r>
              <a:rPr lang="es-ES_tradnl" dirty="0"/>
              <a:t>) “Criptografía de Clave Pública”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La CCP es un </a:t>
            </a:r>
            <a:r>
              <a:rPr lang="es-ES_tradnl" dirty="0" err="1"/>
              <a:t>criptosistema</a:t>
            </a:r>
            <a:r>
              <a:rPr lang="es-ES_tradnl" dirty="0"/>
              <a:t> con las siguientes propiedades</a:t>
            </a:r>
          </a:p>
          <a:p>
            <a:pPr lvl="1">
              <a:lnSpc>
                <a:spcPct val="100000"/>
              </a:lnSpc>
            </a:pPr>
            <a:r>
              <a:rPr lang="es-ES_tradnl" dirty="0"/>
              <a:t>D[E(P)] = P</a:t>
            </a:r>
          </a:p>
          <a:p>
            <a:pPr lvl="1">
              <a:lnSpc>
                <a:spcPct val="100000"/>
              </a:lnSpc>
            </a:pPr>
            <a:r>
              <a:rPr lang="es-ES_tradnl" dirty="0"/>
              <a:t>D no se puede deducir fácilmente de E</a:t>
            </a:r>
          </a:p>
          <a:p>
            <a:pPr lvl="1">
              <a:lnSpc>
                <a:spcPct val="100000"/>
              </a:lnSpc>
            </a:pPr>
            <a:r>
              <a:rPr lang="es-ES_tradnl" dirty="0"/>
              <a:t>E no puede romperse con un ataque de texto plano elegido</a:t>
            </a:r>
            <a:endParaRPr lang="es-AR" noProof="0" dirty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C4DDFA9-7E38-2B40-ABEC-E2623BCCD2AD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Criptografía</a:t>
            </a:r>
            <a:r>
              <a:rPr lang="en-US" dirty="0"/>
              <a:t> de clave </a:t>
            </a:r>
            <a:r>
              <a:rPr lang="en-US" dirty="0" err="1"/>
              <a:t>pública</a:t>
            </a:r>
            <a:r>
              <a:rPr lang="en-US" dirty="0"/>
              <a:t>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entidad</a:t>
            </a:r>
            <a:r>
              <a:rPr lang="en-US" dirty="0"/>
              <a:t> genera un </a:t>
            </a:r>
            <a:r>
              <a:rPr lang="en-US" i="1" dirty="0"/>
              <a:t>par de claves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la </a:t>
            </a:r>
            <a:r>
              <a:rPr lang="en-US" dirty="0" err="1"/>
              <a:t>pública</a:t>
            </a:r>
            <a:r>
              <a:rPr lang="en-US" dirty="0"/>
              <a:t> y </a:t>
            </a:r>
            <a:r>
              <a:rPr lang="en-US" dirty="0" err="1"/>
              <a:t>otra</a:t>
            </a:r>
            <a:r>
              <a:rPr lang="en-US" dirty="0"/>
              <a:t> la </a:t>
            </a:r>
            <a:r>
              <a:rPr lang="en-US" dirty="0" err="1"/>
              <a:t>privada</a:t>
            </a:r>
            <a:endParaRPr lang="en-US" dirty="0"/>
          </a:p>
          <a:p>
            <a:pPr lvl="1"/>
            <a:r>
              <a:rPr lang="en-US" dirty="0" err="1"/>
              <a:t>Kpub</a:t>
            </a:r>
            <a:r>
              <a:rPr lang="en-US" dirty="0"/>
              <a:t>, </a:t>
            </a:r>
            <a:r>
              <a:rPr lang="en-US" dirty="0" err="1"/>
              <a:t>Kpriv</a:t>
            </a:r>
            <a:endParaRPr lang="en-US" dirty="0"/>
          </a:p>
          <a:p>
            <a:pPr lvl="1"/>
            <a:r>
              <a:rPr lang="en-US" dirty="0"/>
              <a:t>No son </a:t>
            </a:r>
            <a:r>
              <a:rPr lang="en-US" dirty="0" err="1"/>
              <a:t>independientes</a:t>
            </a:r>
            <a:r>
              <a:rPr lang="en-US" dirty="0"/>
              <a:t> entre </a:t>
            </a:r>
            <a:r>
              <a:rPr lang="en-US" dirty="0" err="1"/>
              <a:t>sí</a:t>
            </a:r>
            <a:endParaRPr lang="en-US" dirty="0"/>
          </a:p>
          <a:p>
            <a:pPr lvl="2"/>
            <a:r>
              <a:rPr lang="en-US" dirty="0"/>
              <a:t>Dada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dada la </a:t>
            </a:r>
            <a:r>
              <a:rPr lang="en-US" dirty="0" err="1"/>
              <a:t>otra</a:t>
            </a:r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transimitir</a:t>
            </a:r>
            <a:r>
              <a:rPr lang="en-US" dirty="0"/>
              <a:t> un </a:t>
            </a:r>
            <a:r>
              <a:rPr lang="en-US" dirty="0" err="1"/>
              <a:t>mensaje</a:t>
            </a:r>
            <a:r>
              <a:rPr lang="en-US" dirty="0"/>
              <a:t> “X” de A -&gt; B se </a:t>
            </a:r>
            <a:r>
              <a:rPr lang="en-US" dirty="0" err="1"/>
              <a:t>calcula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Y = E [ </a:t>
            </a:r>
            <a:r>
              <a:rPr lang="en-US" dirty="0" err="1"/>
              <a:t>Kpub</a:t>
            </a:r>
            <a:r>
              <a:rPr lang="en-US" baseline="-25000" dirty="0" err="1"/>
              <a:t>B</a:t>
            </a:r>
            <a:r>
              <a:rPr lang="en-US" dirty="0"/>
              <a:t>, X]</a:t>
            </a:r>
          </a:p>
          <a:p>
            <a:r>
              <a:rPr lang="en-US" dirty="0"/>
              <a:t>Al </a:t>
            </a:r>
            <a:r>
              <a:rPr lang="en-US" dirty="0" err="1"/>
              <a:t>recibir</a:t>
            </a:r>
            <a:r>
              <a:rPr lang="en-US" dirty="0"/>
              <a:t>, B </a:t>
            </a:r>
            <a:r>
              <a:rPr lang="en-US" dirty="0" err="1"/>
              <a:t>calcula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X’ = D[ </a:t>
            </a:r>
            <a:r>
              <a:rPr lang="en-US" dirty="0" err="1"/>
              <a:t>Kpriv</a:t>
            </a:r>
            <a:r>
              <a:rPr lang="en-US" baseline="-25000" dirty="0" err="1"/>
              <a:t>B</a:t>
            </a:r>
            <a:r>
              <a:rPr lang="en-US" dirty="0"/>
              <a:t>, Y]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311" y="3018708"/>
            <a:ext cx="1908670" cy="13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654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Criptografía</a:t>
            </a:r>
            <a:r>
              <a:rPr lang="en-US" dirty="0"/>
              <a:t> de clave </a:t>
            </a:r>
            <a:r>
              <a:rPr lang="en-US" dirty="0" err="1"/>
              <a:t>pública</a:t>
            </a:r>
            <a:r>
              <a:rPr lang="en-US" dirty="0"/>
              <a:t>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(fuente: Stallings) ***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78" y="1591473"/>
            <a:ext cx="5194576" cy="28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222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lacnic-presentation-20100915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cnic-2008">
  <a:themeElements>
    <a:clrScheme name="lacnic-20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cnic-2008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lacnic-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a de Office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B8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D8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&amp; Bullets copy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B8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D8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Bullets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lacnic-presentation-20100915.potx</Template>
  <TotalTime>9471</TotalTime>
  <Pages>0</Pages>
  <Words>2196</Words>
  <Characters>0</Characters>
  <Application>Microsoft Macintosh PowerPoint</Application>
  <PresentationFormat>On-screen Show (16:9)</PresentationFormat>
  <Lines>0</Lines>
  <Paragraphs>311</Paragraphs>
  <Slides>35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Arial</vt:lpstr>
      <vt:lpstr>Arial Black</vt:lpstr>
      <vt:lpstr>Arial Bold</vt:lpstr>
      <vt:lpstr>Calibri</vt:lpstr>
      <vt:lpstr>Courier New</vt:lpstr>
      <vt:lpstr>Gill Sans</vt:lpstr>
      <vt:lpstr>Monaco</vt:lpstr>
      <vt:lpstr>Wingdings</vt:lpstr>
      <vt:lpstr>lacnic-presentation-20100915</vt:lpstr>
      <vt:lpstr>lacnic-2008</vt:lpstr>
      <vt:lpstr>Tema de Office</vt:lpstr>
      <vt:lpstr>Title &amp; Bullets</vt:lpstr>
      <vt:lpstr>Title &amp; Bullets copy</vt:lpstr>
      <vt:lpstr>Tutorial de DNS Capítulo III : Introducción a DNSSEC</vt:lpstr>
      <vt:lpstr>Tutorial DNS Capítulo III</vt:lpstr>
      <vt:lpstr>Criptografía</vt:lpstr>
      <vt:lpstr>Criptografía</vt:lpstr>
      <vt:lpstr>Criptografía (ii)</vt:lpstr>
      <vt:lpstr>Criptografía simétrica</vt:lpstr>
      <vt:lpstr>Criptografía de clave pública</vt:lpstr>
      <vt:lpstr>Criptografía de clave pública (ii)</vt:lpstr>
      <vt:lpstr>Criptografía de clave pública (iii)</vt:lpstr>
      <vt:lpstr>Firma digital</vt:lpstr>
      <vt:lpstr>Firma digital (ii)</vt:lpstr>
      <vt:lpstr>Firma digital (iii)</vt:lpstr>
      <vt:lpstr>DNSSEC: MOTIVACIón</vt:lpstr>
      <vt:lpstr>Especificacion del protocolo </vt:lpstr>
      <vt:lpstr>Consultas DNS</vt:lpstr>
      <vt:lpstr>Vectores de ataque en DNS</vt:lpstr>
      <vt:lpstr>Vulnerabilidades del protocolo DNS</vt:lpstr>
      <vt:lpstr>Introduciendo DNSSEC</vt:lpstr>
      <vt:lpstr>¿De que nos protege DNSSEC?</vt:lpstr>
      <vt:lpstr>Introducción a DNSSEC </vt:lpstr>
      <vt:lpstr>Introducción a DNSSEC (2)</vt:lpstr>
      <vt:lpstr>Introducción a DNSSEC (3)</vt:lpstr>
      <vt:lpstr>Introducción a DNSSEC (4)</vt:lpstr>
      <vt:lpstr>Introducción a DNSSEC (5) Firma de zona</vt:lpstr>
      <vt:lpstr>Introducción a DNSSEC (6)</vt:lpstr>
      <vt:lpstr>Cadena de confianza</vt:lpstr>
      <vt:lpstr>Cadena de confianza (ii)</vt:lpstr>
      <vt:lpstr>Cadena de confianza (iii)</vt:lpstr>
      <vt:lpstr>Introducción a DNSSEC (9) Firma de la raíz</vt:lpstr>
      <vt:lpstr>Introducción a DNSSEC (10) Negación de existencia</vt:lpstr>
      <vt:lpstr>ZSK vs KSK***</vt:lpstr>
      <vt:lpstr>Consideraciones finales DNSSEC vs PKI</vt:lpstr>
      <vt:lpstr>Desplegando DNSSEC</vt:lpstr>
      <vt:lpstr>Procedimiento básico de firma de zona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Situación IPv6 en América Latina y el Caribe</dc:title>
  <dc:subject/>
  <dc:creator>Adriana</dc:creator>
  <cp:keywords/>
  <dc:description/>
  <cp:lastModifiedBy>carlosm3011@gmail.com</cp:lastModifiedBy>
  <cp:revision>108</cp:revision>
  <cp:lastPrinted>2010-09-24T20:32:41Z</cp:lastPrinted>
  <dcterms:created xsi:type="dcterms:W3CDTF">2011-01-13T20:29:29Z</dcterms:created>
  <dcterms:modified xsi:type="dcterms:W3CDTF">2019-01-31T12:56:27Z</dcterms:modified>
</cp:coreProperties>
</file>