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54"/>
  </p:notesMasterIdLst>
  <p:handoutMasterIdLst>
    <p:handoutMasterId r:id="rId55"/>
  </p:handoutMasterIdLst>
  <p:sldIdLst>
    <p:sldId id="344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3" r:id="rId14"/>
    <p:sldId id="331" r:id="rId15"/>
    <p:sldId id="292" r:id="rId16"/>
    <p:sldId id="332" r:id="rId17"/>
    <p:sldId id="333" r:id="rId18"/>
    <p:sldId id="295" r:id="rId19"/>
    <p:sldId id="334" r:id="rId20"/>
    <p:sldId id="335" r:id="rId21"/>
    <p:sldId id="348" r:id="rId22"/>
    <p:sldId id="294" r:id="rId23"/>
    <p:sldId id="296" r:id="rId24"/>
    <p:sldId id="298" r:id="rId25"/>
    <p:sldId id="342" r:id="rId26"/>
    <p:sldId id="297" r:id="rId27"/>
    <p:sldId id="341" r:id="rId28"/>
    <p:sldId id="336" r:id="rId29"/>
    <p:sldId id="346" r:id="rId30"/>
    <p:sldId id="299" r:id="rId31"/>
    <p:sldId id="347" r:id="rId32"/>
    <p:sldId id="300" r:id="rId33"/>
    <p:sldId id="301" r:id="rId34"/>
    <p:sldId id="302" r:id="rId35"/>
    <p:sldId id="340" r:id="rId36"/>
    <p:sldId id="303" r:id="rId37"/>
    <p:sldId id="304" r:id="rId38"/>
    <p:sldId id="305" r:id="rId39"/>
    <p:sldId id="339" r:id="rId40"/>
    <p:sldId id="307" r:id="rId41"/>
    <p:sldId id="308" r:id="rId42"/>
    <p:sldId id="309" r:id="rId43"/>
    <p:sldId id="343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45" r:id="rId53"/>
  </p:sldIdLst>
  <p:sldSz cx="10072688" cy="7556500"/>
  <p:notesSz cx="6858000" cy="9144000"/>
  <p:defaultTextStyle>
    <a:defPPr>
      <a:defRPr lang="en-US"/>
    </a:defPPr>
    <a:lvl1pPr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1pPr>
    <a:lvl2pPr marL="4572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2pPr>
    <a:lvl3pPr marL="9144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3pPr>
    <a:lvl4pPr marL="13716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4pPr>
    <a:lvl5pPr marL="18288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5pPr>
    <a:lvl6pPr marL="22860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6pPr>
    <a:lvl7pPr marL="27432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7pPr>
    <a:lvl8pPr marL="32004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8pPr>
    <a:lvl9pPr marL="36576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9" autoAdjust="0"/>
    <p:restoredTop sz="94668" autoAdjust="0"/>
  </p:normalViewPr>
  <p:slideViewPr>
    <p:cSldViewPr>
      <p:cViewPr varScale="1">
        <p:scale>
          <a:sx n="70" d="100"/>
          <a:sy n="70" d="100"/>
        </p:scale>
        <p:origin x="-2008" y="-96"/>
      </p:cViewPr>
      <p:guideLst>
        <p:guide orient="horz" pos="2380"/>
        <p:guide pos="3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549F-D399-2D4F-92CE-6D8A529E941E}" type="datetimeFigureOut">
              <a:rPr lang="en-US" smtClean="0"/>
              <a:t>6/21/11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379F-5B4C-EA4C-B9CB-7F6C1C4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BB9-8A3A-7349-A064-4239E74CD27D}" type="datetimeFigureOut">
              <a:rPr lang="en-US" smtClean="0"/>
              <a:t>6/21/11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C0BE9-73FD-4F46-A735-22AD7DDA2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de un </a:t>
            </a:r>
            <a:r>
              <a:rPr lang="en-US" dirty="0" err="1" smtClean="0"/>
              <a:t>encabezado</a:t>
            </a:r>
            <a:r>
              <a:rPr lang="en-US" baseline="0" dirty="0" smtClean="0"/>
              <a:t>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17D8-5A0A-4623-A742-8083FFE8FD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smtClean="0"/>
              <a:t>El DNS es obviamente una pieza crítica de la infraestructura de Internet, por lo que debe ser altamente confiable.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0BE9-73FD-4F46-A735-22AD7DDA21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0BE9-73FD-4F46-A735-22AD7DDA21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901353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568897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62788" y="0"/>
            <a:ext cx="2025650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82663" y="0"/>
            <a:ext cx="59277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476961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790DA-D4B3-FF42-BD98-68A91AA1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40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16F56-31A1-8849-B716-24606A27C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752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9DA94-445D-8945-9828-4835E047F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661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40250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7475" y="2097088"/>
            <a:ext cx="4541838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183F5-C281-414D-881D-0FBCCB8A0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7196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F52DA-E473-5442-9241-5AFBD453FF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090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63B4-3756-4144-A9E9-C53B60617F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12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A15A5-922B-B747-A44E-DC558B8E7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2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C56EC-2296-7E4C-8F14-E797E58E7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423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916934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75CE-6FC2-B047-9276-DA58E3991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5528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2FCC4-2CCA-1F43-A733-93696C0A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318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6650" y="0"/>
            <a:ext cx="2327275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94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7BBFF-FC6A-1848-9F5D-B9C83A1EA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802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06895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689540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7281067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77900" y="5524500"/>
            <a:ext cx="3975100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5400" y="5524500"/>
            <a:ext cx="3976688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644769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070354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652141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48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1950636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7748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58682398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0009472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56438" y="0"/>
            <a:ext cx="2025650" cy="755967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77900" y="0"/>
            <a:ext cx="5926138" cy="75596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8229767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028704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8150800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33294052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5467883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561702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323658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2663" y="5519738"/>
            <a:ext cx="3976687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1750" y="5519738"/>
            <a:ext cx="3976688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2532228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679821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64690320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5079848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1628273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0850819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3242459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4590665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83551811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736896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419578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4682295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3065903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07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4870870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9686812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0902725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710204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166132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48104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182762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4559306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5519738"/>
            <a:ext cx="810577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0"/>
            <a:ext cx="8105775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50825" indent="-25082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34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506413" indent="-209550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30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8016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13823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4747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9319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3891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8463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3035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47900" y="0"/>
            <a:ext cx="756602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34488" cy="54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old" charset="0"/>
              </a:rPr>
              <a:t>Click to edit Master text styles</a:t>
            </a:r>
          </a:p>
          <a:p>
            <a:pPr lvl="1"/>
            <a:r>
              <a:rPr lang="en-US" dirty="0">
                <a:sym typeface="Arial Bold" charset="0"/>
              </a:rPr>
              <a:t>Second level</a:t>
            </a:r>
          </a:p>
          <a:p>
            <a:pPr lvl="2"/>
            <a:r>
              <a:rPr lang="en-US" dirty="0">
                <a:sym typeface="Arial" charset="0"/>
              </a:rPr>
              <a:t>Third level</a:t>
            </a:r>
          </a:p>
          <a:p>
            <a:pPr lvl="3"/>
            <a:r>
              <a:rPr lang="en-US" dirty="0">
                <a:sym typeface="Arial" charset="0"/>
              </a:rPr>
              <a:t>Fourth level</a:t>
            </a:r>
          </a:p>
          <a:p>
            <a:pPr lvl="4"/>
            <a:r>
              <a:rPr lang="en-US" dirty="0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110663" y="7137400"/>
            <a:ext cx="3556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600" b="1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fld id="{3A5FC807-0829-864C-A275-0E29465257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403225" indent="-303213" algn="l" rtl="0" eaLnBrk="0" fontAlgn="base" hangingPunct="0">
        <a:lnSpc>
          <a:spcPct val="109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814388" indent="-271463" algn="l" rtl="0" eaLnBrk="0" fontAlgn="base" hangingPunct="0">
        <a:lnSpc>
          <a:spcPct val="109000"/>
        </a:lnSpc>
        <a:spcBef>
          <a:spcPts val="1200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260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1223963" indent="-201613" algn="l" rtl="0" eaLnBrk="0" fontAlgn="base" hangingPunct="0">
        <a:lnSpc>
          <a:spcPct val="109000"/>
        </a:lnSpc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635125" indent="-198438" algn="l" rtl="0" eaLnBrk="0" fontAlgn="base" hangingPunct="0">
        <a:lnSpc>
          <a:spcPct val="109000"/>
        </a:lnSpc>
        <a:spcBef>
          <a:spcPts val="600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2000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2044700" indent="-200025" algn="l" rtl="0" eaLnBrk="0" fontAlgn="base" hangingPunct="0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5019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9591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4163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8735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5524500"/>
            <a:ext cx="81041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0"/>
            <a:ext cx="8104188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04800" indent="1524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660400" indent="2540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016000" indent="3556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358900" indent="469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8161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2733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7305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1877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xmlns:p14="http://schemas.microsoft.com/office/powerpoint/2010/main"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xmlns:p14="http://schemas.microsoft.com/office/powerpoint/2010/main"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adinet.com.uy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/>
          </p:cNvSpPr>
          <p:nvPr/>
        </p:nvSpPr>
        <p:spPr bwMode="auto">
          <a:xfrm>
            <a:off x="1" y="5434434"/>
            <a:ext cx="4028232" cy="116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4779" bIns="0"/>
          <a:lstStyle/>
          <a:p>
            <a:pPr marL="44450" algn="ctr">
              <a:lnSpc>
                <a:spcPct val="100000"/>
              </a:lnSpc>
            </a:pPr>
            <a:r>
              <a:rPr lang="en-US" sz="24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Ciclo</a:t>
            </a:r>
            <a:r>
              <a:rPr lang="en-US" sz="24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de </a:t>
            </a:r>
            <a:r>
              <a:rPr lang="en-US" sz="24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capacitación</a:t>
            </a:r>
            <a:r>
              <a:rPr lang="en-US" sz="24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interna</a:t>
            </a:r>
            <a:endParaRPr lang="en-US" sz="2800" dirty="0" smtClean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  <a:p>
            <a:pPr marL="44450" algn="ctr">
              <a:lnSpc>
                <a:spcPct val="100000"/>
              </a:lnSpc>
            </a:pPr>
            <a:r>
              <a:rPr lang="en-US" sz="18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LACNIC, Montevideo, Uruguay</a:t>
            </a:r>
          </a:p>
          <a:p>
            <a:pPr marL="44450" algn="ctr">
              <a:lnSpc>
                <a:spcPct val="100000"/>
              </a:lnSpc>
            </a:pPr>
            <a:r>
              <a:rPr lang="en-US" sz="18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Septiembre</a:t>
            </a:r>
            <a:r>
              <a:rPr lang="en-US" sz="18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– </a:t>
            </a:r>
            <a:r>
              <a:rPr lang="en-US" sz="18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Octubre</a:t>
            </a:r>
            <a:r>
              <a:rPr lang="en-US" sz="18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2010</a:t>
            </a:r>
            <a:endParaRPr lang="en-US" sz="1800" dirty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927600" y="7137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A040CEA6-522B-3F46-AD23-8B1C72638757}" type="slidenum">
              <a:rPr lang="en-US" sz="900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1</a:t>
            </a:fld>
            <a:endParaRPr lang="en-US" sz="900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725241"/>
            <a:ext cx="8561388" cy="2565177"/>
          </a:xfrm>
        </p:spPr>
        <p:txBody>
          <a:bodyPr/>
          <a:lstStyle/>
          <a:p>
            <a:r>
              <a:rPr lang="en-US" dirty="0" smtClean="0"/>
              <a:t>Tutorial de DNS</a:t>
            </a:r>
            <a:br>
              <a:rPr lang="en-US" dirty="0" smtClean="0"/>
            </a:br>
            <a:r>
              <a:rPr lang="en-US" dirty="0" err="1" smtClean="0"/>
              <a:t>Capítulo</a:t>
            </a:r>
            <a:r>
              <a:rPr lang="en-US" smtClean="0"/>
              <a:t> 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48312" y="5590679"/>
            <a:ext cx="5256584" cy="1931987"/>
          </a:xfrm>
        </p:spPr>
        <p:txBody>
          <a:bodyPr/>
          <a:lstStyle/>
          <a:p>
            <a:pPr algn="r"/>
            <a:r>
              <a:rPr lang="en-US" dirty="0" smtClean="0"/>
              <a:t>Carlos </a:t>
            </a:r>
            <a:r>
              <a:rPr lang="en-US" dirty="0" err="1" smtClean="0"/>
              <a:t>Martínez-Cagnazzo</a:t>
            </a:r>
            <a:endParaRPr lang="en-US" dirty="0" smtClean="0"/>
          </a:p>
          <a:p>
            <a:pPr algn="r"/>
            <a:r>
              <a:rPr lang="en-US" dirty="0" err="1" smtClean="0">
                <a:solidFill>
                  <a:schemeClr val="accent5">
                    <a:lumMod val="90000"/>
                  </a:schemeClr>
                </a:solidFill>
              </a:rPr>
              <a:t>carlos</a:t>
            </a:r>
            <a:r>
              <a:rPr lang="en-US" dirty="0" smtClean="0">
                <a:solidFill>
                  <a:schemeClr val="accent5">
                    <a:lumMod val="90000"/>
                  </a:schemeClr>
                </a:solidFill>
              </a:rPr>
              <a:t>  @ </a:t>
            </a:r>
            <a:r>
              <a:rPr lang="en-US" dirty="0" err="1" smtClean="0">
                <a:solidFill>
                  <a:schemeClr val="accent5">
                    <a:lumMod val="90000"/>
                  </a:schemeClr>
                </a:solidFill>
              </a:rPr>
              <a:t>lacnic.net</a:t>
            </a:r>
            <a:endParaRPr lang="en-US" dirty="0">
              <a:solidFill>
                <a:schemeClr val="accent5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17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ARQUITECTURA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DNS: Domain Name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60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Estructura de un nombre de dominio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259416"/>
            <a:ext cx="9065419" cy="5709356"/>
          </a:xfrm>
        </p:spPr>
        <p:txBody>
          <a:bodyPr>
            <a:normAutofit fontScale="85000" lnSpcReduction="20000"/>
          </a:bodyPr>
          <a:lstStyle/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Comentarios:</a:t>
            </a:r>
          </a:p>
          <a:p>
            <a:pPr lvl="1"/>
            <a:r>
              <a:rPr lang="es-AR" noProof="0" dirty="0" smtClean="0"/>
              <a:t>Los niveles del árbol reflejan las divisiones administrativas</a:t>
            </a:r>
          </a:p>
          <a:p>
            <a:pPr lvl="1"/>
            <a:r>
              <a:rPr lang="es-AR" noProof="0" dirty="0" smtClean="0"/>
              <a:t>El root del arbol esta siempre presente de forma ímplicita</a:t>
            </a:r>
          </a:p>
          <a:p>
            <a:pPr lvl="1"/>
            <a:r>
              <a:rPr lang="es-AR" noProof="0" dirty="0" smtClean="0"/>
              <a:t>Restricciones:</a:t>
            </a:r>
          </a:p>
          <a:p>
            <a:pPr lvl="2"/>
            <a:r>
              <a:rPr lang="es-AR" dirty="0" smtClean="0"/>
              <a:t>127 niveles, 63 caracteres por etiqueta</a:t>
            </a:r>
            <a:endParaRPr lang="es-AR" noProof="0" dirty="0" smtClean="0"/>
          </a:p>
          <a:p>
            <a:pPr lvl="1"/>
            <a:r>
              <a:rPr lang="es-AR" noProof="0" dirty="0" smtClean="0"/>
              <a:t>Los niveles superiores “delegan” hacia los inferiores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7720" y="2290250"/>
            <a:ext cx="6799064" cy="911936"/>
          </a:xfrm>
          <a:prstGeom prst="rect">
            <a:avLst/>
          </a:prstGeom>
          <a:noFill/>
        </p:spPr>
        <p:txBody>
          <a:bodyPr wrap="square" lIns="100730" tIns="50365" rIns="100730" bIns="50365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sz="4000" b="1" dirty="0" smtClean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54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4000" b="1" dirty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1007268" y="2015067"/>
            <a:ext cx="8277547" cy="755650"/>
          </a:xfrm>
          <a:prstGeom prst="rightArrow">
            <a:avLst/>
          </a:prstGeom>
          <a:solidFill>
            <a:schemeClr val="accent1">
              <a:lumMod val="50000"/>
              <a:alpha val="5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7268" y="2182989"/>
            <a:ext cx="8277548" cy="401796"/>
          </a:xfrm>
          <a:prstGeom prst="rect">
            <a:avLst/>
          </a:prstGeom>
          <a:noFill/>
        </p:spPr>
        <p:txBody>
          <a:bodyPr wrap="square" lIns="100730" tIns="50365" rIns="100730" bIns="50365" rtlCol="0">
            <a:spAutoFit/>
          </a:bodyPr>
          <a:lstStyle/>
          <a:p>
            <a:pPr algn="r"/>
            <a:r>
              <a:rPr lang="en-US" dirty="0" smtClean="0">
                <a:solidFill>
                  <a:srgbClr val="3366FF"/>
                </a:solidFill>
              </a:rPr>
              <a:t>4to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 |     3er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  |    2do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  |      1er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|     </a:t>
            </a:r>
            <a:r>
              <a:rPr lang="en-US" dirty="0" err="1" smtClean="0">
                <a:solidFill>
                  <a:srgbClr val="3366FF"/>
                </a:solidFill>
              </a:rPr>
              <a:t>Raíz</a:t>
            </a:r>
            <a:r>
              <a:rPr lang="en-US" dirty="0" smtClean="0">
                <a:solidFill>
                  <a:srgbClr val="3366FF"/>
                </a:solidFill>
              </a:rPr>
              <a:t>  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7700640" y="3850258"/>
            <a:ext cx="2160240" cy="863807"/>
          </a:xfrm>
          <a:prstGeom prst="borderCallout1">
            <a:avLst>
              <a:gd name="adj1" fmla="val 18750"/>
              <a:gd name="adj2" fmla="val -8333"/>
              <a:gd name="adj3" fmla="val -96454"/>
              <a:gd name="adj4" fmla="val 3418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err="1" smtClean="0">
                <a:solidFill>
                  <a:srgbClr val="1E4649"/>
                </a:solidFill>
              </a:rPr>
              <a:t>Raíz</a:t>
            </a:r>
            <a:r>
              <a:rPr lang="en-US" dirty="0" smtClean="0">
                <a:solidFill>
                  <a:srgbClr val="1E4649"/>
                </a:solidFill>
              </a:rPr>
              <a:t> del </a:t>
            </a:r>
            <a:r>
              <a:rPr lang="en-US" dirty="0" err="1" smtClean="0">
                <a:solidFill>
                  <a:srgbClr val="1E4649"/>
                </a:solidFill>
              </a:rPr>
              <a:t>árbol</a:t>
            </a:r>
            <a:endParaRPr lang="en-US" dirty="0" smtClean="0">
              <a:solidFill>
                <a:srgbClr val="1E4649"/>
              </a:solidFill>
            </a:endParaRPr>
          </a:p>
          <a:p>
            <a:pPr algn="ctr"/>
            <a:r>
              <a:rPr lang="en-US" dirty="0" smtClean="0">
                <a:solidFill>
                  <a:srgbClr val="1E4649"/>
                </a:solidFill>
              </a:rPr>
              <a:t>DNS</a:t>
            </a:r>
          </a:p>
          <a:p>
            <a:pPr algn="ctr"/>
            <a:endParaRPr lang="en-US" dirty="0">
              <a:solidFill>
                <a:srgbClr val="1E4649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684416" y="4138290"/>
            <a:ext cx="755452" cy="503767"/>
          </a:xfrm>
          <a:prstGeom prst="borderCallout1">
            <a:avLst>
              <a:gd name="adj1" fmla="val 21417"/>
              <a:gd name="adj2" fmla="val 107000"/>
              <a:gd name="adj3" fmla="val -191149"/>
              <a:gd name="adj4" fmla="val 1937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1E4649"/>
                </a:solidFill>
              </a:rPr>
              <a:t>TLD</a:t>
            </a:r>
            <a:endParaRPr lang="en-US" dirty="0">
              <a:solidFill>
                <a:srgbClr val="1E4649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3956224" y="3994274"/>
            <a:ext cx="755452" cy="503767"/>
          </a:xfrm>
          <a:prstGeom prst="borderCallout1">
            <a:avLst>
              <a:gd name="adj1" fmla="val 21417"/>
              <a:gd name="adj2" fmla="val 107000"/>
              <a:gd name="adj3" fmla="val -171538"/>
              <a:gd name="adj4" fmla="val 2656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1E4649"/>
                </a:solidFill>
              </a:rPr>
              <a:t>2do</a:t>
            </a:r>
            <a:endParaRPr lang="en-US" dirty="0">
              <a:solidFill>
                <a:srgbClr val="1E4649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19695" y="3694289"/>
            <a:ext cx="1510903" cy="503767"/>
          </a:xfrm>
          <a:prstGeom prst="borderCallout1">
            <a:avLst>
              <a:gd name="adj1" fmla="val 21417"/>
              <a:gd name="adj2" fmla="val 107000"/>
              <a:gd name="adj3" fmla="val -76833"/>
              <a:gd name="adj4" fmla="val 1570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Hostname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588072" y="3850258"/>
            <a:ext cx="755452" cy="503767"/>
          </a:xfrm>
          <a:prstGeom prst="borderCallout1">
            <a:avLst>
              <a:gd name="adj1" fmla="val 21417"/>
              <a:gd name="adj2" fmla="val 107000"/>
              <a:gd name="adj3" fmla="val -140670"/>
              <a:gd name="adj4" fmla="val 2296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1E4649"/>
                </a:solidFill>
              </a:rPr>
              <a:t>2er</a:t>
            </a:r>
            <a:endParaRPr lang="en-US" dirty="0">
              <a:solidFill>
                <a:srgbClr val="1E46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34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administrativa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2097088"/>
            <a:ext cx="3235375" cy="5459412"/>
          </a:xfrm>
        </p:spPr>
        <p:txBody>
          <a:bodyPr/>
          <a:lstStyle/>
          <a:p>
            <a:r>
              <a:rPr lang="en-US" dirty="0" smtClean="0"/>
              <a:t>DNS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distribuida</a:t>
            </a:r>
            <a:endParaRPr lang="en-US" dirty="0" smtClean="0"/>
          </a:p>
          <a:p>
            <a:pPr lvl="1"/>
            <a:r>
              <a:rPr lang="en-US" dirty="0" err="1" smtClean="0"/>
              <a:t>Repositorio</a:t>
            </a:r>
            <a:r>
              <a:rPr lang="en-US" dirty="0" smtClean="0"/>
              <a:t> de pares (clave, valor)</a:t>
            </a:r>
          </a:p>
          <a:p>
            <a:r>
              <a:rPr lang="en-US" dirty="0" err="1" smtClean="0"/>
              <a:t>Delegación</a:t>
            </a:r>
            <a:r>
              <a:rPr lang="en-US" dirty="0" smtClean="0"/>
              <a:t> de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superiores</a:t>
            </a:r>
            <a:r>
              <a:rPr lang="en-US" dirty="0" smtClean="0"/>
              <a:t> a </a:t>
            </a:r>
            <a:r>
              <a:rPr lang="en-US" dirty="0" err="1" smtClean="0"/>
              <a:t>inferiores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3192" y="1906042"/>
            <a:ext cx="61294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1133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administrativa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Distribución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dividido</a:t>
            </a:r>
            <a:r>
              <a:rPr lang="en-US" dirty="0" smtClean="0"/>
              <a:t> en “</a:t>
            </a:r>
            <a:r>
              <a:rPr lang="en-US" dirty="0" err="1" smtClean="0"/>
              <a:t>islas</a:t>
            </a:r>
            <a:r>
              <a:rPr lang="en-US" dirty="0" smtClean="0"/>
              <a:t>” de control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Zonas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¿Como </a:t>
            </a:r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Consultas</a:t>
            </a:r>
            <a:r>
              <a:rPr lang="en-US" dirty="0" smtClean="0"/>
              <a:t> </a:t>
            </a:r>
            <a:r>
              <a:rPr lang="en-US" dirty="0" err="1" smtClean="0"/>
              <a:t>recursivas</a:t>
            </a:r>
            <a:endParaRPr lang="en-US" dirty="0" smtClean="0"/>
          </a:p>
          <a:p>
            <a:pPr lvl="1"/>
            <a:r>
              <a:rPr lang="en-US" dirty="0" err="1" smtClean="0"/>
              <a:t>Siguiendo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árbol</a:t>
            </a:r>
            <a:endParaRPr lang="en-US" dirty="0" smtClean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b="1" dirty="0" err="1" smtClean="0"/>
              <a:t>tiene</a:t>
            </a:r>
            <a:r>
              <a:rPr lang="en-US" b="1" dirty="0" smtClean="0"/>
              <a:t> el </a:t>
            </a:r>
            <a:r>
              <a:rPr lang="en-US" b="1" dirty="0" err="1" smtClean="0"/>
              <a:t>potencial</a:t>
            </a:r>
            <a:r>
              <a:rPr lang="en-US" b="1" dirty="0" smtClean="0"/>
              <a:t> de “</a:t>
            </a:r>
            <a:r>
              <a:rPr lang="en-US" b="1" dirty="0" err="1" smtClean="0"/>
              <a:t>delegar</a:t>
            </a:r>
            <a:r>
              <a:rPr lang="en-US" b="1" dirty="0" smtClean="0"/>
              <a:t>”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zonas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040" y="1978050"/>
            <a:ext cx="3075648" cy="22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57887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5838" y="2434873"/>
            <a:ext cx="4326850" cy="31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Zonas y Autoridad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08" y="1887943"/>
            <a:ext cx="6188894" cy="5490707"/>
          </a:xfrm>
        </p:spPr>
        <p:txBody>
          <a:bodyPr/>
          <a:lstStyle/>
          <a:p>
            <a:r>
              <a:rPr lang="es-AR" noProof="0" dirty="0" smtClean="0"/>
              <a:t>Zonas</a:t>
            </a:r>
          </a:p>
          <a:p>
            <a:pPr lvl="1"/>
            <a:r>
              <a:rPr lang="es-AR" dirty="0" smtClean="0"/>
              <a:t>A cada dominio (</a:t>
            </a:r>
            <a:r>
              <a:rPr lang="es-AR" i="1" u="sng" dirty="0" smtClean="0"/>
              <a:t>incluyendo siempre al </a:t>
            </a:r>
            <a:r>
              <a:rPr lang="es-AR" i="1" u="sng" dirty="0" err="1" smtClean="0"/>
              <a:t>root</a:t>
            </a:r>
            <a:r>
              <a:rPr lang="es-AR" dirty="0" smtClean="0"/>
              <a:t>) le corresponde lo que se denomina una </a:t>
            </a:r>
            <a:r>
              <a:rPr lang="es-AR" i="1" u="sng" dirty="0" smtClean="0"/>
              <a:t>zona</a:t>
            </a:r>
            <a:r>
              <a:rPr lang="es-AR" dirty="0" smtClean="0"/>
              <a:t> de DNS</a:t>
            </a:r>
          </a:p>
          <a:p>
            <a:r>
              <a:rPr lang="es-AR" noProof="0" dirty="0" smtClean="0"/>
              <a:t>Autoridad</a:t>
            </a:r>
          </a:p>
          <a:p>
            <a:pPr lvl="1"/>
            <a:r>
              <a:rPr lang="es-AR" noProof="0" dirty="0" smtClean="0"/>
              <a:t>Cada zona define una región de </a:t>
            </a:r>
            <a:r>
              <a:rPr lang="es-AR" i="1" u="sng" noProof="0" dirty="0" smtClean="0"/>
              <a:t>autoridad</a:t>
            </a:r>
            <a:r>
              <a:rPr lang="es-AR" noProof="0" dirty="0" smtClean="0"/>
              <a:t> donde </a:t>
            </a:r>
            <a:r>
              <a:rPr lang="es-AR" dirty="0" smtClean="0"/>
              <a:t>se le reconoce el derecho </a:t>
            </a:r>
            <a:r>
              <a:rPr lang="es-AR" noProof="0" dirty="0" smtClean="0"/>
              <a:t>organización que administra la misma </a:t>
            </a:r>
          </a:p>
          <a:p>
            <a:pPr lvl="2"/>
            <a:r>
              <a:rPr lang="es-AR" dirty="0" smtClean="0"/>
              <a:t>Respuestas </a:t>
            </a:r>
            <a:r>
              <a:rPr lang="es-AR" i="1" u="sng" dirty="0" smtClean="0"/>
              <a:t>autoritativas</a:t>
            </a:r>
            <a:endParaRPr lang="es-AR" u="sng" noProof="0" dirty="0"/>
          </a:p>
        </p:txBody>
      </p:sp>
    </p:spTree>
    <p:extLst>
      <p:ext uri="{BB962C8B-B14F-4D97-AF65-F5344CB8AC3E}">
        <p14:creationId xmlns:p14="http://schemas.microsoft.com/office/powerpoint/2010/main" val="1139944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Primarios</a:t>
            </a:r>
            <a:r>
              <a:rPr lang="en-US" dirty="0" smtClean="0"/>
              <a:t> y </a:t>
            </a:r>
            <a:r>
              <a:rPr lang="en-US" dirty="0" err="1" smtClean="0"/>
              <a:t>secundarios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Primarios</a:t>
            </a:r>
            <a:r>
              <a:rPr lang="en-US" dirty="0" smtClean="0"/>
              <a:t> y </a:t>
            </a:r>
            <a:r>
              <a:rPr lang="en-US" dirty="0" err="1" smtClean="0"/>
              <a:t>secundarios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brindarle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disponibilidad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endParaRPr lang="en-US" dirty="0" smtClean="0"/>
          </a:p>
          <a:p>
            <a:r>
              <a:rPr lang="en-US" dirty="0" err="1" smtClean="0"/>
              <a:t>Primarios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configurada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secundarios</a:t>
            </a:r>
            <a:r>
              <a:rPr lang="en-US" dirty="0" smtClean="0"/>
              <a:t> la </a:t>
            </a:r>
            <a:r>
              <a:rPr lang="en-US" dirty="0" err="1" smtClean="0"/>
              <a:t>copian</a:t>
            </a:r>
            <a:endParaRPr lang="en-US" dirty="0" smtClean="0"/>
          </a:p>
          <a:p>
            <a:pPr lvl="1"/>
            <a:r>
              <a:rPr lang="en-US" dirty="0" smtClean="0"/>
              <a:t>AXFR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respuestas</a:t>
            </a:r>
            <a:r>
              <a:rPr lang="en-US" dirty="0" smtClean="0"/>
              <a:t> de los </a:t>
            </a:r>
            <a:r>
              <a:rPr lang="en-US" dirty="0" err="1" smtClean="0"/>
              <a:t>secundarios</a:t>
            </a:r>
            <a:endParaRPr lang="en-US" dirty="0" smtClean="0"/>
          </a:p>
          <a:p>
            <a:pPr lvl="1"/>
            <a:r>
              <a:rPr lang="en-US" dirty="0" err="1" smtClean="0"/>
              <a:t>También</a:t>
            </a:r>
            <a:r>
              <a:rPr lang="en-US" dirty="0" smtClean="0"/>
              <a:t> son </a:t>
            </a:r>
            <a:r>
              <a:rPr lang="en-US" dirty="0" err="1" smtClean="0"/>
              <a:t>autoritativas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3011" y="4858370"/>
            <a:ext cx="2619677" cy="19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0225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y TTL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Caching:</a:t>
            </a:r>
          </a:p>
          <a:p>
            <a:pPr lvl="1"/>
            <a:r>
              <a:rPr lang="en-US" dirty="0" err="1" smtClean="0"/>
              <a:t>Almacenamiento</a:t>
            </a:r>
            <a:r>
              <a:rPr lang="en-US" dirty="0" smtClean="0"/>
              <a:t> de </a:t>
            </a:r>
            <a:r>
              <a:rPr lang="en-US" dirty="0" err="1" smtClean="0"/>
              <a:t>resultados</a:t>
            </a:r>
            <a:r>
              <a:rPr lang="en-US" dirty="0" smtClean="0"/>
              <a:t> en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intermedios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aumentar</a:t>
            </a:r>
            <a:r>
              <a:rPr lang="en-US" dirty="0" smtClean="0"/>
              <a:t> la performance del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2"/>
            <a:r>
              <a:rPr lang="en-US" dirty="0" smtClean="0"/>
              <a:t>En </a:t>
            </a:r>
            <a:r>
              <a:rPr lang="en-US" dirty="0" err="1" smtClean="0"/>
              <a:t>lugar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recursión</a:t>
            </a:r>
            <a:r>
              <a:rPr lang="en-US" dirty="0" smtClean="0"/>
              <a:t>, se </a:t>
            </a:r>
            <a:r>
              <a:rPr lang="en-US" dirty="0" err="1" smtClean="0"/>
              <a:t>obtienen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</a:t>
            </a:r>
            <a:r>
              <a:rPr lang="en-US" dirty="0" err="1" smtClean="0"/>
              <a:t>cacheadas</a:t>
            </a:r>
            <a:endParaRPr lang="en-US" dirty="0" smtClean="0"/>
          </a:p>
          <a:p>
            <a:r>
              <a:rPr lang="en-US" dirty="0" smtClean="0"/>
              <a:t>TTL – Time To Live:</a:t>
            </a:r>
          </a:p>
          <a:p>
            <a:pPr lvl="1"/>
            <a:r>
              <a:rPr lang="en-US" dirty="0" smtClean="0"/>
              <a:t>En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esquema</a:t>
            </a:r>
            <a:r>
              <a:rPr lang="en-US" dirty="0" smtClean="0"/>
              <a:t> de caching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saber </a:t>
            </a:r>
            <a:r>
              <a:rPr lang="en-US" dirty="0" err="1" smtClean="0"/>
              <a:t>cuando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refrescada</a:t>
            </a:r>
            <a:endParaRPr lang="en-US" dirty="0" smtClean="0"/>
          </a:p>
          <a:p>
            <a:pPr lvl="1"/>
            <a:r>
              <a:rPr lang="en-US" dirty="0" smtClean="0"/>
              <a:t>DNS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el TTL de los </a:t>
            </a:r>
            <a:r>
              <a:rPr lang="en-US" dirty="0" err="1" smtClean="0"/>
              <a:t>registros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0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084016" y="26058"/>
            <a:ext cx="7910797" cy="1004706"/>
          </a:xfrm>
        </p:spPr>
        <p:txBody>
          <a:bodyPr/>
          <a:lstStyle/>
          <a:p>
            <a:pPr eaLnBrk="1" hangingPunct="1"/>
            <a:r>
              <a:rPr lang="en-US" dirty="0" err="1"/>
              <a:t>Operación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4000" i="1" dirty="0">
                <a:latin typeface="Arial" charset="0"/>
                <a:ea typeface="Arial" charset="0"/>
                <a:cs typeface="Arial" charset="0"/>
              </a:rPr>
              <a:t>Time-to-Live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83939" y="1259417"/>
            <a:ext cx="4448771" cy="5490707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Cada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 DNS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costosa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lvl="1" eaLnBrk="1" hangingPunct="1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servidores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 eaLnBrk="1" hangingPunct="1">
              <a:buFont typeface="Arial" charset="0"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remotos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Consultas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recursiva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2600" dirty="0">
                <a:latin typeface="Arial" charset="0"/>
                <a:ea typeface="Arial" charset="0"/>
                <a:cs typeface="Arial" charset="0"/>
              </a:rPr>
              <a:t>Los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resultados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se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almacenan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en </a:t>
            </a:r>
            <a:r>
              <a:rPr lang="en-US" sz="2600" i="1" dirty="0" err="1">
                <a:latin typeface="Arial" charset="0"/>
                <a:ea typeface="Arial" charset="0"/>
                <a:cs typeface="Arial" charset="0"/>
              </a:rPr>
              <a:t>caché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local</a:t>
            </a:r>
          </a:p>
          <a:p>
            <a:pPr eaLnBrk="1" hangingPunct="1"/>
            <a:r>
              <a:rPr lang="en-US" sz="2600" dirty="0">
                <a:latin typeface="Arial" charset="0"/>
                <a:ea typeface="Arial" charset="0"/>
                <a:cs typeface="Arial" charset="0"/>
              </a:rPr>
              <a:t>¿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Por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cuánto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tiempo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? 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Time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-to-Live</a:t>
            </a:r>
          </a:p>
          <a:p>
            <a:pPr eaLnBrk="1" hangingPunct="1"/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Típicamente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1500" dirty="0">
                <a:latin typeface="Arial" charset="0"/>
                <a:ea typeface="Arial" charset="0"/>
                <a:cs typeface="Arial" charset="0"/>
              </a:rPr>
              <a:t>86400 </a:t>
            </a:r>
            <a:r>
              <a:rPr lang="en-US" sz="1500" dirty="0" err="1">
                <a:latin typeface="Arial" charset="0"/>
                <a:ea typeface="Arial" charset="0"/>
                <a:cs typeface="Arial" charset="0"/>
              </a:rPr>
              <a:t>segundos</a:t>
            </a: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 (1 </a:t>
            </a:r>
            <a:r>
              <a:rPr lang="en-US" sz="1500" dirty="0" err="1">
                <a:latin typeface="Arial" charset="0"/>
                <a:ea typeface="Arial" charset="0"/>
                <a:cs typeface="Arial" charset="0"/>
              </a:rPr>
              <a:t>día</a:t>
            </a: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eaLnBrk="1" hangingPunct="1"/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4532710" y="1259417"/>
          <a:ext cx="5363357" cy="362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5472913" imgH="3891874" progId="Visio.Drawing.11">
                  <p:embed/>
                </p:oleObj>
              </mc:Choice>
              <mc:Fallback>
                <p:oleObj name="Visio" r:id="rId3" imgW="5472913" imgH="38918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710" y="1259417"/>
                        <a:ext cx="5363357" cy="3622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887098"/>
              </p:ext>
            </p:extLst>
          </p:nvPr>
        </p:nvGraphicFramePr>
        <p:xfrm>
          <a:off x="4324250" y="4875213"/>
          <a:ext cx="5608638" cy="264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5" imgW="4622800" imgH="2184400" progId="Excel.Sheet.8">
                  <p:embed/>
                </p:oleObj>
              </mc:Choice>
              <mc:Fallback>
                <p:oleObj name="Worksheet" r:id="rId5" imgW="4622800" imgH="21844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250" y="4875213"/>
                        <a:ext cx="5608638" cy="2646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8418237" y="3102911"/>
            <a:ext cx="1277333" cy="58407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32710" y="3562872"/>
            <a:ext cx="1277333" cy="58407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70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101" grpId="0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 smtClean="0">
                <a:solidFill>
                  <a:schemeClr val="tx1"/>
                </a:solidFill>
              </a:rPr>
              <a:t>Protocolo</a:t>
            </a:r>
            <a:endParaRPr lang="es-AR" noProof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smtClean="0"/>
              <a:t>DNS: Doman Name System</a:t>
            </a:r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3484762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Resource Records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906042"/>
            <a:ext cx="9234488" cy="5459412"/>
          </a:xfrm>
        </p:spPr>
        <p:txBody>
          <a:bodyPr/>
          <a:lstStyle/>
          <a:p>
            <a:r>
              <a:rPr lang="es-AR" dirty="0" smtClean="0"/>
              <a:t>La información en la base de datos del DNS está estructurada en un conjunto de </a:t>
            </a:r>
            <a:r>
              <a:rPr lang="es-AR" i="1" dirty="0" smtClean="0"/>
              <a:t>resource records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SOA, A, NS, MX, PTR, TXT, etc.</a:t>
            </a:r>
          </a:p>
          <a:p>
            <a:r>
              <a:rPr lang="es-AR" dirty="0" smtClean="0"/>
              <a:t>Cada RR representa un ítem de información en la base de datos de DNS que puede ser consultado</a:t>
            </a:r>
          </a:p>
          <a:p>
            <a:r>
              <a:rPr lang="es-AR" dirty="0" smtClean="0"/>
              <a:t>Un RR está definido por cinco campos</a:t>
            </a:r>
            <a:endParaRPr lang="es-AR" dirty="0"/>
          </a:p>
          <a:p>
            <a:pPr lvl="1"/>
            <a:r>
              <a:rPr lang="es-AR" dirty="0" smtClean="0"/>
              <a:t>Class, Type, Value, Name, TTL</a:t>
            </a:r>
          </a:p>
        </p:txBody>
      </p:sp>
    </p:spTree>
    <p:extLst>
      <p:ext uri="{BB962C8B-B14F-4D97-AF65-F5344CB8AC3E}">
        <p14:creationId xmlns:p14="http://schemas.microsoft.com/office/powerpoint/2010/main" val="1286760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Agenda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noProof="0" dirty="0" smtClean="0"/>
              <a:t>Introduccón al DNS:</a:t>
            </a:r>
          </a:p>
          <a:p>
            <a:pPr lvl="1"/>
            <a:r>
              <a:rPr lang="es-AR" noProof="0" dirty="0" smtClean="0"/>
              <a:t>Repasar lo que sabemos todos.</a:t>
            </a:r>
          </a:p>
          <a:p>
            <a:r>
              <a:rPr lang="es-AR" noProof="0" dirty="0" smtClean="0"/>
              <a:t>Arquitectura:</a:t>
            </a:r>
          </a:p>
          <a:p>
            <a:pPr lvl="1"/>
            <a:r>
              <a:rPr lang="es-AR" noProof="0" dirty="0" smtClean="0"/>
              <a:t>Estructura de árbol</a:t>
            </a:r>
          </a:p>
          <a:p>
            <a:pPr lvl="1"/>
            <a:r>
              <a:rPr lang="es-AR" noProof="0" dirty="0" smtClean="0"/>
              <a:t>RRs.</a:t>
            </a:r>
          </a:p>
          <a:p>
            <a:pPr lvl="1"/>
            <a:r>
              <a:rPr lang="es-AR" noProof="0" dirty="0" smtClean="0"/>
              <a:t>Servidores primarios y secundarios. Zonas y Autoridad.</a:t>
            </a:r>
          </a:p>
          <a:p>
            <a:r>
              <a:rPr lang="es-AR" noProof="0" dirty="0" smtClean="0"/>
              <a:t>Operación</a:t>
            </a:r>
          </a:p>
          <a:p>
            <a:pPr lvl="1"/>
            <a:r>
              <a:rPr lang="es-AR" noProof="0" dirty="0" smtClean="0"/>
              <a:t>Descripción del protocolo</a:t>
            </a:r>
          </a:p>
          <a:p>
            <a:pPr lvl="2"/>
            <a:r>
              <a:rPr lang="es-AR" noProof="0" dirty="0" smtClean="0"/>
              <a:t>Transporte, formato paquete, etc.</a:t>
            </a:r>
          </a:p>
          <a:p>
            <a:pPr lvl="1"/>
            <a:r>
              <a:rPr lang="es-AR" noProof="0" dirty="0" smtClean="0"/>
              <a:t>Consultas y respuestas</a:t>
            </a:r>
          </a:p>
          <a:p>
            <a:pPr lvl="2"/>
            <a:r>
              <a:rPr lang="es-AR" noProof="0" dirty="0" smtClean="0"/>
              <a:t>Directas, reversas, transferencias de zona</a:t>
            </a:r>
          </a:p>
        </p:txBody>
      </p:sp>
    </p:spTree>
    <p:extLst>
      <p:ext uri="{BB962C8B-B14F-4D97-AF65-F5344CB8AC3E}">
        <p14:creationId xmlns:p14="http://schemas.microsoft.com/office/powerpoint/2010/main" val="1668871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Resource Records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08" y="1561427"/>
            <a:ext cx="9065419" cy="5961239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RR “SOA”: </a:t>
            </a:r>
            <a:r>
              <a:rPr lang="es-AR" i="1" dirty="0" smtClean="0"/>
              <a:t>Start of Authority</a:t>
            </a:r>
            <a:endParaRPr lang="es-AR" dirty="0" smtClean="0"/>
          </a:p>
          <a:p>
            <a:pPr lvl="1"/>
            <a:r>
              <a:rPr lang="es-AR" dirty="0" smtClean="0"/>
              <a:t>Establece el comienzo de una zona de DNS, tiene varios campos:</a:t>
            </a:r>
          </a:p>
          <a:p>
            <a:pPr lvl="2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MNAME, RNAME: </a:t>
            </a:r>
          </a:p>
          <a:p>
            <a:pPr lvl="3"/>
            <a:r>
              <a:rPr lang="es-AR" dirty="0" smtClean="0"/>
              <a:t>dominio y </a:t>
            </a:r>
            <a:r>
              <a:rPr lang="es-AR" dirty="0" err="1" smtClean="0"/>
              <a:t>mailbox</a:t>
            </a:r>
            <a:r>
              <a:rPr lang="es-AR" dirty="0" smtClean="0"/>
              <a:t> del administrador</a:t>
            </a:r>
          </a:p>
          <a:p>
            <a:pPr lvl="2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SERIAL</a:t>
            </a:r>
            <a:r>
              <a:rPr lang="es-AR" dirty="0" smtClean="0"/>
              <a:t>:</a:t>
            </a:r>
          </a:p>
          <a:p>
            <a:pPr lvl="3"/>
            <a:r>
              <a:rPr lang="es-AR" dirty="0" smtClean="0"/>
              <a:t> numero versión (32 bits), usado para saber si hay cambios</a:t>
            </a:r>
          </a:p>
          <a:p>
            <a:pPr lvl="2"/>
            <a:r>
              <a:rPr lang="es-AR" sz="2300" b="1" dirty="0">
                <a:latin typeface="Courier New" pitchFamily="49" charset="0"/>
                <a:cs typeface="Courier New" pitchFamily="49" charset="0"/>
              </a:rPr>
              <a:t>RETRY</a:t>
            </a:r>
            <a:r>
              <a:rPr lang="es-AR" dirty="0" smtClean="0"/>
              <a:t>:</a:t>
            </a:r>
          </a:p>
          <a:p>
            <a:pPr lvl="3"/>
            <a:r>
              <a:rPr lang="es-AR" dirty="0" smtClean="0"/>
              <a:t> tiempo a esperar para reintentar una transferencia fallida</a:t>
            </a:r>
          </a:p>
          <a:p>
            <a:pPr lvl="2"/>
            <a:r>
              <a:rPr lang="es-AR" sz="2300" b="1" dirty="0">
                <a:latin typeface="Courier New" pitchFamily="49" charset="0"/>
                <a:cs typeface="Courier New" pitchFamily="49" charset="0"/>
              </a:rPr>
              <a:t>EXPIRE</a:t>
            </a:r>
            <a:r>
              <a:rPr lang="es-AR" dirty="0" smtClean="0"/>
              <a:t>:</a:t>
            </a:r>
          </a:p>
          <a:p>
            <a:pPr lvl="3"/>
            <a:r>
              <a:rPr lang="es-AR" dirty="0" smtClean="0"/>
              <a:t> tiempo a esperar hasta considerar la zona no autoritativa</a:t>
            </a:r>
          </a:p>
          <a:p>
            <a:pPr lvl="2"/>
            <a:r>
              <a:rPr lang="es-AR" sz="2300" b="1" dirty="0">
                <a:latin typeface="Courier New" pitchFamily="49" charset="0"/>
                <a:cs typeface="Courier New" pitchFamily="49" charset="0"/>
              </a:rPr>
              <a:t>MINIMUM</a:t>
            </a:r>
            <a:r>
              <a:rPr lang="es-AR" dirty="0" smtClean="0"/>
              <a:t>: </a:t>
            </a:r>
          </a:p>
          <a:p>
            <a:pPr lvl="3"/>
            <a:r>
              <a:rPr lang="es-AR" dirty="0" smtClean="0"/>
              <a:t>TTL mínimo que se exporta con cualquier RR que se responde sobre esta zona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48512" y="2626122"/>
            <a:ext cx="3140274" cy="1152128"/>
          </a:xfrm>
          <a:prstGeom prst="roundRect">
            <a:avLst/>
          </a:prstGeom>
          <a:solidFill>
            <a:srgbClr val="0066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6544" y="2554114"/>
            <a:ext cx="2608078" cy="431804"/>
          </a:xfrm>
          <a:prstGeom prst="rect">
            <a:avLst/>
          </a:prstGeom>
          <a:noFill/>
        </p:spPr>
        <p:txBody>
          <a:bodyPr wrap="square" lIns="100730" tIns="50365" rIns="100730" bIns="50365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SOA: </a:t>
            </a:r>
            <a:r>
              <a:rPr lang="en-US" sz="2200" b="1" dirty="0" err="1" smtClean="0">
                <a:solidFill>
                  <a:srgbClr val="FFFF00"/>
                </a:solidFill>
              </a:rPr>
              <a:t>lacnic.net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08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2097088"/>
            <a:ext cx="9234488" cy="4201442"/>
          </a:xfrm>
        </p:spPr>
        <p:txBody>
          <a:bodyPr/>
          <a:lstStyle/>
          <a:p>
            <a:r>
              <a:rPr lang="en-US" dirty="0" smtClean="0"/>
              <a:t>RR SOA en BIND:</a:t>
            </a:r>
          </a:p>
          <a:p>
            <a:endParaRPr lang="en-US" dirty="0" smtClean="0"/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@       IN      SOA     tld1.    </a:t>
            </a:r>
            <a:r>
              <a:rPr lang="en-US" sz="1800" dirty="0" err="1">
                <a:latin typeface="Monaco"/>
                <a:cs typeface="Monaco"/>
              </a:rPr>
              <a:t>root.localhost</a:t>
            </a:r>
            <a:r>
              <a:rPr lang="en-US" sz="1800" dirty="0">
                <a:latin typeface="Monaco"/>
                <a:cs typeface="Monaco"/>
              </a:rPr>
              <a:t>. (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      3         ; Serial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 604800         ; Refresh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  30            ; Retry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2419200         ; Expire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  30     )      ; Negative Cache TTL</a:t>
            </a:r>
          </a:p>
          <a:p>
            <a:pPr marL="10001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933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Resource Records: </a:t>
            </a:r>
            <a:r>
              <a:rPr lang="es-AR" i="1" noProof="0" dirty="0" smtClean="0"/>
              <a:t>“A”</a:t>
            </a:r>
            <a:r>
              <a:rPr lang="es-AR" noProof="0" dirty="0" smtClean="0"/>
              <a:t/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92" y="1906042"/>
            <a:ext cx="9234488" cy="4536504"/>
          </a:xfrm>
        </p:spPr>
        <p:txBody>
          <a:bodyPr/>
          <a:lstStyle/>
          <a:p>
            <a:r>
              <a:rPr lang="es-AR" noProof="0" dirty="0" smtClean="0"/>
              <a:t>RR “A”: </a:t>
            </a:r>
            <a:r>
              <a:rPr lang="es-AR" i="1" noProof="0" dirty="0" err="1" smtClean="0"/>
              <a:t>Address</a:t>
            </a:r>
            <a:endParaRPr lang="es-AR" noProof="0" dirty="0" smtClean="0"/>
          </a:p>
          <a:p>
            <a:pPr lvl="1"/>
            <a:r>
              <a:rPr lang="es-AR" dirty="0" smtClean="0"/>
              <a:t>Los registros A establecen las correspondencias entre direcciones IP y nombres de dominio</a:t>
            </a:r>
          </a:p>
          <a:p>
            <a:pPr lvl="1"/>
            <a:r>
              <a:rPr lang="es-AR" dirty="0" smtClean="0"/>
              <a:t>Idem IPv6: “AAAA”</a:t>
            </a:r>
          </a:p>
          <a:p>
            <a:r>
              <a:rPr lang="es-AR" dirty="0" smtClean="0"/>
              <a:t>Formato “Zone File” de BIND</a:t>
            </a:r>
          </a:p>
          <a:p>
            <a:pPr lvl="1"/>
            <a:r>
              <a:rPr lang="es-AR" dirty="0" smtClean="0">
                <a:latin typeface="Monaco"/>
                <a:cs typeface="Monaco"/>
              </a:rPr>
              <a:t>www IN A 200.7.85.220</a:t>
            </a:r>
          </a:p>
          <a:p>
            <a:pPr lvl="1"/>
            <a:r>
              <a:rPr lang="es-AR" dirty="0" smtClean="0">
                <a:latin typeface="Monaco"/>
                <a:cs typeface="Monaco"/>
              </a:rPr>
              <a:t>www IN AAAA 2001:13C7::2</a:t>
            </a:r>
          </a:p>
        </p:txBody>
      </p:sp>
    </p:spTree>
    <p:extLst>
      <p:ext uri="{BB962C8B-B14F-4D97-AF65-F5344CB8AC3E}">
        <p14:creationId xmlns:p14="http://schemas.microsoft.com/office/powerpoint/2010/main" val="9736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Resource Records: </a:t>
            </a:r>
            <a:br>
              <a:rPr lang="es-AR" noProof="0" dirty="0" smtClean="0"/>
            </a:br>
            <a:r>
              <a:rPr lang="es-AR" noProof="0" dirty="0" smtClean="0"/>
              <a:t>“</a:t>
            </a:r>
            <a:r>
              <a:rPr lang="es-AR" i="1" dirty="0" smtClean="0"/>
              <a:t>CNAME”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92" y="1762026"/>
            <a:ext cx="9234488" cy="5472608"/>
          </a:xfrm>
        </p:spPr>
        <p:txBody>
          <a:bodyPr/>
          <a:lstStyle/>
          <a:p>
            <a:r>
              <a:rPr lang="es-AR" dirty="0" smtClean="0"/>
              <a:t>RR “CNAME”: </a:t>
            </a:r>
            <a:r>
              <a:rPr lang="es-AR" i="1" dirty="0" smtClean="0"/>
              <a:t>Canonical Name</a:t>
            </a:r>
            <a:endParaRPr lang="es-AR" dirty="0" smtClean="0"/>
          </a:p>
          <a:p>
            <a:pPr lvl="1"/>
            <a:r>
              <a:rPr lang="es-AR" dirty="0" smtClean="0"/>
              <a:t>Son el equivalente de los aliases o de los links simbólicos. </a:t>
            </a:r>
          </a:p>
          <a:p>
            <a:pPr lvl="2"/>
            <a:r>
              <a:rPr lang="es-AR" dirty="0" smtClean="0"/>
              <a:t>Establecen una correspondencia entre dos nombres</a:t>
            </a:r>
          </a:p>
          <a:p>
            <a:pPr lvl="1"/>
            <a:r>
              <a:rPr lang="es-AR" dirty="0" smtClean="0"/>
              <a:t>Ejemplo:</a:t>
            </a:r>
          </a:p>
          <a:p>
            <a:pPr lvl="2"/>
            <a:r>
              <a:rPr lang="es-AR" dirty="0">
                <a:latin typeface="Monaco"/>
                <a:cs typeface="Monaco"/>
              </a:rPr>
              <a:t>www IN </a:t>
            </a:r>
            <a:r>
              <a:rPr lang="es-AR" dirty="0" smtClean="0">
                <a:latin typeface="Monaco"/>
                <a:cs typeface="Monaco"/>
              </a:rPr>
              <a:t>CNAME maquina.lacnic.net.</a:t>
            </a:r>
            <a:endParaRPr lang="es-AR" dirty="0" smtClean="0"/>
          </a:p>
          <a:p>
            <a:pPr lvl="1"/>
            <a:r>
              <a:rPr lang="es-AR" dirty="0" smtClean="0"/>
              <a:t>En teoría para resolver completamente a la dirección hacen falta dos consultas</a:t>
            </a:r>
          </a:p>
          <a:p>
            <a:pPr lvl="2"/>
            <a:r>
              <a:rPr lang="es-AR" dirty="0" smtClean="0"/>
              <a:t>En la práctica los servidores ya devuelven el “A” correspondiente en la sección </a:t>
            </a:r>
            <a:r>
              <a:rPr lang="es-AR" i="1" u="sng" dirty="0" smtClean="0"/>
              <a:t>Additional</a:t>
            </a:r>
            <a:r>
              <a:rPr lang="es-AR" dirty="0" smtClean="0"/>
              <a:t> de la consulta (ya lo vamos a ver)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301480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Records: </a:t>
            </a:r>
            <a:r>
              <a:rPr lang="en-US" i="1" dirty="0" smtClean="0"/>
              <a:t>“PTR”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2026"/>
            <a:ext cx="9234488" cy="5459412"/>
          </a:xfrm>
        </p:spPr>
        <p:txBody>
          <a:bodyPr/>
          <a:lstStyle/>
          <a:p>
            <a:r>
              <a:rPr lang="es-AR" dirty="0"/>
              <a:t>RR “PTR”: </a:t>
            </a:r>
            <a:r>
              <a:rPr lang="es-AR" i="1" dirty="0"/>
              <a:t>Pointer</a:t>
            </a:r>
            <a:endParaRPr lang="es-AR" dirty="0"/>
          </a:p>
          <a:p>
            <a:pPr lvl="1"/>
            <a:r>
              <a:rPr lang="es-AR" dirty="0"/>
              <a:t>Los registros PTR establecen enlaces o punteros entre nombres de DNS, es muy similar conceptualmente al CNAME</a:t>
            </a:r>
          </a:p>
          <a:p>
            <a:pPr lvl="2"/>
            <a:r>
              <a:rPr lang="es-AR" dirty="0"/>
              <a:t>El principal uso es construir el dominio 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in-addr.arpa</a:t>
            </a:r>
            <a:r>
              <a:rPr lang="es-AR" dirty="0"/>
              <a:t> que contiene los </a:t>
            </a:r>
            <a:r>
              <a:rPr lang="es-AR" dirty="0" smtClean="0"/>
              <a:t>reversos</a:t>
            </a:r>
          </a:p>
          <a:p>
            <a:pPr lvl="1"/>
            <a:r>
              <a:rPr lang="es-AR" dirty="0" smtClean="0"/>
              <a:t>Los clientes DNS transforman una consulta por IP, asumiendo que es una reversa, por una consulta bajo “in-addr.arpa”</a:t>
            </a:r>
          </a:p>
          <a:p>
            <a:pPr lvl="1"/>
            <a:r>
              <a:rPr lang="es-AR" dirty="0" smtClean="0"/>
              <a:t>Ejemplo:</a:t>
            </a:r>
          </a:p>
          <a:p>
            <a:pPr lvl="2"/>
            <a:r>
              <a:rPr lang="es-AR" dirty="0" smtClean="0">
                <a:latin typeface="Monaco"/>
                <a:cs typeface="Monaco"/>
              </a:rPr>
              <a:t>220.85.7.200.in-addr.arpa. </a:t>
            </a:r>
            <a:r>
              <a:rPr lang="es-AR" dirty="0">
                <a:latin typeface="Monaco"/>
                <a:cs typeface="Monaco"/>
              </a:rPr>
              <a:t>IN </a:t>
            </a:r>
            <a:r>
              <a:rPr lang="es-AR" dirty="0" smtClean="0">
                <a:latin typeface="Monaco"/>
                <a:cs typeface="Monaco"/>
              </a:rPr>
              <a:t>PTR www.lacnic.net.</a:t>
            </a:r>
          </a:p>
          <a:p>
            <a:pPr marL="10001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2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Records: </a:t>
            </a:r>
            <a:r>
              <a:rPr lang="en-US" i="1" dirty="0" smtClean="0"/>
              <a:t>“MX”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RR </a:t>
            </a:r>
            <a:r>
              <a:rPr lang="en-US" dirty="0"/>
              <a:t>“</a:t>
            </a:r>
            <a:r>
              <a:rPr lang="en-US" i="1" dirty="0"/>
              <a:t>MX</a:t>
            </a:r>
            <a:r>
              <a:rPr lang="en-US" dirty="0"/>
              <a:t>”: </a:t>
            </a:r>
            <a:r>
              <a:rPr lang="en-US" i="1" dirty="0"/>
              <a:t>Mail Exchanger</a:t>
            </a:r>
            <a:endParaRPr lang="en-US" dirty="0"/>
          </a:p>
          <a:p>
            <a:pPr lvl="1"/>
            <a:r>
              <a:rPr lang="en-US" i="1" dirty="0" err="1" smtClean="0"/>
              <a:t>Cada</a:t>
            </a:r>
            <a:r>
              <a:rPr lang="en-US" i="1" dirty="0" smtClean="0"/>
              <a:t> </a:t>
            </a:r>
            <a:r>
              <a:rPr lang="en-US" i="1" dirty="0" err="1" smtClean="0"/>
              <a:t>registro</a:t>
            </a:r>
            <a:r>
              <a:rPr lang="en-US" i="1" dirty="0" smtClean="0"/>
              <a:t> MX </a:t>
            </a:r>
            <a:r>
              <a:rPr lang="en-US" i="1" dirty="0" err="1" smtClean="0"/>
              <a:t>specifica</a:t>
            </a:r>
            <a:r>
              <a:rPr lang="en-US" i="1" dirty="0" smtClean="0"/>
              <a:t> un </a:t>
            </a:r>
            <a:r>
              <a:rPr lang="en-US" i="1" dirty="0" err="1" smtClean="0"/>
              <a:t>nombre</a:t>
            </a:r>
            <a:r>
              <a:rPr lang="en-US" i="1" dirty="0" smtClean="0"/>
              <a:t> de </a:t>
            </a:r>
            <a:r>
              <a:rPr lang="en-US" i="1" dirty="0" err="1" smtClean="0"/>
              <a:t>dominio</a:t>
            </a:r>
            <a:r>
              <a:rPr lang="en-US" i="1" dirty="0" smtClean="0"/>
              <a:t>,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debe</a:t>
            </a:r>
            <a:r>
              <a:rPr lang="en-US" i="1" dirty="0" smtClean="0"/>
              <a:t> </a:t>
            </a:r>
            <a:r>
              <a:rPr lang="en-US" i="1" dirty="0" err="1" smtClean="0"/>
              <a:t>ir</a:t>
            </a:r>
            <a:r>
              <a:rPr lang="en-US" i="1" dirty="0" smtClean="0"/>
              <a:t> </a:t>
            </a:r>
            <a:r>
              <a:rPr lang="en-US" i="1" dirty="0" err="1" smtClean="0"/>
              <a:t>acompañado</a:t>
            </a:r>
            <a:r>
              <a:rPr lang="en-US" i="1" dirty="0" smtClean="0"/>
              <a:t> </a:t>
            </a:r>
            <a:r>
              <a:rPr lang="en-US" i="1" dirty="0" err="1" smtClean="0"/>
              <a:t>por</a:t>
            </a:r>
            <a:r>
              <a:rPr lang="en-US" i="1" dirty="0" smtClean="0"/>
              <a:t> un </a:t>
            </a:r>
            <a:r>
              <a:rPr lang="en-US" i="1" dirty="0" err="1" smtClean="0"/>
              <a:t>registro</a:t>
            </a:r>
            <a:r>
              <a:rPr lang="en-US" i="1" dirty="0" smtClean="0"/>
              <a:t> “A”, y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prioridad</a:t>
            </a:r>
            <a:r>
              <a:rPr lang="en-US" i="1" dirty="0" smtClean="0"/>
              <a:t>; La </a:t>
            </a:r>
            <a:r>
              <a:rPr lang="en-US" i="1" dirty="0" err="1" smtClean="0"/>
              <a:t>lista</a:t>
            </a:r>
            <a:r>
              <a:rPr lang="en-US" i="1" dirty="0" smtClean="0"/>
              <a:t> de </a:t>
            </a:r>
            <a:r>
              <a:rPr lang="en-US" i="1" dirty="0" err="1" smtClean="0"/>
              <a:t>intercambiadores</a:t>
            </a:r>
            <a:r>
              <a:rPr lang="en-US" i="1" dirty="0" smtClean="0"/>
              <a:t> se </a:t>
            </a:r>
            <a:r>
              <a:rPr lang="en-US" i="1" dirty="0" err="1" smtClean="0"/>
              <a:t>ordena</a:t>
            </a:r>
            <a:r>
              <a:rPr lang="en-US" i="1" dirty="0" smtClean="0"/>
              <a:t> </a:t>
            </a:r>
            <a:r>
              <a:rPr lang="en-US" i="1" dirty="0" err="1" smtClean="0"/>
              <a:t>entonces</a:t>
            </a:r>
            <a:r>
              <a:rPr lang="en-US" i="1" dirty="0" smtClean="0"/>
              <a:t> </a:t>
            </a:r>
            <a:r>
              <a:rPr lang="en-US" i="1" dirty="0" err="1" smtClean="0"/>
              <a:t>por</a:t>
            </a:r>
            <a:r>
              <a:rPr lang="en-US" i="1" dirty="0" smtClean="0"/>
              <a:t> el valor de la </a:t>
            </a:r>
            <a:r>
              <a:rPr lang="en-US" i="1" dirty="0" err="1" smtClean="0"/>
              <a:t>prioridad</a:t>
            </a:r>
            <a:r>
              <a:rPr lang="en-US" i="1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s-AR" dirty="0" smtClean="0">
                <a:latin typeface="Monaco"/>
                <a:cs typeface="Monaco"/>
              </a:rPr>
              <a:t>lacnic.net. </a:t>
            </a:r>
            <a:r>
              <a:rPr lang="es-AR" dirty="0">
                <a:latin typeface="Monaco"/>
                <a:cs typeface="Monaco"/>
              </a:rPr>
              <a:t>IN </a:t>
            </a:r>
            <a:r>
              <a:rPr lang="es-AR" dirty="0" smtClean="0">
                <a:latin typeface="Monaco"/>
                <a:cs typeface="Monaco"/>
              </a:rPr>
              <a:t>MX 10 smtp1.lacnic.net</a:t>
            </a:r>
            <a:r>
              <a:rPr lang="es-AR" dirty="0">
                <a:latin typeface="Monaco"/>
                <a:cs typeface="Monaco"/>
              </a:rPr>
              <a:t>.</a:t>
            </a:r>
            <a:endParaRPr lang="en-US" dirty="0" smtClean="0"/>
          </a:p>
          <a:p>
            <a:pPr lvl="1"/>
            <a:r>
              <a:rPr lang="es-AR" dirty="0">
                <a:latin typeface="Monaco"/>
                <a:cs typeface="Monaco"/>
              </a:rPr>
              <a:t>lacnic.net. IN MX </a:t>
            </a:r>
            <a:r>
              <a:rPr lang="es-AR" dirty="0" smtClean="0">
                <a:latin typeface="Monaco"/>
                <a:cs typeface="Monaco"/>
              </a:rPr>
              <a:t>20 smtp2.</a:t>
            </a:r>
            <a:r>
              <a:rPr lang="es-AR" dirty="0">
                <a:latin typeface="Monaco"/>
                <a:cs typeface="Monaco"/>
              </a:rPr>
              <a:t>lacnic.net.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5651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32" y="321866"/>
            <a:ext cx="7566025" cy="10252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Records:</a:t>
            </a:r>
            <a:br>
              <a:rPr lang="en-US" dirty="0" smtClean="0"/>
            </a:br>
            <a:r>
              <a:rPr lang="en-US" dirty="0" smtClean="0"/>
              <a:t>“NS” y </a:t>
            </a:r>
            <a:r>
              <a:rPr lang="en-US" dirty="0" err="1" smtClean="0"/>
              <a:t>delegación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2122065"/>
            <a:ext cx="9065419" cy="5182551"/>
          </a:xfrm>
        </p:spPr>
        <p:txBody>
          <a:bodyPr>
            <a:normAutofit/>
          </a:bodyPr>
          <a:lstStyle/>
          <a:p>
            <a:r>
              <a:rPr lang="en-US" dirty="0" smtClean="0"/>
              <a:t>RR “NS”: </a:t>
            </a:r>
            <a:r>
              <a:rPr lang="en-US" i="1" dirty="0" smtClean="0"/>
              <a:t>Name Server</a:t>
            </a:r>
          </a:p>
          <a:p>
            <a:pPr lvl="1"/>
            <a:r>
              <a:rPr lang="en-US" i="1" dirty="0" err="1" smtClean="0">
                <a:solidFill>
                  <a:srgbClr val="3C8C93"/>
                </a:solidFill>
              </a:rPr>
              <a:t>Especifica</a:t>
            </a:r>
            <a:r>
              <a:rPr lang="en-US" i="1" dirty="0" smtClean="0">
                <a:solidFill>
                  <a:srgbClr val="3C8C93"/>
                </a:solidFill>
              </a:rPr>
              <a:t> un </a:t>
            </a:r>
            <a:r>
              <a:rPr lang="en-US" i="1" dirty="0" err="1" smtClean="0">
                <a:solidFill>
                  <a:srgbClr val="3C8C93"/>
                </a:solidFill>
              </a:rPr>
              <a:t>nombre</a:t>
            </a:r>
            <a:r>
              <a:rPr lang="en-US" i="1" dirty="0" smtClean="0">
                <a:solidFill>
                  <a:srgbClr val="3C8C93"/>
                </a:solidFill>
              </a:rPr>
              <a:t> de host (</a:t>
            </a:r>
            <a:r>
              <a:rPr lang="en-US" i="1" dirty="0" err="1" smtClean="0">
                <a:solidFill>
                  <a:srgbClr val="3C8C93"/>
                </a:solidFill>
              </a:rPr>
              <a:t>que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debe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estar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acompañado</a:t>
            </a:r>
            <a:r>
              <a:rPr lang="en-US" i="1" dirty="0" smtClean="0">
                <a:solidFill>
                  <a:srgbClr val="3C8C93"/>
                </a:solidFill>
              </a:rPr>
              <a:t> de un </a:t>
            </a:r>
            <a:r>
              <a:rPr lang="en-US" i="1" dirty="0" err="1" smtClean="0">
                <a:solidFill>
                  <a:srgbClr val="3C8C93"/>
                </a:solidFill>
              </a:rPr>
              <a:t>registro</a:t>
            </a:r>
            <a:r>
              <a:rPr lang="en-US" i="1" dirty="0" smtClean="0">
                <a:solidFill>
                  <a:srgbClr val="3C8C93"/>
                </a:solidFill>
              </a:rPr>
              <a:t> “A”), </a:t>
            </a:r>
            <a:r>
              <a:rPr lang="en-US" i="1" dirty="0" err="1" smtClean="0">
                <a:solidFill>
                  <a:srgbClr val="3C8C93"/>
                </a:solidFill>
              </a:rPr>
              <a:t>que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indica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donde</a:t>
            </a:r>
            <a:r>
              <a:rPr lang="en-US" i="1" dirty="0" smtClean="0">
                <a:solidFill>
                  <a:srgbClr val="3C8C93"/>
                </a:solidFill>
              </a:rPr>
              <a:t> se </a:t>
            </a:r>
            <a:r>
              <a:rPr lang="en-US" i="1" dirty="0" err="1" smtClean="0">
                <a:solidFill>
                  <a:srgbClr val="3C8C93"/>
                </a:solidFill>
              </a:rPr>
              <a:t>puede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encontrar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información</a:t>
            </a:r>
            <a:r>
              <a:rPr lang="en-US" i="1" dirty="0" smtClean="0">
                <a:solidFill>
                  <a:srgbClr val="3C8C93"/>
                </a:solidFill>
              </a:rPr>
              <a:t> de </a:t>
            </a:r>
            <a:r>
              <a:rPr lang="en-US" i="1" dirty="0" err="1" smtClean="0">
                <a:solidFill>
                  <a:srgbClr val="3C8C93"/>
                </a:solidFill>
              </a:rPr>
              <a:t>nombres</a:t>
            </a:r>
            <a:r>
              <a:rPr lang="en-US" i="1" dirty="0" smtClean="0">
                <a:solidFill>
                  <a:srgbClr val="3C8C93"/>
                </a:solidFill>
              </a:rPr>
              <a:t> DNS </a:t>
            </a:r>
            <a:r>
              <a:rPr lang="en-US" i="1" dirty="0" err="1" smtClean="0">
                <a:solidFill>
                  <a:srgbClr val="3C8C93"/>
                </a:solidFill>
              </a:rPr>
              <a:t>acerca</a:t>
            </a:r>
            <a:r>
              <a:rPr lang="en-US" i="1" dirty="0" smtClean="0">
                <a:solidFill>
                  <a:srgbClr val="3C8C93"/>
                </a:solidFill>
              </a:rPr>
              <a:t> del </a:t>
            </a:r>
            <a:r>
              <a:rPr lang="en-US" i="1" dirty="0" err="1" smtClean="0">
                <a:solidFill>
                  <a:srgbClr val="3C8C93"/>
                </a:solidFill>
              </a:rPr>
              <a:t>dominio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señalado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por</a:t>
            </a:r>
            <a:r>
              <a:rPr lang="en-US" i="1" dirty="0" smtClean="0">
                <a:solidFill>
                  <a:srgbClr val="3C8C93"/>
                </a:solidFill>
              </a:rPr>
              <a:t> el </a:t>
            </a:r>
            <a:r>
              <a:rPr lang="en-US" i="1" dirty="0" err="1" smtClean="0">
                <a:solidFill>
                  <a:srgbClr val="3C8C93"/>
                </a:solidFill>
              </a:rPr>
              <a:t>registro</a:t>
            </a:r>
            <a:r>
              <a:rPr lang="en-US" i="1" dirty="0" smtClean="0">
                <a:solidFill>
                  <a:srgbClr val="3C8C93"/>
                </a:solidFill>
              </a:rPr>
              <a:t> NS.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lacnic.net. IN </a:t>
            </a:r>
            <a:r>
              <a:rPr lang="es-AR" dirty="0" smtClean="0">
                <a:latin typeface="Monaco"/>
                <a:cs typeface="Monaco"/>
              </a:rPr>
              <a:t>NS ns1.lacnic.net.</a:t>
            </a:r>
          </a:p>
          <a:p>
            <a:pPr lvl="1"/>
            <a:r>
              <a:rPr lang="es-AR" dirty="0" smtClean="0">
                <a:latin typeface="Monaco"/>
                <a:cs typeface="Monaco"/>
              </a:rPr>
              <a:t>ns1.lacnic.net. IN A 200.7.85.220</a:t>
            </a:r>
          </a:p>
          <a:p>
            <a:pPr lvl="2"/>
            <a:r>
              <a:rPr lang="es-AR" dirty="0" smtClean="0">
                <a:latin typeface="Arial Bold"/>
                <a:cs typeface="Arial Bold"/>
              </a:rPr>
              <a:t>Glue record</a:t>
            </a:r>
            <a:endParaRPr lang="en-US" dirty="0"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6816998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Records: </a:t>
            </a:r>
            <a:r>
              <a:rPr lang="en-US" dirty="0" err="1" smtClean="0"/>
              <a:t>Otros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RRs: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Informativos</a:t>
            </a:r>
            <a:r>
              <a:rPr lang="en-US" dirty="0">
                <a:solidFill>
                  <a:srgbClr val="3C8C93"/>
                </a:solidFill>
              </a:rPr>
              <a:t>: TXT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Locación</a:t>
            </a:r>
            <a:r>
              <a:rPr lang="en-US" dirty="0">
                <a:solidFill>
                  <a:srgbClr val="3C8C93"/>
                </a:solidFill>
              </a:rPr>
              <a:t> </a:t>
            </a:r>
            <a:r>
              <a:rPr lang="en-US" dirty="0" err="1">
                <a:solidFill>
                  <a:srgbClr val="3C8C93"/>
                </a:solidFill>
              </a:rPr>
              <a:t>geográfica</a:t>
            </a:r>
            <a:r>
              <a:rPr lang="en-US" dirty="0">
                <a:solidFill>
                  <a:srgbClr val="3C8C93"/>
                </a:solidFill>
              </a:rPr>
              <a:t>:  LOC 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Seguridad</a:t>
            </a:r>
            <a:r>
              <a:rPr lang="en-US" dirty="0">
                <a:solidFill>
                  <a:srgbClr val="3C8C93"/>
                </a:solidFill>
              </a:rPr>
              <a:t>: DNSKEY, DS, RRSIG, NSEC</a:t>
            </a:r>
          </a:p>
          <a:p>
            <a:pPr marL="10001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1708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Especificacion del protocolo </a:t>
            </a:r>
            <a:r>
              <a:rPr lang="es-AR" noProof="0" dirty="0" smtClean="0"/>
              <a:t/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95" y="1815935"/>
            <a:ext cx="6211491" cy="5490707"/>
          </a:xfrm>
        </p:spPr>
        <p:txBody>
          <a:bodyPr>
            <a:normAutofit fontScale="77500" lnSpcReduction="20000"/>
          </a:bodyPr>
          <a:lstStyle/>
          <a:p>
            <a:r>
              <a:rPr lang="es-AR" noProof="0" dirty="0" smtClean="0"/>
              <a:t>Formato de paquetes DNS</a:t>
            </a:r>
          </a:p>
          <a:p>
            <a:pPr lvl="1"/>
            <a:r>
              <a:rPr lang="es-AR" dirty="0" err="1" smtClean="0"/>
              <a:t>Header</a:t>
            </a:r>
            <a:endParaRPr lang="es-AR" dirty="0" smtClean="0"/>
          </a:p>
          <a:p>
            <a:pPr lvl="2"/>
            <a:r>
              <a:rPr lang="es-AR" noProof="0" dirty="0" smtClean="0"/>
              <a:t>Encabezado del protocolo</a:t>
            </a:r>
          </a:p>
          <a:p>
            <a:pPr lvl="1"/>
            <a:r>
              <a:rPr lang="es-AR" dirty="0" smtClean="0"/>
              <a:t>Question Section</a:t>
            </a:r>
          </a:p>
          <a:p>
            <a:pPr lvl="2"/>
            <a:r>
              <a:rPr lang="es-AR" noProof="0" dirty="0" smtClean="0"/>
              <a:t>La pregunta que hacemos al DNS</a:t>
            </a:r>
          </a:p>
          <a:p>
            <a:pPr lvl="3"/>
            <a:r>
              <a:rPr lang="es-AR" dirty="0" err="1" smtClean="0"/>
              <a:t>Tuplas</a:t>
            </a:r>
            <a:r>
              <a:rPr lang="es-AR" dirty="0" smtClean="0"/>
              <a:t> (</a:t>
            </a:r>
            <a:r>
              <a:rPr lang="es-AR" i="1" dirty="0" err="1" smtClean="0"/>
              <a:t>Name</a:t>
            </a:r>
            <a:r>
              <a:rPr lang="es-AR" i="1" dirty="0" smtClean="0"/>
              <a:t>, </a:t>
            </a:r>
            <a:r>
              <a:rPr lang="es-AR" i="1" dirty="0" err="1" smtClean="0"/>
              <a:t>Type</a:t>
            </a:r>
            <a:r>
              <a:rPr lang="es-AR" i="1" dirty="0" smtClean="0"/>
              <a:t>, </a:t>
            </a:r>
            <a:r>
              <a:rPr lang="es-AR" i="1" dirty="0" err="1" smtClean="0"/>
              <a:t>Class</a:t>
            </a:r>
            <a:r>
              <a:rPr lang="es-AR" i="1" dirty="0" smtClean="0"/>
              <a:t>)</a:t>
            </a:r>
            <a:endParaRPr lang="es-AR" noProof="0" dirty="0" smtClean="0"/>
          </a:p>
          <a:p>
            <a:pPr lvl="1"/>
            <a:r>
              <a:rPr lang="es-AR" dirty="0" smtClean="0"/>
              <a:t>Answer Section</a:t>
            </a:r>
          </a:p>
          <a:p>
            <a:pPr lvl="2"/>
            <a:r>
              <a:rPr lang="es-AR" noProof="0" dirty="0" err="1" smtClean="0"/>
              <a:t>RRs</a:t>
            </a:r>
            <a:r>
              <a:rPr lang="es-AR" noProof="0" dirty="0" smtClean="0"/>
              <a:t> que responden la pregunta (si es que hay), también en (N, T, C)</a:t>
            </a:r>
          </a:p>
          <a:p>
            <a:pPr lvl="1"/>
            <a:r>
              <a:rPr lang="es-AR" dirty="0" smtClean="0"/>
              <a:t>Authority Section</a:t>
            </a:r>
          </a:p>
          <a:p>
            <a:pPr lvl="2"/>
            <a:r>
              <a:rPr lang="es-AR" noProof="0" dirty="0" err="1" smtClean="0"/>
              <a:t>RRs</a:t>
            </a:r>
            <a:r>
              <a:rPr lang="es-AR" noProof="0" dirty="0" smtClean="0"/>
              <a:t> que apuntan a una autoridad (opcional)</a:t>
            </a:r>
          </a:p>
          <a:p>
            <a:pPr lvl="1"/>
            <a:r>
              <a:rPr lang="es-AR" dirty="0" smtClean="0"/>
              <a:t>Additional Section</a:t>
            </a:r>
          </a:p>
          <a:p>
            <a:pPr lvl="2"/>
            <a:r>
              <a:rPr lang="es-AR" noProof="0" dirty="0" smtClean="0"/>
              <a:t>RRs que a juicio del DNS pueden ser útiles para quien está preguntando, y que pueden no ser autoritativos</a:t>
            </a:r>
            <a:endParaRPr lang="es-AR" noProof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715125" y="2015067"/>
            <a:ext cx="3189685" cy="4701822"/>
            <a:chOff x="5867400" y="1676400"/>
            <a:chExt cx="28956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727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Formato del paquete</a:t>
            </a:r>
            <a:r>
              <a:rPr lang="es-AR" noProof="0" dirty="0" smtClean="0"/>
              <a:t/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08" y="1618010"/>
            <a:ext cx="7200800" cy="5688632"/>
          </a:xfrm>
        </p:spPr>
        <p:txBody>
          <a:bodyPr>
            <a:normAutofit fontScale="85000" lnSpcReduction="20000"/>
          </a:bodyPr>
          <a:lstStyle/>
          <a:p>
            <a:r>
              <a:rPr lang="es-AR" noProof="0" dirty="0" smtClean="0"/>
              <a:t>Cada sección es una lista de RRs</a:t>
            </a:r>
          </a:p>
          <a:p>
            <a:r>
              <a:rPr lang="es-AR" noProof="0" dirty="0" smtClean="0"/>
              <a:t>Cada RR se identifica por:</a:t>
            </a:r>
          </a:p>
          <a:p>
            <a:pPr lvl="1"/>
            <a:r>
              <a:rPr lang="es-AR" dirty="0" err="1" smtClean="0"/>
              <a:t>Class</a:t>
            </a:r>
            <a:endParaRPr lang="es-AR" dirty="0" smtClean="0"/>
          </a:p>
          <a:p>
            <a:pPr lvl="2"/>
            <a:r>
              <a:rPr lang="es-AR" dirty="0" smtClean="0"/>
              <a:t>Identifica la aplicación, en Internet es siempre </a:t>
            </a:r>
            <a:r>
              <a:rPr lang="es-AR" b="1" u="sng" dirty="0" smtClean="0"/>
              <a:t>IN</a:t>
            </a:r>
          </a:p>
          <a:p>
            <a:pPr lvl="1"/>
            <a:r>
              <a:rPr lang="es-AR" dirty="0" err="1" smtClean="0"/>
              <a:t>Type</a:t>
            </a:r>
            <a:endParaRPr lang="es-AR" dirty="0" smtClean="0"/>
          </a:p>
          <a:p>
            <a:pPr lvl="2"/>
            <a:r>
              <a:rPr lang="es-AR" dirty="0" smtClean="0"/>
              <a:t>El tipo de RR</a:t>
            </a:r>
          </a:p>
          <a:p>
            <a:pPr lvl="3"/>
            <a:r>
              <a:rPr lang="es-AR" dirty="0" smtClean="0"/>
              <a:t>SOA, MX, A, AAAA etc.</a:t>
            </a:r>
          </a:p>
          <a:p>
            <a:pPr lvl="1"/>
            <a:r>
              <a:rPr lang="es-AR" noProof="0" dirty="0" err="1" smtClean="0"/>
              <a:t>Name</a:t>
            </a:r>
            <a:endParaRPr lang="es-AR" noProof="0" dirty="0" smtClean="0"/>
          </a:p>
          <a:p>
            <a:pPr lvl="2"/>
            <a:r>
              <a:rPr lang="es-AR" dirty="0" smtClean="0"/>
              <a:t>El nombre completo por el que estamos preguntando o por el que se está respondiendo</a:t>
            </a:r>
          </a:p>
          <a:p>
            <a:pPr lvl="1"/>
            <a:r>
              <a:rPr lang="es-AR" noProof="0" dirty="0" smtClean="0"/>
              <a:t>Value</a:t>
            </a:r>
          </a:p>
          <a:p>
            <a:pPr lvl="2"/>
            <a:r>
              <a:rPr lang="es-AR" dirty="0" smtClean="0"/>
              <a:t>El valor que el registro representa</a:t>
            </a:r>
          </a:p>
          <a:p>
            <a:pPr lvl="1"/>
            <a:r>
              <a:rPr lang="es-AR" noProof="0" dirty="0" smtClean="0"/>
              <a:t>TTL</a:t>
            </a:r>
          </a:p>
          <a:p>
            <a:pPr lvl="2"/>
            <a:r>
              <a:rPr lang="es-AR" dirty="0" smtClean="0"/>
              <a:t>Tiempo de vida del registro</a:t>
            </a:r>
            <a:endParaRPr lang="es-AR" noProof="0" dirty="0"/>
          </a:p>
        </p:txBody>
      </p:sp>
      <p:grpSp>
        <p:nvGrpSpPr>
          <p:cNvPr id="6" name="Group 15"/>
          <p:cNvGrpSpPr/>
          <p:nvPr/>
        </p:nvGrpSpPr>
        <p:grpSpPr>
          <a:xfrm>
            <a:off x="7319267" y="1257970"/>
            <a:ext cx="3189685" cy="4701822"/>
            <a:chOff x="5867400" y="1676400"/>
            <a:chExt cx="2895600" cy="426720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6633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Agenda (2)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  <a:p>
            <a:pPr lvl="1"/>
            <a:r>
              <a:rPr lang="es-AR" dirty="0"/>
              <a:t>Algunas: dig, nslookup</a:t>
            </a:r>
          </a:p>
          <a:p>
            <a:pPr lvl="1"/>
            <a:r>
              <a:rPr lang="es-AR" dirty="0"/>
              <a:t>Herramientas en </a:t>
            </a:r>
            <a:r>
              <a:rPr lang="es-AR" dirty="0" smtClean="0"/>
              <a:t>Internet</a:t>
            </a:r>
            <a:endParaRPr lang="es-AR" noProof="0" dirty="0" smtClean="0"/>
          </a:p>
          <a:p>
            <a:r>
              <a:rPr lang="es-AR" noProof="0" dirty="0" smtClean="0"/>
              <a:t>Seguridad en DNS</a:t>
            </a:r>
          </a:p>
          <a:p>
            <a:pPr lvl="1"/>
            <a:r>
              <a:rPr lang="es-AR" noProof="0" dirty="0" smtClean="0"/>
              <a:t>Problemas reconocidos</a:t>
            </a:r>
          </a:p>
          <a:p>
            <a:pPr lvl="1"/>
            <a:r>
              <a:rPr lang="es-AR" i="1" noProof="0" dirty="0" smtClean="0"/>
              <a:t>Caché Poisoning</a:t>
            </a:r>
          </a:p>
          <a:p>
            <a:pPr lvl="1"/>
            <a:r>
              <a:rPr lang="es-AR" noProof="0" dirty="0" smtClean="0"/>
              <a:t>Ataques de “DNS amplification”</a:t>
            </a:r>
          </a:p>
          <a:p>
            <a:pPr lvl="1"/>
            <a:r>
              <a:rPr lang="es-AR" noProof="0" dirty="0" smtClean="0"/>
              <a:t>Confianza en los registros</a:t>
            </a:r>
          </a:p>
          <a:p>
            <a:pPr lvl="1"/>
            <a:r>
              <a:rPr lang="es-AR" noProof="0" dirty="0" smtClean="0"/>
              <a:t>Aseguramiento de las transferencias de zonas</a:t>
            </a:r>
          </a:p>
        </p:txBody>
      </p:sp>
    </p:spTree>
    <p:extLst>
      <p:ext uri="{BB962C8B-B14F-4D97-AF65-F5344CB8AC3E}">
        <p14:creationId xmlns:p14="http://schemas.microsoft.com/office/powerpoint/2010/main" val="15533605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056" y="177850"/>
            <a:ext cx="6460852" cy="1241251"/>
          </a:xfrm>
        </p:spPr>
        <p:txBody>
          <a:bodyPr>
            <a:normAutofit/>
          </a:bodyPr>
          <a:lstStyle/>
          <a:p>
            <a:r>
              <a:rPr lang="es-AR" noProof="0" dirty="0" smtClean="0"/>
              <a:t/>
            </a:r>
            <a:br>
              <a:rPr lang="es-AR" noProof="0" dirty="0" smtClean="0"/>
            </a:br>
            <a:r>
              <a:rPr lang="es-AR" noProof="0" dirty="0" smtClean="0"/>
              <a:t>DNS Header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00" y="1671919"/>
            <a:ext cx="7416824" cy="5706731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Campos</a:t>
            </a:r>
          </a:p>
          <a:p>
            <a:pPr lvl="1"/>
            <a:r>
              <a:rPr lang="es-AR" dirty="0" smtClean="0"/>
              <a:t>Query ID</a:t>
            </a:r>
          </a:p>
          <a:p>
            <a:pPr lvl="2"/>
            <a:r>
              <a:rPr lang="es-AR" dirty="0" smtClean="0"/>
              <a:t>Enlaza preguntas con sus respuestas</a:t>
            </a:r>
          </a:p>
          <a:p>
            <a:pPr lvl="2"/>
            <a:r>
              <a:rPr lang="es-AR" dirty="0" smtClean="0"/>
              <a:t>(recordar que uno de los transportes posibles es UDP)</a:t>
            </a:r>
          </a:p>
          <a:p>
            <a:pPr lvl="1"/>
            <a:r>
              <a:rPr lang="es-AR" dirty="0" smtClean="0"/>
              <a:t>OpCode: Operation code</a:t>
            </a:r>
          </a:p>
          <a:p>
            <a:pPr lvl="1"/>
            <a:r>
              <a:rPr lang="es-AR" dirty="0" smtClean="0"/>
              <a:t>Rcode: Response code</a:t>
            </a:r>
          </a:p>
          <a:p>
            <a:pPr lvl="2"/>
            <a:r>
              <a:rPr lang="es-AR" dirty="0" smtClean="0"/>
              <a:t>NOERROR, NXDOMAIN**, REFUSED, NOTAUTH</a:t>
            </a:r>
          </a:p>
          <a:p>
            <a:r>
              <a:rPr lang="es-AR" dirty="0" smtClean="0"/>
              <a:t>Flags:</a:t>
            </a:r>
          </a:p>
          <a:p>
            <a:pPr lvl="1"/>
            <a:r>
              <a:rPr lang="es-AR" dirty="0" smtClean="0"/>
              <a:t>Dan informacion y proporcionan semántica</a:t>
            </a:r>
            <a:endParaRPr lang="es-AR" noProof="0" dirty="0" smtClean="0"/>
          </a:p>
          <a:p>
            <a:pPr lvl="1"/>
            <a:r>
              <a:rPr lang="es-AR" dirty="0" smtClean="0"/>
              <a:t>Flags usuales:</a:t>
            </a:r>
          </a:p>
          <a:p>
            <a:pPr lvl="2"/>
            <a:r>
              <a:rPr lang="es-AR" dirty="0" smtClean="0"/>
              <a:t>QR (query / response), AA (auth. answer), TC (truncation), RD (recursion desired), RA (recursion available)</a:t>
            </a:r>
          </a:p>
          <a:p>
            <a:pPr lvl="1"/>
            <a:endParaRPr lang="es-AR" noProof="0" dirty="0" smtClean="0"/>
          </a:p>
          <a:p>
            <a:pPr lvl="1"/>
            <a:endParaRPr lang="es-AR" noProof="0" dirty="0" smtClean="0"/>
          </a:p>
        </p:txBody>
      </p:sp>
      <p:grpSp>
        <p:nvGrpSpPr>
          <p:cNvPr id="6" name="Group 15"/>
          <p:cNvGrpSpPr/>
          <p:nvPr/>
        </p:nvGrpSpPr>
        <p:grpSpPr>
          <a:xfrm>
            <a:off x="7284739" y="1473994"/>
            <a:ext cx="3224213" cy="4407175"/>
            <a:chOff x="5867400" y="1676400"/>
            <a:chExt cx="2895600" cy="464256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112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162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056" y="177850"/>
            <a:ext cx="6460852" cy="1241251"/>
          </a:xfrm>
        </p:spPr>
        <p:txBody>
          <a:bodyPr>
            <a:normAutofit/>
          </a:bodyPr>
          <a:lstStyle/>
          <a:p>
            <a:r>
              <a:rPr lang="es-AR" noProof="0" dirty="0" smtClean="0"/>
              <a:t/>
            </a:r>
            <a:br>
              <a:rPr lang="es-AR" noProof="0" dirty="0" smtClean="0"/>
            </a:br>
            <a:r>
              <a:rPr lang="es-AR" noProof="0" dirty="0" smtClean="0"/>
              <a:t>DNS Header (II)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00" y="1671919"/>
            <a:ext cx="7416824" cy="5706731"/>
          </a:xfrm>
        </p:spPr>
        <p:txBody>
          <a:bodyPr>
            <a:normAutofit/>
          </a:bodyPr>
          <a:lstStyle/>
          <a:p>
            <a:r>
              <a:rPr lang="es-AR" dirty="0" smtClean="0"/>
              <a:t>Mas campos:</a:t>
            </a:r>
          </a:p>
          <a:p>
            <a:pPr lvl="1"/>
            <a:r>
              <a:rPr lang="es-AR" dirty="0" smtClean="0"/>
              <a:t>QDCount:</a:t>
            </a:r>
          </a:p>
          <a:p>
            <a:pPr lvl="2"/>
            <a:r>
              <a:rPr lang="es-AR" dirty="0" smtClean="0"/>
              <a:t>Numero de preguntas en Q.S.</a:t>
            </a:r>
          </a:p>
          <a:p>
            <a:pPr lvl="1"/>
            <a:r>
              <a:rPr lang="es-AR" dirty="0" smtClean="0"/>
              <a:t>ANCount</a:t>
            </a:r>
          </a:p>
          <a:p>
            <a:pPr lvl="2"/>
            <a:r>
              <a:rPr lang="es-AR" dirty="0" smtClean="0"/>
              <a:t>Numero de preguntas en A.S.</a:t>
            </a:r>
          </a:p>
          <a:p>
            <a:pPr lvl="1"/>
            <a:r>
              <a:rPr lang="es-AR" dirty="0" smtClean="0"/>
              <a:t>NSCount</a:t>
            </a:r>
          </a:p>
          <a:p>
            <a:pPr lvl="2"/>
            <a:r>
              <a:rPr lang="es-AR" dirty="0" smtClean="0"/>
              <a:t>Numero de RR en Auth. S.</a:t>
            </a:r>
          </a:p>
          <a:p>
            <a:pPr lvl="1"/>
            <a:r>
              <a:rPr lang="es-AR" dirty="0" smtClean="0"/>
              <a:t>ARCount</a:t>
            </a:r>
          </a:p>
          <a:p>
            <a:pPr lvl="2"/>
            <a:r>
              <a:rPr lang="es-AR" dirty="0" smtClean="0"/>
              <a:t>Numero de RR en Add. S.</a:t>
            </a:r>
          </a:p>
          <a:p>
            <a:pPr lvl="1"/>
            <a:endParaRPr lang="es-AR" noProof="0" dirty="0" smtClean="0"/>
          </a:p>
          <a:p>
            <a:pPr lvl="1"/>
            <a:endParaRPr lang="es-AR" noProof="0" dirty="0" smtClean="0"/>
          </a:p>
        </p:txBody>
      </p:sp>
      <p:grpSp>
        <p:nvGrpSpPr>
          <p:cNvPr id="6" name="Group 15"/>
          <p:cNvGrpSpPr/>
          <p:nvPr/>
        </p:nvGrpSpPr>
        <p:grpSpPr>
          <a:xfrm>
            <a:off x="7284739" y="1473994"/>
            <a:ext cx="3224213" cy="4407175"/>
            <a:chOff x="5867400" y="1676400"/>
            <a:chExt cx="2895600" cy="464256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112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1310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Conceptos básicos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18010"/>
            <a:ext cx="9234488" cy="5459412"/>
          </a:xfrm>
        </p:spPr>
        <p:txBody>
          <a:bodyPr/>
          <a:lstStyle/>
          <a:p>
            <a:r>
              <a:rPr lang="es-AR" noProof="0" dirty="0" smtClean="0"/>
              <a:t>Primarios y secundarios</a:t>
            </a:r>
          </a:p>
          <a:p>
            <a:pPr lvl="1"/>
            <a:r>
              <a:rPr lang="es-AR" dirty="0" smtClean="0"/>
              <a:t>Cada zona tiene que tener </a:t>
            </a:r>
            <a:r>
              <a:rPr lang="es-AR" i="1" u="sng" dirty="0" smtClean="0"/>
              <a:t>al menos</a:t>
            </a:r>
            <a:r>
              <a:rPr lang="es-AR" dirty="0" smtClean="0"/>
              <a:t> un servidor de nombres que sea </a:t>
            </a:r>
            <a:r>
              <a:rPr lang="es-AR" i="1" u="sng" dirty="0" smtClean="0"/>
              <a:t>autoritativo</a:t>
            </a:r>
            <a:r>
              <a:rPr lang="es-AR" dirty="0" smtClean="0"/>
              <a:t> para ella</a:t>
            </a:r>
          </a:p>
          <a:p>
            <a:pPr lvl="1"/>
            <a:r>
              <a:rPr lang="es-AR" noProof="0" dirty="0" smtClean="0"/>
              <a:t>Este es el </a:t>
            </a:r>
            <a:r>
              <a:rPr lang="es-AR" i="1" u="sng" noProof="0" dirty="0" smtClean="0"/>
              <a:t>primario</a:t>
            </a:r>
            <a:r>
              <a:rPr lang="es-AR" noProof="0" dirty="0" smtClean="0"/>
              <a:t> de la zona</a:t>
            </a:r>
          </a:p>
          <a:p>
            <a:pPr lvl="1"/>
            <a:r>
              <a:rPr lang="es-AR" dirty="0" smtClean="0"/>
              <a:t>Por motivos de redundancia, se recomienda tener uno o más servidores </a:t>
            </a:r>
            <a:r>
              <a:rPr lang="es-AR" i="1" u="sng" dirty="0" smtClean="0"/>
              <a:t>secundarios</a:t>
            </a:r>
            <a:r>
              <a:rPr lang="es-AR" dirty="0" smtClean="0"/>
              <a:t> para la misma</a:t>
            </a:r>
          </a:p>
          <a:p>
            <a:pPr lvl="2"/>
            <a:r>
              <a:rPr lang="es-AR" noProof="0" dirty="0" smtClean="0"/>
              <a:t>Los secundarios también son autoritativos</a:t>
            </a:r>
          </a:p>
          <a:p>
            <a:r>
              <a:rPr lang="es-AR" noProof="0" dirty="0" smtClean="0"/>
              <a:t>Transferencia de zonas</a:t>
            </a:r>
          </a:p>
          <a:p>
            <a:pPr lvl="1"/>
            <a:r>
              <a:rPr lang="es-AR" dirty="0" smtClean="0"/>
              <a:t>Para no tener que configurar la misma información dos o tres veces, y para facilitar la operación, existe un protocolo de transferencia de zonas (AXFR)</a:t>
            </a:r>
            <a:endParaRPr lang="es-AR" noProof="0" dirty="0" smtClean="0"/>
          </a:p>
          <a:p>
            <a:pPr lvl="1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892469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Conceptos básicos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Terminología sobre consultas</a:t>
            </a:r>
          </a:p>
          <a:p>
            <a:pPr lvl="1"/>
            <a:r>
              <a:rPr lang="es-AR" noProof="0" dirty="0" smtClean="0"/>
              <a:t>Consultas directas</a:t>
            </a:r>
          </a:p>
          <a:p>
            <a:pPr lvl="2"/>
            <a:r>
              <a:rPr lang="es-AR" noProof="0" dirty="0" smtClean="0"/>
              <a:t>De nombre a dirección</a:t>
            </a:r>
          </a:p>
          <a:p>
            <a:pPr lvl="3"/>
            <a:r>
              <a:rPr lang="es-AR" noProof="0" dirty="0" smtClean="0"/>
              <a:t>A</a:t>
            </a:r>
          </a:p>
          <a:p>
            <a:pPr lvl="1"/>
            <a:r>
              <a:rPr lang="es-AR" noProof="0" dirty="0" smtClean="0"/>
              <a:t>Consultas reversas</a:t>
            </a:r>
          </a:p>
          <a:p>
            <a:pPr lvl="2"/>
            <a:r>
              <a:rPr lang="es-AR" noProof="0" dirty="0" smtClean="0"/>
              <a:t>De dirección a nombre</a:t>
            </a:r>
          </a:p>
          <a:p>
            <a:pPr lvl="3"/>
            <a:r>
              <a:rPr lang="es-AR" noProof="0" dirty="0" smtClean="0"/>
              <a:t>PTR</a:t>
            </a:r>
          </a:p>
          <a:p>
            <a:pPr lvl="2"/>
            <a:r>
              <a:rPr lang="es-AR" dirty="0" smtClean="0"/>
              <a:t>Cuidado con el concepto de “inversas”</a:t>
            </a:r>
          </a:p>
        </p:txBody>
      </p:sp>
    </p:spTree>
    <p:extLst>
      <p:ext uri="{BB962C8B-B14F-4D97-AF65-F5344CB8AC3E}">
        <p14:creationId xmlns:p14="http://schemas.microsoft.com/office/powerpoint/2010/main" val="1957427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Transporte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01986"/>
            <a:ext cx="9234488" cy="5459412"/>
          </a:xfrm>
        </p:spPr>
        <p:txBody>
          <a:bodyPr/>
          <a:lstStyle/>
          <a:p>
            <a:r>
              <a:rPr lang="en-US" sz="2400" dirty="0" err="1" smtClean="0"/>
              <a:t>Clientes</a:t>
            </a:r>
            <a:r>
              <a:rPr lang="en-US" sz="2400" dirty="0" smtClean="0"/>
              <a:t> y </a:t>
            </a:r>
            <a:r>
              <a:rPr lang="en-US" sz="2400" dirty="0" err="1" smtClean="0"/>
              <a:t>servidores</a:t>
            </a:r>
            <a:r>
              <a:rPr lang="en-US" sz="2400" dirty="0" smtClean="0"/>
              <a:t>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elegir</a:t>
            </a:r>
            <a:r>
              <a:rPr lang="en-US" sz="2400" dirty="0" smtClean="0"/>
              <a:t> entre TCP y UDP, los </a:t>
            </a:r>
            <a:r>
              <a:rPr lang="en-US" sz="2400" dirty="0" err="1" smtClean="0"/>
              <a:t>servidores</a:t>
            </a:r>
            <a:r>
              <a:rPr lang="en-US" sz="2400" dirty="0" smtClean="0"/>
              <a:t> DEBEN </a:t>
            </a:r>
            <a:r>
              <a:rPr lang="en-US" sz="2400" dirty="0" err="1" smtClean="0"/>
              <a:t>atender</a:t>
            </a:r>
            <a:r>
              <a:rPr lang="en-US" sz="2400" dirty="0" smtClean="0"/>
              <a:t> en ambos</a:t>
            </a:r>
          </a:p>
          <a:p>
            <a:pPr lvl="1"/>
            <a:r>
              <a:rPr lang="en-US" sz="2400" dirty="0" smtClean="0"/>
              <a:t>UDP </a:t>
            </a:r>
            <a:r>
              <a:rPr lang="en-US" sz="2400" dirty="0" err="1" smtClean="0"/>
              <a:t>puerto</a:t>
            </a:r>
            <a:r>
              <a:rPr lang="en-US" sz="2400" dirty="0" smtClean="0"/>
              <a:t> 53</a:t>
            </a:r>
          </a:p>
          <a:p>
            <a:pPr lvl="1"/>
            <a:r>
              <a:rPr lang="en-US" sz="2400" dirty="0" smtClean="0"/>
              <a:t>TCP </a:t>
            </a:r>
            <a:r>
              <a:rPr lang="en-US" sz="2400" dirty="0" err="1" smtClean="0"/>
              <a:t>puerto</a:t>
            </a:r>
            <a:r>
              <a:rPr lang="en-US" sz="2400" dirty="0" smtClean="0"/>
              <a:t> 53</a:t>
            </a:r>
          </a:p>
          <a:p>
            <a:r>
              <a:rPr lang="en-US" sz="2400" dirty="0" smtClean="0"/>
              <a:t>UDP:</a:t>
            </a:r>
          </a:p>
          <a:p>
            <a:pPr lvl="1"/>
            <a:r>
              <a:rPr lang="en-US" sz="2400" dirty="0" smtClean="0"/>
              <a:t>El </a:t>
            </a:r>
            <a:r>
              <a:rPr lang="en-US" sz="2400" dirty="0" err="1" smtClean="0"/>
              <a:t>preferido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clientes</a:t>
            </a:r>
            <a:r>
              <a:rPr lang="en-US" sz="2400" dirty="0" smtClean="0"/>
              <a:t> finales</a:t>
            </a:r>
          </a:p>
          <a:p>
            <a:pPr lvl="2"/>
            <a:r>
              <a:rPr lang="en-US" sz="2000" dirty="0" smtClean="0"/>
              <a:t>Las </a:t>
            </a:r>
            <a:r>
              <a:rPr lang="en-US" sz="2000" dirty="0" err="1" smtClean="0"/>
              <a:t>consultas</a:t>
            </a:r>
            <a:r>
              <a:rPr lang="en-US" sz="2000" dirty="0" smtClean="0"/>
              <a:t>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truncarse</a:t>
            </a:r>
            <a:r>
              <a:rPr lang="en-US" sz="2000" dirty="0" smtClean="0"/>
              <a:t> (MTU)</a:t>
            </a:r>
          </a:p>
          <a:p>
            <a:r>
              <a:rPr lang="en-US" sz="2400" dirty="0" smtClean="0"/>
              <a:t>TCP:</a:t>
            </a:r>
          </a:p>
          <a:p>
            <a:pPr lvl="1"/>
            <a:r>
              <a:rPr lang="en-US" sz="2400" dirty="0" smtClean="0"/>
              <a:t>El </a:t>
            </a:r>
            <a:r>
              <a:rPr lang="en-US" sz="2400" dirty="0" err="1" smtClean="0"/>
              <a:t>preferido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consultas</a:t>
            </a:r>
            <a:r>
              <a:rPr lang="en-US" sz="2400" dirty="0" smtClean="0"/>
              <a:t> </a:t>
            </a:r>
            <a:r>
              <a:rPr lang="en-US" sz="2400" dirty="0" err="1" smtClean="0"/>
              <a:t>recursivas</a:t>
            </a:r>
            <a:r>
              <a:rPr lang="en-US" sz="2400" dirty="0" smtClean="0"/>
              <a:t> </a:t>
            </a:r>
            <a:r>
              <a:rPr lang="en-US" sz="2400" dirty="0" err="1" smtClean="0"/>
              <a:t>servidor-servidor</a:t>
            </a:r>
            <a:endParaRPr lang="en-US" sz="2400" dirty="0" smtClean="0"/>
          </a:p>
          <a:p>
            <a:pPr lvl="2"/>
            <a:r>
              <a:rPr lang="en-US" sz="2000" dirty="0" smtClean="0"/>
              <a:t>Las </a:t>
            </a:r>
            <a:r>
              <a:rPr lang="en-US" sz="2000" dirty="0" err="1" smtClean="0"/>
              <a:t>consultas</a:t>
            </a:r>
            <a:r>
              <a:rPr lang="en-US" sz="2000" dirty="0" smtClean="0"/>
              <a:t> no se </a:t>
            </a:r>
            <a:r>
              <a:rPr lang="en-US" sz="2000" dirty="0" err="1" smtClean="0"/>
              <a:t>truncan</a:t>
            </a:r>
            <a:endParaRPr lang="en-US" sz="2000" dirty="0" smtClean="0"/>
          </a:p>
          <a:p>
            <a:pPr lvl="2"/>
            <a:r>
              <a:rPr lang="en-US" sz="2000" dirty="0" err="1" smtClean="0"/>
              <a:t>Existe</a:t>
            </a:r>
            <a:r>
              <a:rPr lang="en-US" sz="2000" dirty="0" smtClean="0"/>
              <a:t> la </a:t>
            </a:r>
            <a:r>
              <a:rPr lang="en-US" sz="2000" dirty="0" err="1" smtClean="0"/>
              <a:t>posibilidad</a:t>
            </a:r>
            <a:r>
              <a:rPr lang="en-US" sz="2000" dirty="0" smtClean="0"/>
              <a:t> de un failover de </a:t>
            </a:r>
            <a:r>
              <a:rPr lang="en-US" sz="2000" dirty="0" err="1" smtClean="0"/>
              <a:t>una</a:t>
            </a:r>
            <a:r>
              <a:rPr lang="en-US" sz="2000" dirty="0" smtClean="0"/>
              <a:t> a </a:t>
            </a:r>
            <a:r>
              <a:rPr lang="en-US" sz="2000" dirty="0" err="1" smtClean="0"/>
              <a:t>otra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45313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629" y="33834"/>
            <a:ext cx="6977187" cy="100470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AR" dirty="0"/>
              <a:t>Operación: Consultas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03635" y="1259417"/>
            <a:ext cx="9065419" cy="3946172"/>
          </a:xfrm>
        </p:spPr>
        <p:txBody>
          <a:bodyPr/>
          <a:lstStyle/>
          <a:p>
            <a:pPr eaLnBrk="1" hangingPunct="1"/>
            <a:r>
              <a:rPr lang="es-AR" dirty="0"/>
              <a:t>Esquema de una consulta DNS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557" y="1952096"/>
            <a:ext cx="9537576" cy="365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671513" y="5961239"/>
            <a:ext cx="2518172" cy="33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2600" dirty="0">
                <a:solidFill>
                  <a:srgbClr val="333399"/>
                </a:solidFill>
                <a:ea typeface="Arial" charset="0"/>
                <a:cs typeface="Arial" charset="0"/>
              </a:rPr>
              <a:t>“resolver” local</a:t>
            </a:r>
            <a:endParaRPr lang="en-US" sz="2600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13014" y="5961239"/>
            <a:ext cx="2518172" cy="75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2600" dirty="0">
                <a:solidFill>
                  <a:srgbClr val="333399"/>
                </a:solidFill>
                <a:ea typeface="Arial" charset="0"/>
                <a:cs typeface="Arial" charset="0"/>
              </a:rPr>
              <a:t>DNS recursivo local</a:t>
            </a:r>
            <a:endParaRPr lang="en-US" sz="2600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70577" y="5709355"/>
            <a:ext cx="2434233" cy="1175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2600" dirty="0">
                <a:solidFill>
                  <a:srgbClr val="333399"/>
                </a:solidFill>
                <a:ea typeface="Arial" charset="0"/>
                <a:cs typeface="Arial" charset="0"/>
              </a:rPr>
              <a:t>Otros servidores </a:t>
            </a:r>
          </a:p>
          <a:p>
            <a:pPr algn="ctr">
              <a:defRPr/>
            </a:pPr>
            <a:r>
              <a:rPr lang="es-UY" sz="2600" dirty="0">
                <a:solidFill>
                  <a:srgbClr val="333399"/>
                </a:solidFill>
                <a:ea typeface="Arial" charset="0"/>
                <a:cs typeface="Arial" charset="0"/>
              </a:rPr>
              <a:t>autoritativos</a:t>
            </a:r>
            <a:endParaRPr lang="en-US" sz="2600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40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Operación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585333"/>
            <a:ext cx="9065419" cy="5793317"/>
          </a:xfrm>
        </p:spPr>
        <p:txBody>
          <a:bodyPr>
            <a:normAutofit fontScale="92500" lnSpcReduction="10000"/>
          </a:bodyPr>
          <a:lstStyle/>
          <a:p>
            <a:r>
              <a:rPr lang="es-AR" noProof="0" dirty="0" smtClean="0"/>
              <a:t>Esquema de una consulta DNS (II)</a:t>
            </a:r>
          </a:p>
          <a:p>
            <a:pPr lvl="1"/>
            <a:r>
              <a:rPr lang="es-AR" dirty="0" smtClean="0"/>
              <a:t>El PC final tiene un </a:t>
            </a:r>
            <a:r>
              <a:rPr lang="es-AR" i="1" dirty="0" smtClean="0"/>
              <a:t>resolver</a:t>
            </a:r>
            <a:r>
              <a:rPr lang="es-AR" dirty="0" smtClean="0"/>
              <a:t> local</a:t>
            </a:r>
          </a:p>
          <a:p>
            <a:pPr lvl="2"/>
            <a:r>
              <a:rPr lang="es-AR" dirty="0" smtClean="0"/>
              <a:t>Archivo /</a:t>
            </a:r>
            <a:r>
              <a:rPr lang="es-AR" dirty="0" err="1" smtClean="0"/>
              <a:t>etc</a:t>
            </a:r>
            <a:r>
              <a:rPr lang="es-AR" dirty="0" smtClean="0"/>
              <a:t>/hosts</a:t>
            </a:r>
          </a:p>
          <a:p>
            <a:pPr lvl="3"/>
            <a:r>
              <a:rPr lang="es-AR" dirty="0" smtClean="0"/>
              <a:t>Si aquí hay una entrada, se responde desde aquí</a:t>
            </a:r>
          </a:p>
          <a:p>
            <a:pPr lvl="2"/>
            <a:r>
              <a:rPr lang="es-AR" noProof="0" dirty="0" smtClean="0"/>
              <a:t>Apunta a un servidor DNS</a:t>
            </a:r>
          </a:p>
          <a:p>
            <a:pPr lvl="1"/>
            <a:r>
              <a:rPr lang="es-AR" dirty="0" smtClean="0"/>
              <a:t>Cada DNS trata de responder de:</a:t>
            </a:r>
          </a:p>
          <a:p>
            <a:pPr lvl="2"/>
            <a:r>
              <a:rPr lang="es-AR" noProof="0" dirty="0" smtClean="0"/>
              <a:t>Sus </a:t>
            </a:r>
            <a:r>
              <a:rPr lang="es-AR" i="1" noProof="0" dirty="0" err="1" smtClean="0"/>
              <a:t>hints</a:t>
            </a:r>
            <a:endParaRPr lang="es-AR" noProof="0" dirty="0" smtClean="0"/>
          </a:p>
          <a:p>
            <a:pPr lvl="2"/>
            <a:r>
              <a:rPr lang="es-AR" noProof="0" dirty="0" smtClean="0"/>
              <a:t>Su caché</a:t>
            </a:r>
          </a:p>
          <a:p>
            <a:pPr lvl="2"/>
            <a:r>
              <a:rPr lang="es-AR" dirty="0" smtClean="0"/>
              <a:t>Sus zonas autoritativas</a:t>
            </a:r>
          </a:p>
          <a:p>
            <a:pPr lvl="1"/>
            <a:r>
              <a:rPr lang="es-AR" noProof="0" dirty="0" smtClean="0"/>
              <a:t>Cada DNS cachea de forma agresiva todo los </a:t>
            </a:r>
            <a:r>
              <a:rPr lang="es-AR" noProof="0" dirty="0" err="1" smtClean="0"/>
              <a:t>RRs</a:t>
            </a:r>
            <a:r>
              <a:rPr lang="es-AR" noProof="0" dirty="0" smtClean="0"/>
              <a:t> que sean posibles</a:t>
            </a:r>
          </a:p>
          <a:p>
            <a:pPr lvl="2"/>
            <a:r>
              <a:rPr lang="es-AR" dirty="0" smtClean="0"/>
              <a:t>¿Hasta cuando? Se guía por los tiempos establecidos en los registros SOA y en los </a:t>
            </a:r>
            <a:r>
              <a:rPr lang="es-AR" dirty="0" err="1" smtClean="0"/>
              <a:t>TTLs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609181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</a:t>
            </a:r>
            <a:r>
              <a:rPr lang="en-US" dirty="0" err="1" smtClean="0"/>
              <a:t>Consultas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546002"/>
            <a:ext cx="9234488" cy="5459412"/>
          </a:xfrm>
        </p:spPr>
        <p:txBody>
          <a:bodyPr/>
          <a:lstStyle/>
          <a:p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DNS (III)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ser:</a:t>
            </a:r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recursiva</a:t>
            </a:r>
            <a:endParaRPr lang="en-US" dirty="0" smtClean="0"/>
          </a:p>
          <a:p>
            <a:pPr lvl="3"/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servidores</a:t>
            </a:r>
            <a:r>
              <a:rPr lang="en-US" dirty="0" smtClean="0"/>
              <a:t> DEBEN </a:t>
            </a:r>
            <a:r>
              <a:rPr lang="en-US" dirty="0" err="1" smtClean="0"/>
              <a:t>soportarlas</a:t>
            </a:r>
            <a:endParaRPr lang="en-US" dirty="0" smtClean="0"/>
          </a:p>
          <a:p>
            <a:pPr lvl="3"/>
            <a:r>
              <a:rPr lang="en-US" dirty="0" smtClean="0"/>
              <a:t>La </a:t>
            </a:r>
            <a:r>
              <a:rPr lang="en-US" dirty="0" err="1" smtClean="0"/>
              <a:t>respuesta</a:t>
            </a:r>
            <a:r>
              <a:rPr lang="en-US" dirty="0" smtClean="0"/>
              <a:t> final </a:t>
            </a:r>
            <a:r>
              <a:rPr lang="en-US" dirty="0" err="1" smtClean="0"/>
              <a:t>podrá</a:t>
            </a:r>
            <a:r>
              <a:rPr lang="en-US" dirty="0" smtClean="0"/>
              <a:t> o no </a:t>
            </a:r>
            <a:r>
              <a:rPr lang="en-US" dirty="0" err="1" smtClean="0"/>
              <a:t>llegar</a:t>
            </a:r>
            <a:endParaRPr lang="en-US" dirty="0" smtClean="0"/>
          </a:p>
          <a:p>
            <a:pPr lvl="4"/>
            <a:r>
              <a:rPr lang="en-US" dirty="0" err="1" smtClean="0"/>
              <a:t>Dependiendo</a:t>
            </a:r>
            <a:r>
              <a:rPr lang="en-US" dirty="0" smtClean="0"/>
              <a:t> de hints y </a:t>
            </a:r>
            <a:r>
              <a:rPr lang="en-US" dirty="0" err="1" smtClean="0"/>
              <a:t>cachés</a:t>
            </a:r>
            <a:endParaRPr lang="en-US" dirty="0" smtClean="0"/>
          </a:p>
          <a:p>
            <a:pPr lvl="2"/>
            <a:r>
              <a:rPr lang="en-US" dirty="0" err="1" smtClean="0"/>
              <a:t>Recursiva</a:t>
            </a:r>
            <a:endParaRPr lang="en-US" dirty="0" smtClean="0"/>
          </a:p>
          <a:p>
            <a:pPr lvl="3"/>
            <a:r>
              <a:rPr lang="en-US" dirty="0" err="1" smtClean="0"/>
              <a:t>Opcional</a:t>
            </a:r>
            <a:endParaRPr lang="en-US" dirty="0" smtClean="0"/>
          </a:p>
          <a:p>
            <a:pPr lvl="3"/>
            <a:r>
              <a:rPr lang="en-US" dirty="0" smtClean="0"/>
              <a:t>La </a:t>
            </a:r>
            <a:r>
              <a:rPr lang="en-US" dirty="0" err="1" smtClean="0"/>
              <a:t>respuesta</a:t>
            </a:r>
            <a:r>
              <a:rPr lang="en-US" dirty="0" smtClean="0"/>
              <a:t> final SIEMPRE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devuelta</a:t>
            </a:r>
            <a:endParaRPr lang="en-US" dirty="0" smtClean="0"/>
          </a:p>
          <a:p>
            <a:pPr lvl="2"/>
            <a:r>
              <a:rPr lang="en-US" dirty="0" err="1" smtClean="0"/>
              <a:t>Inversa</a:t>
            </a:r>
            <a:endParaRPr lang="en-US" dirty="0" smtClean="0"/>
          </a:p>
          <a:p>
            <a:pPr lvl="3"/>
            <a:r>
              <a:rPr lang="en-US" dirty="0" smtClean="0"/>
              <a:t>No </a:t>
            </a:r>
            <a:r>
              <a:rPr lang="en-US" dirty="0" err="1" smtClean="0"/>
              <a:t>usada</a:t>
            </a:r>
            <a:r>
              <a:rPr lang="en-US" dirty="0" smtClean="0"/>
              <a:t> en Internet, </a:t>
            </a:r>
            <a:r>
              <a:rPr lang="en-US" dirty="0" err="1" smtClean="0"/>
              <a:t>nunca</a:t>
            </a:r>
            <a:r>
              <a:rPr lang="en-US" dirty="0" smtClean="0"/>
              <a:t> se </a:t>
            </a:r>
            <a:r>
              <a:rPr lang="en-US" dirty="0" err="1" smtClean="0"/>
              <a:t>implemento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endParaRPr lang="en-US" dirty="0" smtClean="0"/>
          </a:p>
          <a:p>
            <a:pPr lvl="3"/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busca</a:t>
            </a:r>
            <a:r>
              <a:rPr lang="en-US" dirty="0" smtClean="0"/>
              <a:t> el name dado un </a:t>
            </a:r>
            <a:r>
              <a:rPr lang="en-US" dirty="0" err="1" smtClean="0"/>
              <a:t>cierto</a:t>
            </a:r>
            <a:r>
              <a:rPr lang="en-US" dirty="0" smtClean="0"/>
              <a:t> RR</a:t>
            </a:r>
          </a:p>
          <a:p>
            <a:pPr lvl="4"/>
            <a:r>
              <a:rPr lang="en-US" dirty="0" smtClean="0"/>
              <a:t>NO </a:t>
            </a:r>
            <a:r>
              <a:rPr lang="en-US" dirty="0" err="1" smtClean="0"/>
              <a:t>confundir</a:t>
            </a:r>
            <a:r>
              <a:rPr lang="en-US" dirty="0" smtClean="0"/>
              <a:t> con la </a:t>
            </a:r>
            <a:r>
              <a:rPr lang="en-US" dirty="0" err="1" smtClean="0"/>
              <a:t>consulta</a:t>
            </a:r>
            <a:r>
              <a:rPr lang="en-US" dirty="0" smtClean="0"/>
              <a:t> “</a:t>
            </a:r>
            <a:r>
              <a:rPr lang="en-US" dirty="0" err="1" smtClean="0"/>
              <a:t>reversa</a:t>
            </a:r>
            <a:r>
              <a:rPr lang="en-US" dirty="0" smtClean="0"/>
              <a:t>” de </a:t>
            </a:r>
            <a:r>
              <a:rPr lang="en-US" dirty="0" err="1" smtClean="0"/>
              <a:t>numeros</a:t>
            </a:r>
            <a:r>
              <a:rPr lang="en-US" dirty="0" smtClean="0"/>
              <a:t> IP a </a:t>
            </a:r>
            <a:r>
              <a:rPr lang="en-US" dirty="0" err="1" smtClean="0"/>
              <a:t>nombres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88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</a:t>
            </a:r>
            <a:r>
              <a:rPr lang="en-US" dirty="0" err="1" smtClean="0"/>
              <a:t>Consultas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15182"/>
            <a:ext cx="9234488" cy="5459412"/>
          </a:xfrm>
        </p:spPr>
        <p:txBody>
          <a:bodyPr/>
          <a:lstStyle/>
          <a:p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DNS (IV):</a:t>
            </a:r>
          </a:p>
          <a:p>
            <a:pPr lvl="1"/>
            <a:r>
              <a:rPr lang="en-US" dirty="0" err="1" smtClean="0"/>
              <a:t>Recursión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Este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del </a:t>
            </a:r>
            <a:r>
              <a:rPr lang="en-US" dirty="0" err="1" smtClean="0"/>
              <a:t>cual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 smtClean="0"/>
              <a:t> se forma</a:t>
            </a:r>
          </a:p>
          <a:p>
            <a:pPr lvl="2"/>
            <a:r>
              <a:rPr lang="en-US" dirty="0" smtClean="0"/>
              <a:t>Si un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(IN, A,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www.adinet.com.uy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err="1" smtClean="0"/>
              <a:t>Debe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la </a:t>
            </a:r>
            <a:r>
              <a:rPr lang="en-US" dirty="0" err="1" smtClean="0"/>
              <a:t>raíz</a:t>
            </a:r>
            <a:endParaRPr lang="en-US" dirty="0" smtClean="0"/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el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uy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el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com.uy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el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adinet.com.uy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el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decimos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decimos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Seguir</a:t>
            </a:r>
            <a:r>
              <a:rPr lang="en-US" dirty="0" smtClean="0"/>
              <a:t> la </a:t>
            </a:r>
            <a:r>
              <a:rPr lang="en-US" dirty="0" err="1" smtClean="0"/>
              <a:t>pista</a:t>
            </a:r>
            <a:r>
              <a:rPr lang="en-US" dirty="0" smtClean="0"/>
              <a:t> de la </a:t>
            </a:r>
            <a:r>
              <a:rPr lang="en-US" i="1" u="sng" dirty="0" err="1" smtClean="0"/>
              <a:t>autoridad</a:t>
            </a:r>
            <a:endParaRPr lang="en-US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843441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Delegación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se </a:t>
            </a:r>
            <a:r>
              <a:rPr lang="en-US" dirty="0" err="1" smtClean="0"/>
              <a:t>producen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delegaciones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través</a:t>
            </a:r>
            <a:r>
              <a:rPr lang="en-US" dirty="0" smtClean="0"/>
              <a:t> de los </a:t>
            </a:r>
            <a:r>
              <a:rPr lang="en-US" dirty="0" err="1" smtClean="0"/>
              <a:t>registros</a:t>
            </a:r>
            <a:r>
              <a:rPr lang="en-US" dirty="0" smtClean="0"/>
              <a:t> NS mas </a:t>
            </a:r>
            <a:r>
              <a:rPr lang="en-US" dirty="0" err="1" smtClean="0"/>
              <a:t>sus</a:t>
            </a:r>
            <a:r>
              <a:rPr lang="en-US" dirty="0" smtClean="0"/>
              <a:t> “glue records”</a:t>
            </a:r>
          </a:p>
          <a:p>
            <a:pPr lvl="1"/>
            <a:r>
              <a:rPr lang="en-US" dirty="0" smtClean="0"/>
              <a:t>En </a:t>
            </a:r>
            <a:r>
              <a:rPr lang="en-US" dirty="0" err="1" smtClean="0"/>
              <a:t>zona</a:t>
            </a:r>
            <a:r>
              <a:rPr lang="en-US" dirty="0" smtClean="0"/>
              <a:t> “tld1”:</a:t>
            </a:r>
          </a:p>
          <a:p>
            <a:pPr lvl="2"/>
            <a:r>
              <a:rPr lang="en-US" dirty="0" smtClean="0"/>
              <a:t>RR: “subdominio.tld1  IN  NS ns.subdominio.tld1”</a:t>
            </a:r>
          </a:p>
          <a:p>
            <a:pPr lvl="2"/>
            <a:r>
              <a:rPr lang="en-US" dirty="0" smtClean="0"/>
              <a:t>GR: “ns.subdominio.tld1 IN A 200.40.30.245”</a:t>
            </a:r>
          </a:p>
          <a:p>
            <a:pPr lvl="3"/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registro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autoritativo</a:t>
            </a:r>
            <a:r>
              <a:rPr lang="en-US" dirty="0" smtClean="0"/>
              <a:t>, ¡</a:t>
            </a:r>
            <a:r>
              <a:rPr lang="en-US" dirty="0" err="1" smtClean="0"/>
              <a:t>es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En </a:t>
            </a:r>
            <a:r>
              <a:rPr lang="en-US" dirty="0" err="1" smtClean="0"/>
              <a:t>zona</a:t>
            </a:r>
            <a:r>
              <a:rPr lang="en-US" dirty="0" smtClean="0"/>
              <a:t> “subdominio.tld1”</a:t>
            </a:r>
          </a:p>
          <a:p>
            <a:pPr lvl="2"/>
            <a:r>
              <a:rPr lang="en-US" dirty="0" smtClean="0"/>
              <a:t>RR: “ns.subdominio.tld1 IN A 200.40.30.245” </a:t>
            </a:r>
          </a:p>
          <a:p>
            <a:pPr lvl="3"/>
            <a:r>
              <a:rPr lang="en-US" dirty="0" smtClean="0"/>
              <a:t>Este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autoritativo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9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 smtClean="0">
                <a:solidFill>
                  <a:schemeClr val="tx1"/>
                </a:solidFill>
              </a:rPr>
              <a:t>INTRODUCCIÓN</a:t>
            </a:r>
            <a:endParaRPr lang="es-AR" noProof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 smtClean="0"/>
              <a:t>DNS: Doman Name System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60956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Root Servers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73994"/>
            <a:ext cx="9234488" cy="5459412"/>
          </a:xfrm>
        </p:spPr>
        <p:txBody>
          <a:bodyPr/>
          <a:lstStyle/>
          <a:p>
            <a:r>
              <a:rPr lang="en-US" dirty="0" smtClean="0"/>
              <a:t>¿Como </a:t>
            </a:r>
            <a:r>
              <a:rPr lang="en-US" dirty="0" err="1" smtClean="0"/>
              <a:t>arranca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? </a:t>
            </a:r>
            <a:r>
              <a:rPr lang="en-US" dirty="0" err="1" smtClean="0"/>
              <a:t>Buscando</a:t>
            </a:r>
            <a:r>
              <a:rPr lang="en-US" dirty="0" smtClean="0"/>
              <a:t> la </a:t>
            </a:r>
            <a:r>
              <a:rPr lang="en-US" i="1" dirty="0" err="1" smtClean="0"/>
              <a:t>raíz</a:t>
            </a:r>
            <a:endParaRPr lang="en-US" dirty="0" smtClean="0"/>
          </a:p>
          <a:p>
            <a:r>
              <a:rPr lang="en-US" dirty="0" smtClean="0"/>
              <a:t>Root servers</a:t>
            </a:r>
          </a:p>
          <a:p>
            <a:pPr lvl="1"/>
            <a:r>
              <a:rPr lang="en-US" dirty="0" smtClean="0"/>
              <a:t>Son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i="1" u="sng" dirty="0" err="1" smtClean="0"/>
              <a:t>bien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conocidos</a:t>
            </a:r>
            <a:r>
              <a:rPr lang="en-US" dirty="0" smtClean="0"/>
              <a:t> </a:t>
            </a:r>
            <a:r>
              <a:rPr lang="en-US" dirty="0" err="1" smtClean="0"/>
              <a:t>repartidos</a:t>
            </a:r>
            <a:r>
              <a:rPr lang="en-US" dirty="0" smtClean="0"/>
              <a:t> en el </a:t>
            </a:r>
            <a:r>
              <a:rPr lang="en-US" dirty="0" err="1" smtClean="0"/>
              <a:t>mundo</a:t>
            </a:r>
            <a:endParaRPr lang="en-US" dirty="0" smtClean="0"/>
          </a:p>
          <a:p>
            <a:pPr lvl="1"/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servidores</a:t>
            </a:r>
            <a:r>
              <a:rPr lang="en-US" dirty="0" smtClean="0"/>
              <a:t> DNS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los </a:t>
            </a:r>
            <a:r>
              <a:rPr lang="en-US" dirty="0" err="1" smtClean="0"/>
              <a:t>instala</a:t>
            </a:r>
            <a:r>
              <a:rPr lang="en-US" dirty="0" smtClean="0"/>
              <a:t> </a:t>
            </a:r>
            <a:r>
              <a:rPr lang="en-US" dirty="0" err="1" smtClean="0"/>
              <a:t>vienen</a:t>
            </a:r>
            <a:r>
              <a:rPr lang="en-US" dirty="0" smtClean="0"/>
              <a:t> un un </a:t>
            </a:r>
            <a:r>
              <a:rPr lang="en-US" i="1" dirty="0" smtClean="0"/>
              <a:t>hint file</a:t>
            </a:r>
            <a:r>
              <a:rPr lang="en-US" dirty="0" smtClean="0"/>
              <a:t> de los root servers</a:t>
            </a:r>
          </a:p>
          <a:p>
            <a:r>
              <a:rPr lang="en-US" dirty="0" smtClean="0"/>
              <a:t>¿Como se </a:t>
            </a:r>
            <a:r>
              <a:rPr lang="en-US" dirty="0" err="1" smtClean="0"/>
              <a:t>sigue</a:t>
            </a:r>
            <a:r>
              <a:rPr lang="en-US" dirty="0" smtClean="0"/>
              <a:t> la </a:t>
            </a:r>
            <a:r>
              <a:rPr lang="en-US" i="1" u="sng" dirty="0" err="1" smtClean="0"/>
              <a:t>autoridad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delegar</a:t>
            </a:r>
            <a:r>
              <a:rPr lang="en-US" dirty="0" smtClean="0"/>
              <a:t> sub-</a:t>
            </a:r>
            <a:r>
              <a:rPr lang="en-US" dirty="0" err="1" smtClean="0"/>
              <a:t>zonas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endParaRPr lang="en-US" dirty="0" smtClean="0"/>
          </a:p>
          <a:p>
            <a:pPr lvl="1"/>
            <a:r>
              <a:rPr lang="en-US" i="1" dirty="0" smtClean="0"/>
              <a:t>Glue records</a:t>
            </a:r>
            <a:endParaRPr lang="en-US" dirty="0" smtClean="0"/>
          </a:p>
          <a:p>
            <a:pPr lvl="2"/>
            <a:r>
              <a:rPr lang="en-US" dirty="0" smtClean="0"/>
              <a:t>Son </a:t>
            </a:r>
            <a:r>
              <a:rPr lang="en-US" dirty="0" err="1" smtClean="0"/>
              <a:t>registros</a:t>
            </a:r>
            <a:r>
              <a:rPr lang="en-US" dirty="0" smtClean="0"/>
              <a:t> NS (</a:t>
            </a:r>
            <a:r>
              <a:rPr lang="en-US" i="1" dirty="0" smtClean="0"/>
              <a:t>name server</a:t>
            </a:r>
            <a:r>
              <a:rPr lang="en-US" dirty="0" smtClean="0"/>
              <a:t>)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apuntan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sub-</a:t>
            </a:r>
            <a:r>
              <a:rPr lang="en-US" dirty="0" err="1" smtClean="0"/>
              <a:t>zona</a:t>
            </a:r>
            <a:r>
              <a:rPr lang="en-US" dirty="0" smtClean="0"/>
              <a:t>, </a:t>
            </a:r>
            <a:r>
              <a:rPr lang="en-US" dirty="0" err="1" smtClean="0"/>
              <a:t>realizando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delegación</a:t>
            </a:r>
            <a:r>
              <a:rPr lang="en-US" dirty="0" smtClean="0"/>
              <a:t> de </a:t>
            </a:r>
            <a:r>
              <a:rPr lang="en-US" dirty="0" err="1" smtClean="0"/>
              <a:t>autoridad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2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Root Servers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259417"/>
            <a:ext cx="9065419" cy="61291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Fuente</a:t>
            </a:r>
            <a:r>
              <a:rPr lang="en-US" dirty="0" smtClean="0"/>
              <a:t>: </a:t>
            </a:r>
            <a:r>
              <a:rPr lang="en-US" i="1" dirty="0" smtClean="0"/>
              <a:t>Wikipedia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Observación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“distributed using </a:t>
            </a:r>
            <a:r>
              <a:rPr lang="en-US" i="1" dirty="0" err="1" smtClean="0"/>
              <a:t>anycast</a:t>
            </a:r>
            <a:r>
              <a:rPr lang="en-US" i="1" dirty="0" smtClean="0"/>
              <a:t>”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múltiples</a:t>
            </a:r>
            <a:r>
              <a:rPr lang="en-US" dirty="0" smtClean="0"/>
              <a:t> </a:t>
            </a:r>
            <a:r>
              <a:rPr lang="en-US" dirty="0" err="1" smtClean="0"/>
              <a:t>copias</a:t>
            </a:r>
            <a:r>
              <a:rPr lang="en-US" dirty="0" smtClean="0"/>
              <a:t> en el </a:t>
            </a:r>
            <a:r>
              <a:rPr lang="en-US" dirty="0" err="1" smtClean="0"/>
              <a:t>mundo</a:t>
            </a:r>
            <a:r>
              <a:rPr lang="en-US" dirty="0" smtClean="0"/>
              <a:t> de los </a:t>
            </a:r>
            <a:r>
              <a:rPr lang="en-US" dirty="0" err="1" smtClean="0"/>
              <a:t>mismos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0903" y="1952096"/>
            <a:ext cx="8163074" cy="384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0727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Root Servers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Fuente</a:t>
            </a:r>
            <a:r>
              <a:rPr lang="en-US" dirty="0" smtClean="0"/>
              <a:t>: </a:t>
            </a:r>
            <a:r>
              <a:rPr lang="en-US" i="1" dirty="0" smtClean="0"/>
              <a:t>Wikipedia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2008" y="2624156"/>
            <a:ext cx="7473107" cy="417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1459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smtClean="0">
                <a:solidFill>
                  <a:schemeClr val="tx1"/>
                </a:solidFill>
              </a:rPr>
              <a:t>herramientas</a:t>
            </a:r>
            <a:endParaRPr lang="es-AR" noProof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smtClean="0"/>
              <a:t>DNS: Doman Name System</a:t>
            </a:r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1292478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Herramientas: Dig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6" y="1931105"/>
            <a:ext cx="8122718" cy="503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196954" y="2099028"/>
            <a:ext cx="3105745" cy="4198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1513" y="3442405"/>
            <a:ext cx="5120283" cy="41980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7574" y="4282017"/>
            <a:ext cx="7638455" cy="67168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3634" y="4953706"/>
            <a:ext cx="7638455" cy="6716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5452" y="3946172"/>
            <a:ext cx="6715125" cy="41980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5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: Dig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2026"/>
            <a:ext cx="9234488" cy="5459412"/>
          </a:xfrm>
        </p:spPr>
        <p:txBody>
          <a:bodyPr/>
          <a:lstStyle/>
          <a:p>
            <a:r>
              <a:rPr lang="en-US" dirty="0" smtClean="0"/>
              <a:t>DIG: </a:t>
            </a:r>
            <a:r>
              <a:rPr lang="en-US" dirty="0" err="1" smtClean="0"/>
              <a:t>consultas</a:t>
            </a:r>
            <a:r>
              <a:rPr lang="en-US" dirty="0" smtClean="0"/>
              <a:t> </a:t>
            </a:r>
            <a:r>
              <a:rPr lang="en-US" dirty="0" err="1" smtClean="0"/>
              <a:t>reversas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6024" y="2338090"/>
            <a:ext cx="7690917" cy="476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316264" y="2482106"/>
            <a:ext cx="3777258" cy="4198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29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: Dig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834034"/>
            <a:ext cx="9234488" cy="5459412"/>
          </a:xfrm>
        </p:spPr>
        <p:txBody>
          <a:bodyPr/>
          <a:lstStyle/>
          <a:p>
            <a:r>
              <a:rPr lang="en-US" dirty="0" smtClean="0"/>
              <a:t>DIG: </a:t>
            </a:r>
            <a:r>
              <a:rPr lang="en-US" dirty="0" err="1" smtClean="0"/>
              <a:t>Consulta</a:t>
            </a:r>
            <a:r>
              <a:rPr lang="en-US" dirty="0" smtClean="0"/>
              <a:t> con </a:t>
            </a:r>
            <a:r>
              <a:rPr lang="en-US" dirty="0" err="1" smtClean="0"/>
              <a:t>traza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041" y="2338090"/>
            <a:ext cx="6874292" cy="505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7166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: </a:t>
            </a:r>
            <a:r>
              <a:rPr lang="en-US" i="1" dirty="0" err="1" smtClean="0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834034"/>
            <a:ext cx="9234488" cy="5459412"/>
          </a:xfrm>
        </p:spPr>
        <p:txBody>
          <a:bodyPr/>
          <a:lstStyle/>
          <a:p>
            <a:r>
              <a:rPr lang="en-US" dirty="0" smtClean="0"/>
              <a:t>Era el </a:t>
            </a:r>
            <a:r>
              <a:rPr lang="en-US" dirty="0" err="1" smtClean="0"/>
              <a:t>clásico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poco</a:t>
            </a:r>
            <a:r>
              <a:rPr lang="en-US" dirty="0" smtClean="0"/>
              <a:t> en </a:t>
            </a:r>
            <a:r>
              <a:rPr lang="en-US" dirty="0" err="1" smtClean="0"/>
              <a:t>desuso</a:t>
            </a:r>
            <a:endParaRPr lang="en-US" dirty="0" smtClean="0"/>
          </a:p>
          <a:p>
            <a:pPr lvl="1"/>
            <a:r>
              <a:rPr lang="en-US" dirty="0" smtClean="0"/>
              <a:t>Es lo </a:t>
            </a:r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con Windows</a:t>
            </a:r>
          </a:p>
          <a:p>
            <a:pPr lvl="1"/>
            <a:r>
              <a:rPr lang="en-US" dirty="0" smtClean="0"/>
              <a:t>Linea de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pura</a:t>
            </a:r>
            <a:r>
              <a:rPr lang="en-US" dirty="0" smtClean="0"/>
              <a:t> o </a:t>
            </a:r>
            <a:r>
              <a:rPr lang="en-US" dirty="0" err="1" smtClean="0"/>
              <a:t>interactivo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shell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721" y="4232284"/>
            <a:ext cx="7858795" cy="30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442620"/>
      </p:ext>
    </p:extLst>
  </p:cSld>
  <p:clrMapOvr>
    <a:masterClrMapping/>
  </p:clrMapOvr>
  <p:transition xmlns:p14="http://schemas.microsoft.com/office/powerpoint/2010/main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825500" y="4200525"/>
            <a:ext cx="8559800" cy="1041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>
              <a:lnSpc>
                <a:spcPct val="109000"/>
              </a:lnSpc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3400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Fin del </a:t>
            </a:r>
            <a:r>
              <a:rPr lang="en-US" sz="3400" dirty="0" err="1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Capítulo</a:t>
            </a:r>
            <a:r>
              <a:rPr lang="en-US" sz="3400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 I</a:t>
            </a:r>
            <a:endParaRPr lang="en-US" sz="4800" dirty="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  <a:sym typeface="Calibri Bold" charset="0"/>
            </a:endParaRPr>
          </a:p>
        </p:txBody>
      </p:sp>
      <p:sp>
        <p:nvSpPr>
          <p:cNvPr id="81923" name="Rectangle 2"/>
          <p:cNvSpPr>
            <a:spLocks/>
          </p:cNvSpPr>
          <p:nvPr/>
        </p:nvSpPr>
        <p:spPr bwMode="auto">
          <a:xfrm>
            <a:off x="1038225" y="5632450"/>
            <a:ext cx="822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488"/>
              </a:spcBef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2800" dirty="0" smtClean="0">
                <a:solidFill>
                  <a:srgbClr val="CCCCFF"/>
                </a:solidFill>
                <a:latin typeface="Gill Sans" charset="0"/>
                <a:cs typeface="Gill Sans" charset="0"/>
                <a:sym typeface="Gill Sans" charset="0"/>
              </a:rPr>
              <a:t>Tutorial de DNS LACNIC</a:t>
            </a:r>
            <a:endParaRPr lang="en-US" sz="2800" dirty="0">
              <a:solidFill>
                <a:srgbClr val="CCCCFF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4930775" y="7261225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96CF0258-4B6C-6B48-BC45-5BBCF126E5AB}" type="slidenum">
              <a:rPr lang="en-US" sz="800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48</a:t>
            </a:fld>
            <a:endParaRPr lang="en-US" sz="800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39699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Introducción (1)</a:t>
            </a:r>
            <a:endParaRPr lang="es-AR" noProof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El protocolo IP asigna direcciones individuales a todos los hosts en una cierta red</a:t>
            </a:r>
          </a:p>
          <a:p>
            <a:r>
              <a:rPr lang="es-AR" noProof="0" dirty="0" smtClean="0"/>
              <a:t>Estas direcciones son simplemente números binarios sin mayor estructura</a:t>
            </a:r>
          </a:p>
          <a:p>
            <a:r>
              <a:rPr lang="es-AR" noProof="0" dirty="0" smtClean="0"/>
              <a:t>Para enviar tráfico IP de un host a otro esto es técnicamente lo único que hace falta</a:t>
            </a:r>
          </a:p>
          <a:p>
            <a:r>
              <a:rPr lang="es-AR" noProof="0" dirty="0" smtClean="0"/>
              <a:t>Sin embargo, para los usuarios de la red es prácticamente imposible recordar o manejar estos números, es preferible contar con identificadores textuales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95310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Introducción (3)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DNS: </a:t>
            </a:r>
            <a:r>
              <a:rPr lang="es-AR" i="1" noProof="0" dirty="0" smtClean="0"/>
              <a:t>Domain Name System</a:t>
            </a:r>
            <a:endParaRPr lang="es-AR" noProof="0" dirty="0" smtClean="0"/>
          </a:p>
          <a:p>
            <a:r>
              <a:rPr lang="es-AR" noProof="0" dirty="0" smtClean="0"/>
              <a:t>Propósito básico:</a:t>
            </a:r>
          </a:p>
          <a:p>
            <a:pPr lvl="1"/>
            <a:r>
              <a:rPr lang="es-AR" noProof="0" dirty="0" smtClean="0"/>
              <a:t>Traducir números IP en nombres textuales mas amigables para los usuarios “humanos” de la red</a:t>
            </a:r>
          </a:p>
          <a:p>
            <a:r>
              <a:rPr lang="es-AR" noProof="0" dirty="0" smtClean="0"/>
              <a:t>Propósitos adicionales:</a:t>
            </a:r>
          </a:p>
          <a:p>
            <a:pPr lvl="1"/>
            <a:r>
              <a:rPr lang="es-AR" noProof="0" dirty="0" smtClean="0"/>
              <a:t>Soporte a diferentes servicios a dar sobre la red</a:t>
            </a:r>
          </a:p>
          <a:p>
            <a:pPr lvl="2"/>
            <a:r>
              <a:rPr lang="es-AR" noProof="0" dirty="0" smtClean="0"/>
              <a:t>Correo electrónico</a:t>
            </a:r>
          </a:p>
          <a:p>
            <a:pPr lvl="2"/>
            <a:r>
              <a:rPr lang="es-AR" noProof="0" dirty="0" smtClean="0"/>
              <a:t>Sub-delegaciones de nombres</a:t>
            </a:r>
          </a:p>
          <a:p>
            <a:pPr lvl="2"/>
            <a:r>
              <a:rPr lang="es-AR" noProof="0" dirty="0" smtClean="0"/>
              <a:t>Resolución reversa</a:t>
            </a:r>
          </a:p>
          <a:p>
            <a:pPr lvl="3"/>
            <a:r>
              <a:rPr lang="es-AR" noProof="0" dirty="0" smtClean="0"/>
              <a:t>Reverso: correspondencia nombre -&gt; número IP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762006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Introducción (4)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834034"/>
            <a:ext cx="9234488" cy="5459412"/>
          </a:xfrm>
        </p:spPr>
        <p:txBody>
          <a:bodyPr/>
          <a:lstStyle/>
          <a:p>
            <a:r>
              <a:rPr lang="es-AR" noProof="0" dirty="0" smtClean="0"/>
              <a:t>Requerimientos del sistema:</a:t>
            </a:r>
          </a:p>
          <a:p>
            <a:pPr lvl="1"/>
            <a:r>
              <a:rPr lang="es-AR" noProof="0" dirty="0" smtClean="0"/>
              <a:t>Apoyo a diferentes consultas y aplicaciones</a:t>
            </a:r>
          </a:p>
          <a:p>
            <a:pPr lvl="2"/>
            <a:r>
              <a:rPr lang="es-AR" noProof="0" dirty="0" smtClean="0"/>
              <a:t>Nombres directos, reversos, apoyo a aplicaciones</a:t>
            </a:r>
          </a:p>
          <a:p>
            <a:pPr lvl="1"/>
            <a:r>
              <a:rPr lang="es-AR" noProof="0" dirty="0" smtClean="0"/>
              <a:t>Distribución de la administración</a:t>
            </a:r>
          </a:p>
          <a:p>
            <a:pPr lvl="2"/>
            <a:r>
              <a:rPr lang="es-AR" noProof="0" dirty="0" smtClean="0"/>
              <a:t>En Internet no hay administración centralizada sino que todo es por naturaleza distribuido. El DNS debe soportar y apoyar esta forma de trabajo.</a:t>
            </a:r>
          </a:p>
          <a:p>
            <a:pPr lvl="1"/>
            <a:r>
              <a:rPr lang="es-AR" noProof="0" dirty="0" smtClean="0"/>
              <a:t>Performance adecuada</a:t>
            </a:r>
          </a:p>
          <a:p>
            <a:pPr lvl="2"/>
            <a:r>
              <a:rPr lang="es-AR" noProof="0" dirty="0" smtClean="0"/>
              <a:t>Las consultas deben responderse lo mas rápidamente posible.</a:t>
            </a:r>
          </a:p>
          <a:p>
            <a:pPr lvl="1"/>
            <a:r>
              <a:rPr lang="es-AR" noProof="0" dirty="0" smtClean="0"/>
              <a:t>Confiabilidad adecuada</a:t>
            </a:r>
          </a:p>
        </p:txBody>
      </p:sp>
    </p:spTree>
    <p:extLst>
      <p:ext uri="{BB962C8B-B14F-4D97-AF65-F5344CB8AC3E}">
        <p14:creationId xmlns:p14="http://schemas.microsoft.com/office/powerpoint/2010/main" val="3600079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Introducción (4)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El DNS como base de datos:</a:t>
            </a:r>
          </a:p>
          <a:p>
            <a:pPr lvl="1"/>
            <a:r>
              <a:rPr lang="es-AR" noProof="0" dirty="0" smtClean="0"/>
              <a:t>El objetivo principal del DNS es entonces almacenar información de mapeo entre nombres y números IP</a:t>
            </a:r>
          </a:p>
          <a:p>
            <a:pPr lvl="2"/>
            <a:r>
              <a:rPr lang="es-AR" noProof="0" dirty="0" smtClean="0"/>
              <a:t>Directa e inversa</a:t>
            </a:r>
          </a:p>
          <a:p>
            <a:pPr lvl="1"/>
            <a:r>
              <a:rPr lang="es-AR" noProof="0" dirty="0" smtClean="0"/>
              <a:t>El sistema opera entonces como una base de datos distribuida en la que existe la posibilidad de delegar la administración de sectores del espacio de nombres a diferentes organizaciones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57809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295" y="1427339"/>
            <a:ext cx="7554516" cy="550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Introducción (5)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El árbol del DNS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120234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1446</TotalTime>
  <Pages>0</Pages>
  <Words>2253</Words>
  <Characters>0</Characters>
  <Application>Microsoft Macintosh PowerPoint</Application>
  <PresentationFormat>Custom</PresentationFormat>
  <Lines>0</Lines>
  <Paragraphs>404</Paragraphs>
  <Slides>48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lacnic-presentation-20100915</vt:lpstr>
      <vt:lpstr>lacnic-2008</vt:lpstr>
      <vt:lpstr>Tema de Office</vt:lpstr>
      <vt:lpstr>Title &amp; Bullets</vt:lpstr>
      <vt:lpstr>Title &amp; Bullets copy</vt:lpstr>
      <vt:lpstr>Visio</vt:lpstr>
      <vt:lpstr>Worksheet</vt:lpstr>
      <vt:lpstr>Tutorial de DNS Capítulo I</vt:lpstr>
      <vt:lpstr>Agenda</vt:lpstr>
      <vt:lpstr>Agenda (2)</vt:lpstr>
      <vt:lpstr>INTRODUCCIÓN</vt:lpstr>
      <vt:lpstr>Introducción (1)</vt:lpstr>
      <vt:lpstr>Introducción (3)</vt:lpstr>
      <vt:lpstr>Introducción (4)</vt:lpstr>
      <vt:lpstr>Introducción (4)</vt:lpstr>
      <vt:lpstr>Introducción (5) </vt:lpstr>
      <vt:lpstr>ARQUITECTURA</vt:lpstr>
      <vt:lpstr>Estructura de un nombre de dominio</vt:lpstr>
      <vt:lpstr>División administrativa</vt:lpstr>
      <vt:lpstr>División administrativa (ii)</vt:lpstr>
      <vt:lpstr>Zonas y Autoridad </vt:lpstr>
      <vt:lpstr>Primarios y secundarios</vt:lpstr>
      <vt:lpstr>Caching y TTL</vt:lpstr>
      <vt:lpstr>Operación: Time-to-Live</vt:lpstr>
      <vt:lpstr>Protocolo</vt:lpstr>
      <vt:lpstr>Resource Records </vt:lpstr>
      <vt:lpstr>Resource Records </vt:lpstr>
      <vt:lpstr>Ejemplo de SOA</vt:lpstr>
      <vt:lpstr>Resource Records: “A” </vt:lpstr>
      <vt:lpstr>Resource Records:  “CNAME”</vt:lpstr>
      <vt:lpstr>Resource Records: “PTR”</vt:lpstr>
      <vt:lpstr>Resource Records: “MX”</vt:lpstr>
      <vt:lpstr> Resource Records: “NS” y delegación</vt:lpstr>
      <vt:lpstr>Resource Records: Otros</vt:lpstr>
      <vt:lpstr>Especificacion del protocolo  </vt:lpstr>
      <vt:lpstr>Formato del paquete </vt:lpstr>
      <vt:lpstr> DNS Header</vt:lpstr>
      <vt:lpstr> DNS Header (II)</vt:lpstr>
      <vt:lpstr>Conceptos básicos </vt:lpstr>
      <vt:lpstr>Conceptos básicos</vt:lpstr>
      <vt:lpstr>Transporte </vt:lpstr>
      <vt:lpstr>Operación: Consultas</vt:lpstr>
      <vt:lpstr>Operación </vt:lpstr>
      <vt:lpstr>Operación: Consultas </vt:lpstr>
      <vt:lpstr>Operación: Consultas </vt:lpstr>
      <vt:lpstr>Delegación </vt:lpstr>
      <vt:lpstr>Operación: Root Servers </vt:lpstr>
      <vt:lpstr>Operación: Root Servers </vt:lpstr>
      <vt:lpstr>Operación: Root Servers </vt:lpstr>
      <vt:lpstr>herramientas</vt:lpstr>
      <vt:lpstr>Herramientas: Dig</vt:lpstr>
      <vt:lpstr>Herramientas: Dig</vt:lpstr>
      <vt:lpstr>Herramientas: Dig</vt:lpstr>
      <vt:lpstr>Herramientas: nslookup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carlitos martinez</cp:lastModifiedBy>
  <cp:revision>46</cp:revision>
  <cp:lastPrinted>2010-09-24T20:32:41Z</cp:lastPrinted>
  <dcterms:modified xsi:type="dcterms:W3CDTF">2011-06-22T06:03:45Z</dcterms:modified>
</cp:coreProperties>
</file>