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19"/>
  </p:notesMasterIdLst>
  <p:handoutMasterIdLst>
    <p:handoutMasterId r:id="rId20"/>
  </p:handoutMasterIdLst>
  <p:sldIdLst>
    <p:sldId id="273" r:id="rId6"/>
    <p:sldId id="319" r:id="rId7"/>
    <p:sldId id="337" r:id="rId8"/>
    <p:sldId id="320" r:id="rId9"/>
    <p:sldId id="338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72" r:id="rId18"/>
  </p:sldIdLst>
  <p:sldSz cx="10072688" cy="7556500"/>
  <p:notesSz cx="6858000" cy="9144000"/>
  <p:defaultTextStyle>
    <a:defPPr>
      <a:defRPr lang="en-US"/>
    </a:defPPr>
    <a:lvl1pPr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1pPr>
    <a:lvl2pPr marL="4572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2pPr>
    <a:lvl3pPr marL="9144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3pPr>
    <a:lvl4pPr marL="13716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4pPr>
    <a:lvl5pPr marL="1828800" algn="l" rtl="0" fontAlgn="base">
      <a:lnSpc>
        <a:spcPct val="97000"/>
      </a:lnSpc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5pPr>
    <a:lvl6pPr marL="22860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6pPr>
    <a:lvl7pPr marL="27432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7pPr>
    <a:lvl8pPr marL="32004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8pPr>
    <a:lvl9pPr marL="36576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9" autoAdjust="0"/>
    <p:restoredTop sz="94668" autoAdjust="0"/>
  </p:normalViewPr>
  <p:slideViewPr>
    <p:cSldViewPr>
      <p:cViewPr varScale="1">
        <p:scale>
          <a:sx n="98" d="100"/>
          <a:sy n="98" d="100"/>
        </p:scale>
        <p:origin x="-2144" y="-112"/>
      </p:cViewPr>
      <p:guideLst>
        <p:guide orient="horz" pos="2380"/>
        <p:guide pos="3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549F-D399-2D4F-92CE-6D8A529E941E}" type="datetimeFigureOut">
              <a:rPr lang="en-US" smtClean="0"/>
              <a:t>9/27/10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379F-5B4C-EA4C-B9CB-7F6C1C4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BB9-8A3A-7349-A064-4239E74CD27D}" type="datetimeFigureOut">
              <a:rPr lang="en-US" smtClean="0"/>
              <a:t>9/27/10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0BE9-73FD-4F46-A735-22AD7DDA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BB6B9B-226D-BB45-9CD5-B4EF90C9AC8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901353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568897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2788" y="0"/>
            <a:ext cx="2025650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82663" y="0"/>
            <a:ext cx="59277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47696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90DA-D4B3-FF42-BD98-68A91AA1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40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16F56-31A1-8849-B716-24606A27C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2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DA94-445D-8945-9828-4835E047F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661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40250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7475" y="2097088"/>
            <a:ext cx="4541838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83F5-C281-414D-881D-0FBCCB8A0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7196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F52DA-E473-5442-9241-5AFBD453F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90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63B4-3756-4144-A9E9-C53B60617F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12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15A5-922B-B747-A44E-DC558B8E7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2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56EC-2296-7E4C-8F14-E797E58E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423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916934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75CE-6FC2-B047-9276-DA58E3991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52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2FCC4-2CCA-1F43-A733-93696C0A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31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6650" y="0"/>
            <a:ext cx="2327275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94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7BBFF-FC6A-1848-9F5D-B9C83A1E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02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06895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689540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7281067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77900" y="5524500"/>
            <a:ext cx="39751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5524500"/>
            <a:ext cx="3976688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644769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070354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652141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8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0636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7748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8682398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0009472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0"/>
            <a:ext cx="2025650" cy="75596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77900" y="0"/>
            <a:ext cx="5926138" cy="75596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8229767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028704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815080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3294052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5467883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561702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323658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2663" y="5519738"/>
            <a:ext cx="3976687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1750" y="5519738"/>
            <a:ext cx="3976688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2532228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7982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64690320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07984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162827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0850819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242459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4590665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3551811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736896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41957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4682295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306590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07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870870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9686812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0902725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710204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66132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182762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59306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5519738"/>
            <a:ext cx="810577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0"/>
            <a:ext cx="8105775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0825" indent="-25082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34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506413" indent="-209550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30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8016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13823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4747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9319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3891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8463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3035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47900" y="0"/>
            <a:ext cx="756602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34488" cy="54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text styles</a:t>
            </a:r>
          </a:p>
          <a:p>
            <a:pPr lvl="1"/>
            <a:r>
              <a:rPr lang="en-US" dirty="0">
                <a:sym typeface="Arial Bold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>
                <a:sym typeface="Arial" charset="0"/>
              </a:rPr>
              <a:t>Fourth level</a:t>
            </a:r>
          </a:p>
          <a:p>
            <a:pPr lvl="4"/>
            <a:r>
              <a:rPr lang="en-US" dirty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7137400"/>
            <a:ext cx="355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600" b="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fld id="{3A5FC807-0829-864C-A275-0E29465257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403225" indent="-303213" algn="l" rtl="0" eaLnBrk="0" fontAlgn="base" hangingPunct="0">
        <a:lnSpc>
          <a:spcPct val="109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814388" indent="-271463" algn="l" rtl="0" eaLnBrk="0" fontAlgn="base" hangingPunct="0">
        <a:lnSpc>
          <a:spcPct val="109000"/>
        </a:lnSpc>
        <a:spcBef>
          <a:spcPts val="1200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1223963" indent="-201613" algn="l" rtl="0" eaLnBrk="0" fontAlgn="base" hangingPunct="0">
        <a:lnSpc>
          <a:spcPct val="109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635125" indent="-198438" algn="l" rtl="0" eaLnBrk="0" fontAlgn="base" hangingPunct="0">
        <a:lnSpc>
          <a:spcPct val="109000"/>
        </a:lnSpc>
        <a:spcBef>
          <a:spcPts val="600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2000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2044700" indent="-200025" algn="l" rtl="0" eaLnBrk="0" fontAlgn="base" hangingPunct="0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5019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9591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4163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8735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5524500"/>
            <a:ext cx="810418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0"/>
            <a:ext cx="8104188" cy="540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04800" indent="1524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60400" indent="2540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016000" indent="3556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358900" indent="469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8161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2733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7305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1877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/>
          </p:cNvSpPr>
          <p:nvPr/>
        </p:nvSpPr>
        <p:spPr bwMode="auto">
          <a:xfrm>
            <a:off x="1" y="5434434"/>
            <a:ext cx="4028232" cy="116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4779" bIns="0"/>
          <a:lstStyle/>
          <a:p>
            <a:pPr marL="44450"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Ciclo</a:t>
            </a:r>
            <a:r>
              <a:rPr lang="en-US" sz="24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de </a:t>
            </a: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capacitación</a:t>
            </a:r>
            <a:r>
              <a:rPr lang="en-US" sz="24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interna</a:t>
            </a:r>
            <a:endParaRPr lang="en-US" sz="2800" dirty="0" smtClean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44450" algn="ctr">
              <a:lnSpc>
                <a:spcPct val="100000"/>
              </a:lnSpc>
            </a:pP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LACNIC, Montevideo, Uruguay</a:t>
            </a:r>
          </a:p>
          <a:p>
            <a:pPr marL="44450" algn="ctr">
              <a:lnSpc>
                <a:spcPct val="100000"/>
              </a:lnSpc>
            </a:pPr>
            <a:r>
              <a:rPr lang="en-US" sz="18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Septiembre</a:t>
            </a: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– </a:t>
            </a:r>
            <a:r>
              <a:rPr lang="en-US" sz="1800" dirty="0" err="1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Octubre</a:t>
            </a:r>
            <a:r>
              <a:rPr lang="en-US" sz="1800" dirty="0" smtClean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2010</a:t>
            </a:r>
            <a:endParaRPr lang="en-US" sz="1800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927600" y="7137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A040CEA6-522B-3F46-AD23-8B1C72638757}" type="slidenum">
              <a:rPr lang="en-US" sz="900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</a:t>
            </a:fld>
            <a:endParaRPr lang="en-US" sz="900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725241"/>
            <a:ext cx="8561388" cy="2565177"/>
          </a:xfrm>
        </p:spPr>
        <p:txBody>
          <a:bodyPr/>
          <a:lstStyle/>
          <a:p>
            <a:r>
              <a:rPr lang="en-US" dirty="0" smtClean="0"/>
              <a:t>Tutorial de DNS</a:t>
            </a:r>
            <a:br>
              <a:rPr lang="en-US" dirty="0" smtClean="0"/>
            </a:br>
            <a:r>
              <a:rPr lang="en-US" dirty="0" err="1" smtClean="0"/>
              <a:t>Cap</a:t>
            </a:r>
            <a:r>
              <a:rPr lang="en-US" dirty="0" err="1" smtClean="0"/>
              <a:t>ítulo</a:t>
            </a:r>
            <a:r>
              <a:rPr lang="en-US" dirty="0" smtClean="0"/>
              <a:t> II : </a:t>
            </a:r>
            <a:r>
              <a:rPr lang="en-US" dirty="0" err="1" smtClean="0"/>
              <a:t>Aspectos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48312" y="5590679"/>
            <a:ext cx="5256584" cy="1931987"/>
          </a:xfrm>
        </p:spPr>
        <p:txBody>
          <a:bodyPr/>
          <a:lstStyle/>
          <a:p>
            <a:pPr algn="r"/>
            <a:r>
              <a:rPr lang="en-US" dirty="0" smtClean="0"/>
              <a:t>Carlos </a:t>
            </a:r>
            <a:r>
              <a:rPr lang="en-US" dirty="0" err="1" smtClean="0"/>
              <a:t>Martínez-Cagnazzo</a:t>
            </a:r>
            <a:endParaRPr lang="en-US" dirty="0" smtClean="0"/>
          </a:p>
          <a:p>
            <a:pPr algn="r"/>
            <a:r>
              <a:rPr lang="en-US" dirty="0" err="1" smtClean="0">
                <a:solidFill>
                  <a:schemeClr val="accent5">
                    <a:lumMod val="90000"/>
                  </a:schemeClr>
                </a:solidFill>
              </a:rPr>
              <a:t>carlos</a:t>
            </a:r>
            <a:r>
              <a:rPr lang="en-US" dirty="0" smtClean="0">
                <a:solidFill>
                  <a:schemeClr val="accent5">
                    <a:lumMod val="90000"/>
                  </a:schemeClr>
                </a:solidFill>
              </a:rPr>
              <a:t>  @ </a:t>
            </a:r>
            <a:r>
              <a:rPr lang="en-US" dirty="0" err="1" smtClean="0">
                <a:solidFill>
                  <a:schemeClr val="accent5">
                    <a:lumMod val="90000"/>
                  </a:schemeClr>
                </a:solidFill>
              </a:rPr>
              <a:t>lacnic.net</a:t>
            </a:r>
            <a:endParaRPr lang="en-US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Seguridad DNS: </a:t>
            </a:r>
            <a:r>
              <a:rPr lang="es-AR" i="1" dirty="0" smtClean="0"/>
              <a:t>DNS </a:t>
            </a:r>
            <a:r>
              <a:rPr lang="es-AR" i="1" dirty="0" err="1" smtClean="0"/>
              <a:t>amplification</a:t>
            </a:r>
            <a:r>
              <a:rPr lang="es-AR" i="1" dirty="0" smtClean="0"/>
              <a:t> (III)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6" y="1717396"/>
            <a:ext cx="9233297" cy="5877278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Segundo paso:</a:t>
            </a:r>
          </a:p>
          <a:p>
            <a:pPr lvl="1"/>
            <a:r>
              <a:rPr lang="es-AR" noProof="0" dirty="0" smtClean="0"/>
              <a:t>Realizar las consultas </a:t>
            </a:r>
            <a:r>
              <a:rPr lang="es-AR" i="1" noProof="0" dirty="0" err="1" smtClean="0"/>
              <a:t>spoofed</a:t>
            </a:r>
            <a:r>
              <a:rPr lang="es-AR" noProof="0" dirty="0" smtClean="0"/>
              <a:t> con IP de origen la de la víctima</a:t>
            </a:r>
          </a:p>
          <a:p>
            <a:pPr lvl="2"/>
            <a:r>
              <a:rPr lang="es-AR" dirty="0" smtClean="0"/>
              <a:t>Las consultas se hacen por los registros TXT que esperamos esten en el caché de todos los recursivos </a:t>
            </a:r>
            <a:r>
              <a:rPr lang="es-AR" dirty="0" smtClean="0"/>
              <a:t>intermedios</a:t>
            </a:r>
          </a:p>
          <a:p>
            <a:r>
              <a:rPr lang="es-AR" dirty="0" smtClean="0"/>
              <a:t>Algún n</a:t>
            </a:r>
            <a:r>
              <a:rPr lang="es-AR" dirty="0" smtClean="0"/>
              <a:t>ú</a:t>
            </a:r>
            <a:r>
              <a:rPr lang="es-AR" dirty="0" smtClean="0"/>
              <a:t>meros:</a:t>
            </a:r>
            <a:endParaRPr lang="es-AR" dirty="0" smtClean="0"/>
          </a:p>
          <a:p>
            <a:pPr lvl="1"/>
            <a:r>
              <a:rPr lang="es-AR" noProof="0" dirty="0" smtClean="0"/>
              <a:t>20 servidores recursivos</a:t>
            </a:r>
          </a:p>
          <a:p>
            <a:pPr lvl="1"/>
            <a:r>
              <a:rPr lang="es-AR" dirty="0" smtClean="0"/>
              <a:t>Amplificación 100X</a:t>
            </a:r>
          </a:p>
          <a:p>
            <a:pPr lvl="2"/>
            <a:r>
              <a:rPr lang="es-AR" dirty="0" smtClean="0"/>
              <a:t>20 bytes -&gt; 2 </a:t>
            </a:r>
            <a:r>
              <a:rPr lang="es-AR" dirty="0" err="1" smtClean="0"/>
              <a:t>Kbytes</a:t>
            </a:r>
            <a:r>
              <a:rPr lang="es-AR" dirty="0" smtClean="0"/>
              <a:t> </a:t>
            </a:r>
          </a:p>
          <a:p>
            <a:pPr lvl="1"/>
            <a:r>
              <a:rPr lang="es-AR" noProof="0" dirty="0" smtClean="0"/>
              <a:t>ADSL de 512 </a:t>
            </a:r>
            <a:r>
              <a:rPr lang="es-AR" noProof="0" dirty="0" smtClean="0"/>
              <a:t>Kbps upstream</a:t>
            </a:r>
            <a:endParaRPr lang="es-AR" noProof="0" dirty="0" smtClean="0"/>
          </a:p>
          <a:p>
            <a:pPr lvl="1"/>
            <a:r>
              <a:rPr lang="es-AR" dirty="0" smtClean="0"/>
              <a:t>Tráfico de ataque: </a:t>
            </a:r>
            <a:r>
              <a:rPr lang="es-AR" b="1" dirty="0" smtClean="0"/>
              <a:t>50 Mbps</a:t>
            </a:r>
            <a:endParaRPr lang="es-AR" b="1" dirty="0" smtClean="0"/>
          </a:p>
          <a:p>
            <a:pPr lvl="2"/>
            <a:r>
              <a:rPr lang="es-AR" noProof="0" dirty="0" smtClean="0"/>
              <a:t>512 Kbps * </a:t>
            </a:r>
            <a:r>
              <a:rPr lang="es-AR" dirty="0" smtClean="0"/>
              <a:t>100</a:t>
            </a:r>
          </a:p>
          <a:p>
            <a:pPr lvl="2"/>
            <a:r>
              <a:rPr lang="es-AR" noProof="0" dirty="0" smtClean="0"/>
              <a:t>Cada servidor solo “ve” ~25 Kbps</a:t>
            </a:r>
            <a:endParaRPr lang="es-AR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6424" y="4031606"/>
            <a:ext cx="4280892" cy="327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6333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Seguridad</a:t>
            </a:r>
            <a:r>
              <a:rPr lang="en-US" dirty="0" smtClean="0"/>
              <a:t> en DNS: </a:t>
            </a:r>
            <a:r>
              <a:rPr lang="en-US" dirty="0" smtClean="0"/>
              <a:t>AXFR’s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657341"/>
            <a:ext cx="9065419" cy="579331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Transferencias</a:t>
            </a:r>
            <a:r>
              <a:rPr lang="en-US" dirty="0" smtClean="0"/>
              <a:t> de </a:t>
            </a:r>
            <a:r>
              <a:rPr lang="en-US" dirty="0" err="1" smtClean="0"/>
              <a:t>zona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esquemas</a:t>
            </a:r>
            <a:r>
              <a:rPr lang="en-US" dirty="0" smtClean="0"/>
              <a:t> de </a:t>
            </a:r>
            <a:r>
              <a:rPr lang="en-US" dirty="0" err="1" smtClean="0"/>
              <a:t>replicación</a:t>
            </a:r>
            <a:r>
              <a:rPr lang="en-US" dirty="0" smtClean="0"/>
              <a:t> </a:t>
            </a:r>
            <a:r>
              <a:rPr lang="en-US" dirty="0" err="1" smtClean="0"/>
              <a:t>primario-secundarios</a:t>
            </a:r>
            <a:endParaRPr lang="en-US" dirty="0" smtClean="0"/>
          </a:p>
          <a:p>
            <a:r>
              <a:rPr lang="en-US" dirty="0" err="1" smtClean="0"/>
              <a:t>Problemas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Exposición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pPr lvl="2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zonas</a:t>
            </a:r>
            <a:r>
              <a:rPr lang="en-US" dirty="0" smtClean="0"/>
              <a:t> </a:t>
            </a:r>
            <a:r>
              <a:rPr lang="en-US" dirty="0" err="1" smtClean="0"/>
              <a:t>viajan</a:t>
            </a:r>
            <a:r>
              <a:rPr lang="en-US" dirty="0" smtClean="0"/>
              <a:t> en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endParaRPr lang="en-US" dirty="0" smtClean="0"/>
          </a:p>
          <a:p>
            <a:pPr lvl="1"/>
            <a:r>
              <a:rPr lang="en-US" dirty="0" err="1" smtClean="0"/>
              <a:t>Denegaciones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endParaRPr lang="en-US" dirty="0" smtClean="0"/>
          </a:p>
          <a:p>
            <a:pPr lvl="2"/>
            <a:r>
              <a:rPr lang="en-US" dirty="0" smtClean="0"/>
              <a:t>Si </a:t>
            </a:r>
            <a:r>
              <a:rPr lang="en-US" dirty="0" err="1" smtClean="0"/>
              <a:t>cualquiera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disparar</a:t>
            </a:r>
            <a:r>
              <a:rPr lang="en-US" dirty="0" smtClean="0"/>
              <a:t> un AXFR, y </a:t>
            </a:r>
            <a:r>
              <a:rPr lang="en-US" dirty="0" err="1" smtClean="0"/>
              <a:t>como</a:t>
            </a:r>
            <a:r>
              <a:rPr lang="en-US" dirty="0" smtClean="0"/>
              <a:t> los AXFRs son </a:t>
            </a:r>
            <a:r>
              <a:rPr lang="en-US" dirty="0" err="1" smtClean="0"/>
              <a:t>potencialmente</a:t>
            </a:r>
            <a:r>
              <a:rPr lang="en-US" dirty="0" smtClean="0"/>
              <a:t> de </a:t>
            </a:r>
            <a:r>
              <a:rPr lang="en-US" dirty="0" err="1" smtClean="0"/>
              <a:t>muchos</a:t>
            </a:r>
            <a:r>
              <a:rPr lang="en-US" dirty="0" smtClean="0"/>
              <a:t> RRs,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DoS</a:t>
            </a:r>
            <a:r>
              <a:rPr lang="en-US" dirty="0" smtClean="0"/>
              <a:t> locales</a:t>
            </a:r>
          </a:p>
          <a:p>
            <a:r>
              <a:rPr lang="en-US" dirty="0" err="1" smtClean="0"/>
              <a:t>Soluciones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Buenas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> de </a:t>
            </a:r>
            <a:r>
              <a:rPr lang="en-US" dirty="0" err="1" smtClean="0"/>
              <a:t>filtrado</a:t>
            </a:r>
            <a:endParaRPr lang="en-US" dirty="0" smtClean="0"/>
          </a:p>
          <a:p>
            <a:pPr lvl="1"/>
            <a:r>
              <a:rPr lang="en-US" dirty="0" err="1" smtClean="0"/>
              <a:t>Cifrado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transferencias</a:t>
            </a:r>
            <a:endParaRPr lang="en-US" dirty="0" smtClean="0"/>
          </a:p>
          <a:p>
            <a:pPr lvl="2"/>
            <a:r>
              <a:rPr lang="en-US" dirty="0" err="1" smtClean="0"/>
              <a:t>Propios</a:t>
            </a:r>
            <a:r>
              <a:rPr lang="en-US" dirty="0" smtClean="0"/>
              <a:t> del DNS</a:t>
            </a:r>
          </a:p>
          <a:p>
            <a:pPr lvl="2"/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esquemas</a:t>
            </a:r>
            <a:r>
              <a:rPr lang="en-US" dirty="0" smtClean="0"/>
              <a:t> de VPN u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túneles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0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0" y="414933"/>
            <a:ext cx="7566025" cy="16351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Seguridad</a:t>
            </a:r>
            <a:r>
              <a:rPr lang="en-US" dirty="0" smtClean="0"/>
              <a:t> en DNS: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Asegurar</a:t>
            </a:r>
            <a:r>
              <a:rPr lang="en-US" dirty="0" smtClean="0"/>
              <a:t> la </a:t>
            </a:r>
            <a:r>
              <a:rPr lang="en-US" dirty="0" err="1" smtClean="0"/>
              <a:t>Autoridad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801357"/>
            <a:ext cx="9065419" cy="5793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Porqué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Si un </a:t>
            </a:r>
            <a:r>
              <a:rPr lang="en-US" dirty="0" err="1" smtClean="0"/>
              <a:t>atacante</a:t>
            </a:r>
            <a:r>
              <a:rPr lang="en-US" dirty="0" smtClean="0"/>
              <a:t> </a:t>
            </a:r>
            <a:r>
              <a:rPr lang="en-US" dirty="0" err="1" smtClean="0"/>
              <a:t>logra</a:t>
            </a:r>
            <a:r>
              <a:rPr lang="en-US" dirty="0" smtClean="0"/>
              <a:t> </a:t>
            </a:r>
            <a:r>
              <a:rPr lang="en-US" dirty="0" err="1" smtClean="0"/>
              <a:t>mentir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autoridad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envenenar</a:t>
            </a:r>
            <a:r>
              <a:rPr lang="en-US" dirty="0" smtClean="0"/>
              <a:t> </a:t>
            </a:r>
            <a:r>
              <a:rPr lang="en-US" dirty="0" err="1" smtClean="0"/>
              <a:t>cachés</a:t>
            </a:r>
            <a:r>
              <a:rPr lang="en-US" dirty="0" smtClean="0"/>
              <a:t> y </a:t>
            </a:r>
            <a:r>
              <a:rPr lang="en-US" dirty="0" err="1" smtClean="0"/>
              <a:t>redirigir</a:t>
            </a:r>
            <a:r>
              <a:rPr lang="en-US" dirty="0" smtClean="0"/>
              <a:t> </a:t>
            </a:r>
            <a:r>
              <a:rPr lang="en-US" dirty="0" err="1" smtClean="0"/>
              <a:t>tráfico</a:t>
            </a:r>
            <a:r>
              <a:rPr lang="en-US" dirty="0" smtClean="0"/>
              <a:t> a </a:t>
            </a:r>
            <a:r>
              <a:rPr lang="en-US" dirty="0" err="1" smtClean="0"/>
              <a:t>voluntad</a:t>
            </a:r>
            <a:endParaRPr lang="en-US" dirty="0" smtClean="0"/>
          </a:p>
          <a:p>
            <a:pPr lvl="1"/>
            <a:r>
              <a:rPr lang="en-US" dirty="0" smtClean="0"/>
              <a:t>No solo en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en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disputas</a:t>
            </a:r>
            <a:r>
              <a:rPr lang="en-US" dirty="0" smtClean="0"/>
              <a:t> </a:t>
            </a:r>
            <a:r>
              <a:rPr lang="en-US" dirty="0" err="1" smtClean="0"/>
              <a:t>comerciales</a:t>
            </a:r>
            <a:r>
              <a:rPr lang="en-US" dirty="0" smtClean="0"/>
              <a:t>, surge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necesidad</a:t>
            </a:r>
            <a:r>
              <a:rPr lang="en-US" dirty="0" smtClean="0"/>
              <a:t> el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i="1" u="sng" dirty="0" err="1" smtClean="0"/>
              <a:t>certificar</a:t>
            </a:r>
            <a:r>
              <a:rPr lang="en-US" i="1" u="sng" dirty="0" smtClean="0"/>
              <a:t> la </a:t>
            </a:r>
            <a:r>
              <a:rPr lang="en-US" i="1" u="sng" dirty="0" err="1" smtClean="0"/>
              <a:t>autoridad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organización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endParaRPr lang="en-US" dirty="0" smtClean="0"/>
          </a:p>
          <a:p>
            <a:r>
              <a:rPr lang="en-US" dirty="0" err="1" smtClean="0"/>
              <a:t>Propuestas</a:t>
            </a:r>
            <a:endParaRPr lang="en-US" dirty="0" smtClean="0"/>
          </a:p>
          <a:p>
            <a:pPr lvl="1"/>
            <a:r>
              <a:rPr lang="en-US" dirty="0" err="1" smtClean="0"/>
              <a:t>Protocolo</a:t>
            </a:r>
            <a:r>
              <a:rPr lang="en-US" dirty="0" smtClean="0"/>
              <a:t> DNSSEC</a:t>
            </a:r>
          </a:p>
          <a:p>
            <a:pPr lvl="2"/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smtClean="0"/>
              <a:t>similar*** a </a:t>
            </a:r>
            <a:r>
              <a:rPr lang="en-US" dirty="0" err="1" smtClean="0"/>
              <a:t>una</a:t>
            </a:r>
            <a:r>
              <a:rPr lang="en-US" dirty="0" smtClean="0"/>
              <a:t> PKI </a:t>
            </a:r>
            <a:r>
              <a:rPr lang="en-US" dirty="0" err="1" smtClean="0"/>
              <a:t>apoyado</a:t>
            </a:r>
            <a:r>
              <a:rPr lang="en-US" dirty="0" smtClean="0"/>
              <a:t> </a:t>
            </a:r>
            <a:r>
              <a:rPr lang="en-US" dirty="0" smtClean="0"/>
              <a:t>en el </a:t>
            </a:r>
            <a:r>
              <a:rPr lang="en-US" dirty="0" err="1" smtClean="0"/>
              <a:t>propio</a:t>
            </a:r>
            <a:r>
              <a:rPr lang="en-US" dirty="0" smtClean="0"/>
              <a:t> </a:t>
            </a:r>
            <a:r>
              <a:rPr lang="en-US" dirty="0" err="1" smtClean="0"/>
              <a:t>arbol</a:t>
            </a:r>
            <a:r>
              <a:rPr lang="en-US" dirty="0" smtClean="0"/>
              <a:t> del </a:t>
            </a:r>
            <a:r>
              <a:rPr lang="en-US" dirty="0" smtClean="0"/>
              <a:t>DNS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539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25500" y="4200525"/>
            <a:ext cx="8559800" cy="1041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>
              <a:lnSpc>
                <a:spcPct val="109000"/>
              </a:lnSpc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34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Fin del </a:t>
            </a:r>
            <a:r>
              <a:rPr lang="en-US" sz="3400" dirty="0" err="1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Cap</a:t>
            </a:r>
            <a:r>
              <a:rPr lang="en-US" sz="3400" dirty="0" err="1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ítulo</a:t>
            </a:r>
            <a:r>
              <a:rPr lang="en-US" sz="3400" dirty="0" smtClean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 II</a:t>
            </a:r>
            <a:endParaRPr lang="en-US" sz="4800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Calibri Bold" charset="0"/>
            </a:endParaRPr>
          </a:p>
        </p:txBody>
      </p:sp>
      <p:sp>
        <p:nvSpPr>
          <p:cNvPr id="81923" name="Rectangle 2"/>
          <p:cNvSpPr>
            <a:spLocks/>
          </p:cNvSpPr>
          <p:nvPr/>
        </p:nvSpPr>
        <p:spPr bwMode="auto">
          <a:xfrm>
            <a:off x="1038225" y="5632450"/>
            <a:ext cx="822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488"/>
              </a:spcBef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2800" dirty="0" smtClean="0">
                <a:solidFill>
                  <a:srgbClr val="CCCCFF"/>
                </a:solidFill>
                <a:latin typeface="Gill Sans" charset="0"/>
                <a:cs typeface="Gill Sans" charset="0"/>
                <a:sym typeface="Gill Sans" charset="0"/>
              </a:rPr>
              <a:t>Tutorial de DNS LACNIC</a:t>
            </a:r>
            <a:endParaRPr lang="en-US" sz="2800" dirty="0">
              <a:solidFill>
                <a:srgbClr val="CCCCFF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930775" y="7261225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96CF0258-4B6C-6B48-BC45-5BBCF126E5AB}" type="slidenum">
              <a:rPr lang="en-US" sz="800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13</a:t>
            </a:fld>
            <a:endParaRPr lang="en-US" sz="800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smtClean="0"/>
              <a:t>Seguridad en DNS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Aspectos principales:</a:t>
            </a:r>
          </a:p>
          <a:p>
            <a:pPr lvl="1"/>
            <a:r>
              <a:rPr lang="es-AR" noProof="0" dirty="0" smtClean="0"/>
              <a:t>Caché </a:t>
            </a:r>
            <a:r>
              <a:rPr lang="es-AR" noProof="0" dirty="0" err="1" smtClean="0"/>
              <a:t>Poisoning</a:t>
            </a:r>
            <a:endParaRPr lang="es-AR" noProof="0" dirty="0" smtClean="0"/>
          </a:p>
          <a:p>
            <a:pPr lvl="1"/>
            <a:r>
              <a:rPr lang="es-AR" noProof="0" dirty="0" smtClean="0"/>
              <a:t>DNS </a:t>
            </a:r>
            <a:r>
              <a:rPr lang="es-AR" noProof="0" dirty="0" err="1" smtClean="0"/>
              <a:t>amplification</a:t>
            </a:r>
            <a:r>
              <a:rPr lang="es-AR" noProof="0" dirty="0" smtClean="0"/>
              <a:t> </a:t>
            </a:r>
            <a:r>
              <a:rPr lang="es-AR" noProof="0" dirty="0" err="1" smtClean="0"/>
              <a:t>attacks</a:t>
            </a:r>
            <a:endParaRPr lang="es-AR" noProof="0" dirty="0" smtClean="0"/>
          </a:p>
          <a:p>
            <a:pPr lvl="1"/>
            <a:r>
              <a:rPr lang="es-AR" noProof="0" dirty="0" smtClean="0"/>
              <a:t>Aseguramiento de las transferencias de zona</a:t>
            </a:r>
          </a:p>
          <a:p>
            <a:pPr lvl="1"/>
            <a:r>
              <a:rPr lang="es-AR" dirty="0" smtClean="0"/>
              <a:t>Certificación de autoridad</a:t>
            </a:r>
          </a:p>
          <a:p>
            <a:r>
              <a:rPr lang="es-AR" dirty="0" smtClean="0"/>
              <a:t>Aspectos no directamente relacionados con el protocolo</a:t>
            </a:r>
          </a:p>
          <a:p>
            <a:pPr lvl="1"/>
            <a:r>
              <a:rPr lang="es-AR" noProof="0" dirty="0" smtClean="0"/>
              <a:t>Vulnerabilidades en el software que implementa DNS</a:t>
            </a:r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2281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512" y="262410"/>
            <a:ext cx="6891320" cy="11395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UY" dirty="0"/>
              <a:t>Vectores de ataque en </a:t>
            </a:r>
            <a:r>
              <a:rPr lang="es-UY" dirty="0" smtClean="0"/>
              <a:t/>
            </a:r>
            <a:br>
              <a:rPr lang="es-UY" dirty="0" smtClean="0"/>
            </a:br>
            <a:r>
              <a:rPr lang="es-UY" dirty="0" smtClean="0"/>
              <a:t>DNS</a:t>
            </a:r>
            <a:endParaRPr lang="en-US" dirty="0"/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848" y="1690018"/>
            <a:ext cx="9090558" cy="54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12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Seguridad en DNS: </a:t>
            </a:r>
            <a:r>
              <a:rPr lang="es-AR" i="1" noProof="0" dirty="0" smtClean="0"/>
              <a:t>Caché </a:t>
            </a:r>
            <a:r>
              <a:rPr lang="es-AR" i="1" noProof="0" dirty="0" err="1" smtClean="0"/>
              <a:t>Poisoning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El </a:t>
            </a:r>
            <a:r>
              <a:rPr lang="es-AR" i="1" noProof="0" dirty="0" smtClean="0"/>
              <a:t>caché </a:t>
            </a:r>
            <a:r>
              <a:rPr lang="es-AR" i="1" noProof="0" dirty="0" err="1" smtClean="0"/>
              <a:t>poisoning</a:t>
            </a:r>
            <a:r>
              <a:rPr lang="es-AR" noProof="0" dirty="0" smtClean="0"/>
              <a:t> es una técnica por la cual es posible engañar a un servidor DNS y hacerle creer que r</a:t>
            </a:r>
            <a:r>
              <a:rPr lang="es-AR" dirty="0" err="1" smtClean="0"/>
              <a:t>ecibió</a:t>
            </a:r>
            <a:r>
              <a:rPr lang="es-AR" dirty="0" smtClean="0"/>
              <a:t> información auténtica y válida</a:t>
            </a:r>
          </a:p>
          <a:p>
            <a:r>
              <a:rPr lang="es-AR" noProof="0" dirty="0" smtClean="0"/>
              <a:t>El servidor luego cachea esa información y la utiliza para responder otras consultas hasta la duración el TTL de los </a:t>
            </a:r>
            <a:r>
              <a:rPr lang="es-AR" noProof="0" dirty="0" err="1" smtClean="0"/>
              <a:t>RRs</a:t>
            </a:r>
            <a:r>
              <a:rPr lang="es-AR" noProof="0" dirty="0" smtClean="0"/>
              <a:t> cacheados</a:t>
            </a:r>
          </a:p>
          <a:p>
            <a:r>
              <a:rPr lang="es-AR" dirty="0" smtClean="0"/>
              <a:t>De esta forma propaga el engaño </a:t>
            </a:r>
            <a:r>
              <a:rPr lang="es-AR" dirty="0" err="1" smtClean="0"/>
              <a:t>downstream</a:t>
            </a:r>
            <a:endParaRPr lang="es-AR" dirty="0" smtClean="0"/>
          </a:p>
          <a:p>
            <a:r>
              <a:rPr lang="es-AR" noProof="0" dirty="0" smtClean="0"/>
              <a:t>¿Para qué?</a:t>
            </a:r>
          </a:p>
          <a:p>
            <a:pPr lvl="1"/>
            <a:r>
              <a:rPr lang="es-AR" dirty="0" smtClean="0"/>
              <a:t>Redirigir tráfico a sitios tomados, </a:t>
            </a:r>
            <a:r>
              <a:rPr lang="es-AR" i="1" dirty="0" err="1" smtClean="0"/>
              <a:t>pharming</a:t>
            </a:r>
            <a:endParaRPr lang="es-AR" dirty="0" smtClean="0"/>
          </a:p>
          <a:p>
            <a:pPr lvl="1"/>
            <a:r>
              <a:rPr lang="es-AR" noProof="0" dirty="0" smtClean="0"/>
              <a:t>Robo de información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859657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73" y="253264"/>
            <a:ext cx="7485459" cy="1004706"/>
          </a:xfrm>
        </p:spPr>
        <p:txBody>
          <a:bodyPr/>
          <a:lstStyle/>
          <a:p>
            <a:pPr eaLnBrk="1" hangingPunct="1">
              <a:defRPr/>
            </a:pPr>
            <a:r>
              <a:rPr lang="es-AR" i="1" dirty="0" smtClean="0"/>
              <a:t>Caché </a:t>
            </a:r>
            <a:r>
              <a:rPr lang="es-AR" i="1" dirty="0"/>
              <a:t>Poisoning (II)</a:t>
            </a:r>
            <a:endParaRPr lang="en-US" dirty="0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63936" y="1643641"/>
            <a:ext cx="7995196" cy="5446977"/>
          </a:xfrm>
          <a:noFill/>
        </p:spPr>
      </p:pic>
      <p:sp>
        <p:nvSpPr>
          <p:cNvPr id="4" name="Rounded Rectangular Callout 3"/>
          <p:cNvSpPr/>
          <p:nvPr/>
        </p:nvSpPr>
        <p:spPr>
          <a:xfrm>
            <a:off x="2948112" y="1906042"/>
            <a:ext cx="3357563" cy="755650"/>
          </a:xfrm>
          <a:prstGeom prst="wedgeRoundRectCallout">
            <a:avLst>
              <a:gd name="adj1" fmla="val 31825"/>
              <a:gd name="adj2" fmla="val 102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chemeClr val="accent2"/>
                </a:solidFill>
                <a:ea typeface="Arial" charset="0"/>
                <a:cs typeface="Arial" charset="0"/>
              </a:rPr>
              <a:t>Inyección de información “falsa”</a:t>
            </a:r>
            <a:endParaRPr lang="en-US" sz="26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35757" y="6658570"/>
            <a:ext cx="4364831" cy="755650"/>
          </a:xfrm>
          <a:prstGeom prst="wedgeRoundRectCallout">
            <a:avLst>
              <a:gd name="adj1" fmla="val 58407"/>
              <a:gd name="adj2" fmla="val -216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2600" dirty="0">
                <a:solidFill>
                  <a:srgbClr val="333399"/>
                </a:solidFill>
                <a:ea typeface="Arial" charset="0"/>
                <a:cs typeface="Arial" charset="0"/>
              </a:rPr>
              <a:t>Usuario accede sin saberlo a sitio malicioso</a:t>
            </a:r>
            <a:endParaRPr lang="en-US" sz="2600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02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Seguridad en </a:t>
            </a:r>
            <a:r>
              <a:rPr lang="es-AR" noProof="0" dirty="0" smtClean="0"/>
              <a:t>DNS</a:t>
            </a:r>
            <a:br>
              <a:rPr lang="es-AR" noProof="0" dirty="0" smtClean="0"/>
            </a:br>
            <a:r>
              <a:rPr lang="es-AR" i="1" noProof="0" dirty="0" smtClean="0"/>
              <a:t>Caché </a:t>
            </a:r>
            <a:r>
              <a:rPr lang="es-AR" i="1" noProof="0" dirty="0" smtClean="0"/>
              <a:t>Poisoning (II)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834034"/>
            <a:ext cx="9065419" cy="5877278"/>
          </a:xfrm>
        </p:spPr>
        <p:txBody>
          <a:bodyPr>
            <a:normAutofit fontScale="92500" lnSpcReduction="20000"/>
          </a:bodyPr>
          <a:lstStyle/>
          <a:p>
            <a:r>
              <a:rPr lang="es-AR" noProof="0" dirty="0" smtClean="0"/>
              <a:t>¿Cómo?</a:t>
            </a:r>
          </a:p>
          <a:p>
            <a:pPr lvl="1"/>
            <a:r>
              <a:rPr lang="es-AR" noProof="0" dirty="0" smtClean="0"/>
              <a:t>Recordar que los servers cachean agresivamente la sección </a:t>
            </a:r>
            <a:r>
              <a:rPr lang="es-AR" i="1" noProof="0" dirty="0" err="1" smtClean="0"/>
              <a:t>Additional</a:t>
            </a:r>
            <a:r>
              <a:rPr lang="es-AR" noProof="0" dirty="0" smtClean="0"/>
              <a:t> de la respuesta</a:t>
            </a:r>
          </a:p>
          <a:p>
            <a:pPr lvl="1"/>
            <a:r>
              <a:rPr lang="es-AR" dirty="0" smtClean="0"/>
              <a:t>Truco: devolver el engaño en esta sección</a:t>
            </a:r>
          </a:p>
          <a:p>
            <a:pPr lvl="2"/>
            <a:r>
              <a:rPr lang="es-AR" dirty="0" smtClean="0"/>
              <a:t>El atacante debe tener un DNS server bajo su dominio, con una zona autoritativa. </a:t>
            </a:r>
          </a:p>
          <a:p>
            <a:r>
              <a:rPr lang="es-AR" noProof="0" dirty="0" smtClean="0"/>
              <a:t>Ejemplo:</a:t>
            </a:r>
          </a:p>
          <a:p>
            <a:pPr lvl="1"/>
            <a:r>
              <a:rPr lang="es-AR" dirty="0" smtClean="0"/>
              <a:t>Un cliente pregunta al DNS de good.org por el MX de bad.org</a:t>
            </a:r>
          </a:p>
          <a:p>
            <a:pPr lvl="1"/>
            <a:r>
              <a:rPr lang="es-AR" noProof="0" dirty="0" smtClean="0"/>
              <a:t>La respuesta trae el MX de bad.org y además trae, por ejemplo:</a:t>
            </a:r>
          </a:p>
          <a:p>
            <a:pPr lvl="2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ns.banco.com.uy IN A X.Y.Z.W</a:t>
            </a:r>
          </a:p>
          <a:p>
            <a:pPr lvl="2"/>
            <a:r>
              <a:rPr lang="es-AR" noProof="0" dirty="0" smtClean="0"/>
              <a:t>X.Y.Z.W es la IP del DNS de bad.org o cualquier otro equipo malicioso</a:t>
            </a:r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57427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Seguridad DNS: </a:t>
            </a:r>
            <a:r>
              <a:rPr lang="es-AR" i="1" noProof="0" dirty="0" smtClean="0"/>
              <a:t>Caché </a:t>
            </a:r>
            <a:r>
              <a:rPr lang="es-AR" i="1" noProof="0" dirty="0" err="1" smtClean="0"/>
              <a:t>Poisoning</a:t>
            </a:r>
            <a:r>
              <a:rPr lang="es-AR" i="1" noProof="0" dirty="0" smtClean="0"/>
              <a:t> (III)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35" y="1906042"/>
            <a:ext cx="9065419" cy="5877278"/>
          </a:xfrm>
        </p:spPr>
        <p:txBody>
          <a:bodyPr>
            <a:normAutofit/>
          </a:bodyPr>
          <a:lstStyle/>
          <a:p>
            <a:r>
              <a:rPr lang="es-AR" i="1" dirty="0" smtClean="0"/>
              <a:t>Caché </a:t>
            </a:r>
            <a:r>
              <a:rPr lang="es-AR" i="1" dirty="0" err="1" smtClean="0"/>
              <a:t>poisoning</a:t>
            </a:r>
            <a:r>
              <a:rPr lang="es-AR" i="1" dirty="0" smtClean="0"/>
              <a:t> </a:t>
            </a:r>
            <a:r>
              <a:rPr lang="es-AR" i="1" dirty="0" err="1" smtClean="0"/>
              <a:t>via</a:t>
            </a:r>
            <a:r>
              <a:rPr lang="es-AR" i="1" dirty="0" smtClean="0"/>
              <a:t> DNS </a:t>
            </a:r>
            <a:r>
              <a:rPr lang="es-AR" i="1" dirty="0" err="1" smtClean="0"/>
              <a:t>forgery</a:t>
            </a:r>
            <a:endParaRPr lang="es-AR" i="1" noProof="0" dirty="0" smtClean="0"/>
          </a:p>
          <a:p>
            <a:pPr lvl="1"/>
            <a:r>
              <a:rPr lang="es-AR" noProof="0" dirty="0" smtClean="0"/>
              <a:t>Inyectar paquetes de respuesta antes que el verdadero servidor de nombres en una consulta recursiva</a:t>
            </a:r>
          </a:p>
          <a:p>
            <a:pPr lvl="1"/>
            <a:r>
              <a:rPr lang="es-AR" dirty="0" smtClean="0"/>
              <a:t>Implica adivinar un </a:t>
            </a:r>
            <a:r>
              <a:rPr lang="es-AR" i="1" dirty="0" err="1" smtClean="0"/>
              <a:t>nonce</a:t>
            </a:r>
            <a:r>
              <a:rPr lang="es-AR" dirty="0" smtClean="0"/>
              <a:t> de 16 bits</a:t>
            </a:r>
          </a:p>
          <a:p>
            <a:pPr lvl="2"/>
            <a:r>
              <a:rPr lang="es-AR" dirty="0" smtClean="0"/>
              <a:t>Es lo que se usa para atar preguntas con respuestas</a:t>
            </a:r>
          </a:p>
          <a:p>
            <a:pPr lvl="2"/>
            <a:r>
              <a:rPr lang="es-AR" noProof="0" dirty="0" smtClean="0"/>
              <a:t>Puede no ser tan complicado, es un ejemplo de un </a:t>
            </a:r>
            <a:r>
              <a:rPr lang="es-AR" i="1" noProof="0" dirty="0" err="1" smtClean="0"/>
              <a:t>birthday</a:t>
            </a:r>
            <a:r>
              <a:rPr lang="es-AR" i="1" noProof="0" dirty="0" smtClean="0"/>
              <a:t> </a:t>
            </a:r>
            <a:r>
              <a:rPr lang="es-AR" i="1" noProof="0" dirty="0" err="1" smtClean="0"/>
              <a:t>attack</a:t>
            </a:r>
            <a:endParaRPr lang="es-AR" i="1" noProof="0" dirty="0"/>
          </a:p>
        </p:txBody>
      </p:sp>
    </p:spTree>
    <p:extLst>
      <p:ext uri="{BB962C8B-B14F-4D97-AF65-F5344CB8AC3E}">
        <p14:creationId xmlns:p14="http://schemas.microsoft.com/office/powerpoint/2010/main" val="295500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Seguridad en DNS: </a:t>
            </a:r>
            <a:r>
              <a:rPr lang="es-AR" i="1" dirty="0" smtClean="0"/>
              <a:t>DNS </a:t>
            </a:r>
            <a:r>
              <a:rPr lang="es-AR" i="1" dirty="0" err="1" smtClean="0"/>
              <a:t>amplification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78" y="1933420"/>
            <a:ext cx="5539978" cy="5877278"/>
          </a:xfrm>
        </p:spPr>
        <p:txBody>
          <a:bodyPr>
            <a:normAutofit fontScale="92500" lnSpcReduction="20000"/>
          </a:bodyPr>
          <a:lstStyle/>
          <a:p>
            <a:r>
              <a:rPr lang="es-AR" i="1" dirty="0" err="1" smtClean="0"/>
              <a:t>DDoS</a:t>
            </a:r>
            <a:r>
              <a:rPr lang="es-AR" i="1" dirty="0" smtClean="0"/>
              <a:t> </a:t>
            </a:r>
            <a:r>
              <a:rPr lang="es-AR" i="1" dirty="0" err="1" smtClean="0"/>
              <a:t>via</a:t>
            </a:r>
            <a:r>
              <a:rPr lang="es-AR" i="1" dirty="0" smtClean="0"/>
              <a:t> DNS </a:t>
            </a:r>
            <a:r>
              <a:rPr lang="es-AR" i="1" dirty="0" err="1" smtClean="0"/>
              <a:t>amplification</a:t>
            </a:r>
            <a:endParaRPr lang="es-AR" i="1" noProof="0" dirty="0" smtClean="0"/>
          </a:p>
          <a:p>
            <a:pPr lvl="1"/>
            <a:r>
              <a:rPr lang="es-AR" noProof="0" dirty="0" smtClean="0"/>
              <a:t>Es una forma de lograr </a:t>
            </a:r>
            <a:r>
              <a:rPr lang="es-AR" noProof="0" dirty="0" err="1" smtClean="0"/>
              <a:t>DDoS</a:t>
            </a:r>
            <a:r>
              <a:rPr lang="es-AR" noProof="0" dirty="0" smtClean="0"/>
              <a:t> aprovechando servidores DNS que responden consultas recursivas para cualquiera</a:t>
            </a:r>
          </a:p>
          <a:p>
            <a:pPr lvl="2"/>
            <a:r>
              <a:rPr lang="es-AR" dirty="0" smtClean="0"/>
              <a:t>Esto desde siempre se supo que no era una buena práctica, pero…</a:t>
            </a:r>
          </a:p>
          <a:p>
            <a:r>
              <a:rPr lang="es-AR" dirty="0" smtClean="0"/>
              <a:t>Componentes:</a:t>
            </a:r>
          </a:p>
          <a:p>
            <a:pPr lvl="1"/>
            <a:r>
              <a:rPr lang="es-AR" noProof="0" dirty="0" smtClean="0"/>
              <a:t>Consultas con </a:t>
            </a:r>
            <a:r>
              <a:rPr lang="es-AR" noProof="0" dirty="0" err="1" smtClean="0"/>
              <a:t>IPs</a:t>
            </a:r>
            <a:r>
              <a:rPr lang="es-AR" noProof="0" dirty="0" smtClean="0"/>
              <a:t> </a:t>
            </a:r>
            <a:r>
              <a:rPr lang="es-AR" noProof="0" dirty="0" err="1" smtClean="0"/>
              <a:t>spoofed</a:t>
            </a:r>
            <a:endParaRPr lang="es-AR" noProof="0" dirty="0" smtClean="0"/>
          </a:p>
          <a:p>
            <a:pPr lvl="2"/>
            <a:r>
              <a:rPr lang="es-AR" dirty="0" smtClean="0"/>
              <a:t>Generar reflexiones a otros lugares, clásico uso del </a:t>
            </a:r>
            <a:r>
              <a:rPr lang="es-AR" dirty="0" err="1" smtClean="0"/>
              <a:t>spoofing</a:t>
            </a:r>
            <a:endParaRPr lang="es-AR" noProof="0" dirty="0" smtClean="0"/>
          </a:p>
          <a:p>
            <a:pPr lvl="1"/>
            <a:r>
              <a:rPr lang="es-AR" dirty="0" smtClean="0"/>
              <a:t>DNS </a:t>
            </a:r>
            <a:r>
              <a:rPr lang="es-AR" dirty="0" err="1" smtClean="0"/>
              <a:t>amplification</a:t>
            </a:r>
            <a:endParaRPr lang="es-AR" dirty="0" smtClean="0"/>
          </a:p>
          <a:p>
            <a:pPr lvl="2"/>
            <a:r>
              <a:rPr lang="es-AR" noProof="0" dirty="0" smtClean="0"/>
              <a:t>¿Cómo es posible? Usando UDP, ¡no hay 3-way </a:t>
            </a:r>
            <a:r>
              <a:rPr lang="es-AR" noProof="0" dirty="0" err="1" smtClean="0"/>
              <a:t>handshake</a:t>
            </a:r>
            <a:r>
              <a:rPr lang="es-AR" noProof="0" dirty="0" smtClean="0"/>
              <a:t>!</a:t>
            </a:r>
            <a:endParaRPr lang="es-AR" noProof="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3918" y="2350911"/>
            <a:ext cx="4280892" cy="327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32572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Seguridad DNS: </a:t>
            </a:r>
            <a:r>
              <a:rPr lang="es-AR" i="1" dirty="0" smtClean="0"/>
              <a:t>DNS </a:t>
            </a:r>
            <a:r>
              <a:rPr lang="es-AR" i="1" dirty="0" err="1" smtClean="0"/>
              <a:t>amplification</a:t>
            </a:r>
            <a:r>
              <a:rPr lang="es-AR" i="1" dirty="0" smtClean="0"/>
              <a:t> (II)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56" y="2005428"/>
            <a:ext cx="9233297" cy="5877278"/>
          </a:xfrm>
        </p:spPr>
        <p:txBody>
          <a:bodyPr>
            <a:normAutofit/>
          </a:bodyPr>
          <a:lstStyle/>
          <a:p>
            <a:r>
              <a:rPr lang="es-AR" noProof="0" dirty="0" smtClean="0"/>
              <a:t>Primer paso:</a:t>
            </a:r>
          </a:p>
          <a:p>
            <a:pPr lvl="1"/>
            <a:r>
              <a:rPr lang="es-AR" dirty="0" smtClean="0"/>
              <a:t>Hacer que muchos servidores de nombres guarden en caché uno o mas registros grandes</a:t>
            </a:r>
          </a:p>
          <a:p>
            <a:pPr lvl="2"/>
            <a:r>
              <a:rPr lang="es-AR" noProof="0" dirty="0" smtClean="0"/>
              <a:t>Típicamente se usan </a:t>
            </a:r>
            <a:r>
              <a:rPr lang="es-AR" noProof="0" dirty="0" err="1" smtClean="0"/>
              <a:t>TXTs</a:t>
            </a:r>
            <a:r>
              <a:rPr lang="es-AR" noProof="0" dirty="0" smtClean="0"/>
              <a:t> que reside en un servidor bajo control del atacante.  El largo máximo (RFC 1035) es de 255 caracteres, pero se pueden poner varios.</a:t>
            </a:r>
          </a:p>
          <a:p>
            <a:pPr lvl="2"/>
            <a:r>
              <a:rPr lang="es-AR" dirty="0" smtClean="0"/>
              <a:t>Esto se puede hacer consultándolos por ese registro,  y esto funciona siempre que los servidores amplificadores soporten recursión</a:t>
            </a:r>
          </a:p>
          <a:p>
            <a:pPr lvl="1"/>
            <a:r>
              <a:rPr lang="es-AR" noProof="0" dirty="0" smtClean="0"/>
              <a:t>El paquete de consulta es pequeño, p.ej. 20 bytes</a:t>
            </a:r>
          </a:p>
          <a:p>
            <a:pPr lvl="1"/>
            <a:r>
              <a:rPr lang="es-AR" dirty="0" smtClean="0"/>
              <a:t>La respuesta puede llegar a ser de 1K a 4K!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752836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224</TotalTime>
  <Pages>0</Pages>
  <Words>716</Words>
  <Characters>0</Characters>
  <Application>Microsoft Macintosh PowerPoint</Application>
  <PresentationFormat>Custom</PresentationFormat>
  <Lines>0</Lines>
  <Paragraphs>94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lacnic-presentation-20100915</vt:lpstr>
      <vt:lpstr>lacnic-2008</vt:lpstr>
      <vt:lpstr>Tema de Office</vt:lpstr>
      <vt:lpstr>Title &amp; Bullets</vt:lpstr>
      <vt:lpstr>Title &amp; Bullets copy</vt:lpstr>
      <vt:lpstr>Tutorial de DNS Capítulo II : Aspectos de Seguridad</vt:lpstr>
      <vt:lpstr>Seguridad en DNS</vt:lpstr>
      <vt:lpstr>Vectores de ataque en  DNS</vt:lpstr>
      <vt:lpstr>Seguridad en DNS: Caché Poisoning</vt:lpstr>
      <vt:lpstr>Caché Poisoning (II)</vt:lpstr>
      <vt:lpstr>Seguridad en DNS Caché Poisoning (II)</vt:lpstr>
      <vt:lpstr>Seguridad DNS: Caché Poisoning (III)</vt:lpstr>
      <vt:lpstr>Seguridad en DNS: DNS amplification</vt:lpstr>
      <vt:lpstr>Seguridad DNS: DNS amplification (II)</vt:lpstr>
      <vt:lpstr>Seguridad DNS: DNS amplification (III)</vt:lpstr>
      <vt:lpstr>Seguridad en DNS: AXFR’s </vt:lpstr>
      <vt:lpstr>Seguridad en DNS:  Asegurar la Autoridad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 Martinez</cp:lastModifiedBy>
  <cp:revision>38</cp:revision>
  <cp:lastPrinted>2010-09-24T20:32:41Z</cp:lastPrinted>
  <dcterms:modified xsi:type="dcterms:W3CDTF">2010-09-27T15:55:19Z</dcterms:modified>
</cp:coreProperties>
</file>