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1" r:id="rId3"/>
    <p:sldMasterId id="2147483652" r:id="rId4"/>
    <p:sldMasterId id="2147483653" r:id="rId5"/>
  </p:sldMasterIdLst>
  <p:notesMasterIdLst>
    <p:notesMasterId r:id="rId41"/>
  </p:notesMasterIdLst>
  <p:handoutMasterIdLst>
    <p:handoutMasterId r:id="rId42"/>
  </p:handoutMasterIdLst>
  <p:sldIdLst>
    <p:sldId id="273" r:id="rId6"/>
    <p:sldId id="338" r:id="rId7"/>
    <p:sldId id="339" r:id="rId8"/>
    <p:sldId id="373" r:id="rId9"/>
    <p:sldId id="374" r:id="rId10"/>
    <p:sldId id="385" r:id="rId11"/>
    <p:sldId id="375" r:id="rId12"/>
    <p:sldId id="387" r:id="rId13"/>
    <p:sldId id="386" r:id="rId14"/>
    <p:sldId id="384" r:id="rId15"/>
    <p:sldId id="388" r:id="rId16"/>
    <p:sldId id="389" r:id="rId17"/>
    <p:sldId id="349" r:id="rId18"/>
    <p:sldId id="366" r:id="rId19"/>
    <p:sldId id="357" r:id="rId20"/>
    <p:sldId id="356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8" r:id="rId29"/>
    <p:sldId id="365" r:id="rId30"/>
    <p:sldId id="369" r:id="rId31"/>
    <p:sldId id="370" r:id="rId32"/>
    <p:sldId id="390" r:id="rId33"/>
    <p:sldId id="371" r:id="rId34"/>
    <p:sldId id="376" r:id="rId35"/>
    <p:sldId id="383" r:id="rId36"/>
    <p:sldId id="367" r:id="rId37"/>
    <p:sldId id="354" r:id="rId38"/>
    <p:sldId id="372" r:id="rId39"/>
    <p:sldId id="272" r:id="rId40"/>
  </p:sldIdLst>
  <p:sldSz cx="10072688" cy="75565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5pPr>
    <a:lvl6pPr marL="22860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6pPr>
    <a:lvl7pPr marL="27432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7pPr>
    <a:lvl8pPr marL="32004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8pPr>
    <a:lvl9pPr marL="3657600" algn="l" defTabSz="457200" rtl="0" eaLnBrk="1" latinLnBrk="0" hangingPunct="1">
      <a:defRPr sz="2000" kern="1200">
        <a:solidFill>
          <a:srgbClr val="FFFFFF"/>
        </a:solidFill>
        <a:latin typeface="Arial Bold" charset="0"/>
        <a:ea typeface="ヒラギノ角ゴ ProN W6" charset="-128"/>
        <a:cs typeface="ヒラギノ角ゴ ProN W6" charset="-128"/>
        <a:sym typeface="Arial Bold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hiddenSlides="1" frameSlides="1"/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41886" autoAdjust="0"/>
    <p:restoredTop sz="86393" autoAdjust="0"/>
  </p:normalViewPr>
  <p:slideViewPr>
    <p:cSldViewPr>
      <p:cViewPr varScale="1">
        <p:scale>
          <a:sx n="97" d="100"/>
          <a:sy n="97" d="100"/>
        </p:scale>
        <p:origin x="-128" y="-184"/>
      </p:cViewPr>
      <p:guideLst>
        <p:guide orient="horz" pos="2380"/>
        <p:guide pos="3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7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9F1CCEEF-BC20-F840-8722-67753655753B}" type="datetimeFigureOut">
              <a:rPr lang="en-US"/>
              <a:pPr/>
              <a:t>5/3/11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4A38531C-4513-1C45-A058-9892ED4065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BDEFDD4B-0287-F242-BDCC-8DDBDC5E41A2}" type="datetimeFigureOut">
              <a:rPr lang="en-US"/>
              <a:pPr/>
              <a:t>5/3/11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97000"/>
              </a:lnSpc>
              <a:defRPr sz="1200">
                <a:ea typeface="ヒラギノ角ゴ ProN W6" charset="0"/>
                <a:cs typeface="ヒラギノ角ゴ ProN W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7000"/>
              </a:lnSpc>
              <a:defRPr sz="1200"/>
            </a:lvl1pPr>
          </a:lstStyle>
          <a:p>
            <a:fld id="{F55E3D29-7F8B-5244-B0AC-3BA117A721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2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Observar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criptografía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simétrica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distribución</a:t>
            </a:r>
            <a:r>
              <a:rPr lang="en-US" baseline="0" dirty="0" smtClean="0"/>
              <a:t> de la clave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necesariamente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hacerse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un canal </a:t>
            </a:r>
            <a:r>
              <a:rPr lang="en-US" baseline="0" dirty="0" err="1" smtClean="0"/>
              <a:t>asegurado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compromiso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ocasiona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pierda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toda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seguridad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esquema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comunicación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En criptografía de clave pública,</a:t>
            </a:r>
            <a:r>
              <a:rPr lang="es-ES_tradnl" baseline="0" dirty="0" smtClean="0"/>
              <a:t> se generan pares de l</a:t>
            </a:r>
            <a:r>
              <a:rPr lang="es-ES_tradnl" dirty="0" smtClean="0"/>
              <a:t>laves complementarias</a:t>
            </a:r>
            <a:r>
              <a:rPr lang="es-ES_tradnl" baseline="0" dirty="0" smtClean="0"/>
              <a:t>. Ambas son intercambiables, cual es pública es una convención.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Alice genera un par de claves (</a:t>
            </a:r>
            <a:r>
              <a:rPr lang="es-ES_tradnl" baseline="0" dirty="0" err="1" smtClean="0"/>
              <a:t>Pa</a:t>
            </a:r>
            <a:r>
              <a:rPr lang="es-ES_tradnl" baseline="0" dirty="0" smtClean="0"/>
              <a:t>, </a:t>
            </a:r>
            <a:r>
              <a:rPr lang="es-ES_tradnl" baseline="0" dirty="0" err="1" smtClean="0"/>
              <a:t>Sa</a:t>
            </a:r>
            <a:r>
              <a:rPr lang="es-ES_tradnl" baseline="0" dirty="0" smtClean="0"/>
              <a:t>), donde </a:t>
            </a:r>
            <a:r>
              <a:rPr lang="es-ES_tradnl" baseline="0" dirty="0" err="1" smtClean="0"/>
              <a:t>Pa</a:t>
            </a:r>
            <a:r>
              <a:rPr lang="es-ES_tradnl" baseline="0" dirty="0" smtClean="0"/>
              <a:t> es la clave publica de Alice y </a:t>
            </a:r>
            <a:r>
              <a:rPr lang="es-ES_tradnl" baseline="0" dirty="0" err="1" smtClean="0"/>
              <a:t>Sa</a:t>
            </a:r>
            <a:r>
              <a:rPr lang="es-ES_tradnl" baseline="0" dirty="0" smtClean="0"/>
              <a:t> es la clave privada de Alice.</a:t>
            </a:r>
          </a:p>
          <a:p>
            <a:r>
              <a:rPr lang="es-ES_tradnl" baseline="0" dirty="0" smtClean="0"/>
              <a:t>Bob genera un par de claves(Pb, Sb), con igual criterio.</a:t>
            </a:r>
          </a:p>
          <a:p>
            <a:endParaRPr lang="es-ES_tradnl" baseline="0" dirty="0" smtClean="0"/>
          </a:p>
          <a:p>
            <a:r>
              <a:rPr lang="es-ES_tradnl" baseline="0" dirty="0" smtClean="0"/>
              <a:t>Para que Alice pueda transmitir un mensaje M cifrado a Bob debe calcular </a:t>
            </a:r>
            <a:r>
              <a:rPr lang="es-ES_tradnl" b="1" i="1" baseline="0" dirty="0" smtClean="0"/>
              <a:t>Cm = E [Pb, M]</a:t>
            </a:r>
            <a:r>
              <a:rPr lang="es-ES_tradnl" baseline="0" dirty="0" smtClean="0"/>
              <a:t>, es decir debe cifrar el mensaje con la </a:t>
            </a:r>
            <a:r>
              <a:rPr lang="es-ES_tradnl" b="1" baseline="0" dirty="0" smtClean="0"/>
              <a:t>clave pública</a:t>
            </a:r>
            <a:r>
              <a:rPr lang="es-ES_tradnl" b="0" baseline="0" dirty="0" smtClean="0"/>
              <a:t> de Bob.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 los </a:t>
            </a:r>
            <a:r>
              <a:rPr lang="en-US" dirty="0" err="1" smtClean="0"/>
              <a:t>esquemas</a:t>
            </a:r>
            <a:r>
              <a:rPr lang="en-US" dirty="0" smtClean="0"/>
              <a:t> de firma digital se </a:t>
            </a:r>
            <a:r>
              <a:rPr lang="en-US" dirty="0" err="1" smtClean="0"/>
              <a:t>invierten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poco</a:t>
            </a:r>
            <a:r>
              <a:rPr lang="en-US" baseline="0" dirty="0" smtClean="0"/>
              <a:t> los roles de claves </a:t>
            </a:r>
            <a:r>
              <a:rPr lang="en-US" baseline="0" dirty="0" err="1" smtClean="0"/>
              <a:t>publicas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privadas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Imaginemos</a:t>
            </a:r>
            <a:r>
              <a:rPr lang="en-US" baseline="0" dirty="0" smtClean="0"/>
              <a:t> un </a:t>
            </a:r>
            <a:r>
              <a:rPr lang="en-US" baseline="0" dirty="0" err="1" smtClean="0"/>
              <a:t>mensaje</a:t>
            </a:r>
            <a:r>
              <a:rPr lang="en-US" baseline="0" dirty="0" smtClean="0"/>
              <a:t> M a </a:t>
            </a:r>
            <a:r>
              <a:rPr lang="en-US" baseline="0" dirty="0" err="1" smtClean="0"/>
              <a:t>quien</a:t>
            </a:r>
            <a:r>
              <a:rPr lang="en-US" baseline="0" dirty="0" smtClean="0"/>
              <a:t> Alice (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par de claves (Pa, Sa) </a:t>
            </a:r>
            <a:r>
              <a:rPr lang="en-US" baseline="0" dirty="0" err="1" smtClean="0"/>
              <a:t>quiere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firma F. </a:t>
            </a:r>
            <a:r>
              <a:rPr lang="en-US" baseline="0" dirty="0" err="1" smtClean="0"/>
              <a:t>Queremos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Bob (par de claves (</a:t>
            </a:r>
            <a:r>
              <a:rPr lang="en-US" baseline="0" dirty="0" err="1" smtClean="0"/>
              <a:t>Pb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Sb</a:t>
            </a:r>
            <a:r>
              <a:rPr lang="en-US" baseline="0" dirty="0" smtClean="0"/>
              <a:t>) ) </a:t>
            </a:r>
            <a:r>
              <a:rPr lang="en-US" baseline="0" dirty="0" err="1" smtClean="0"/>
              <a:t>pueda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verificar</a:t>
            </a:r>
            <a:r>
              <a:rPr lang="en-US" baseline="0" dirty="0" smtClean="0"/>
              <a:t> la firma F. </a:t>
            </a:r>
          </a:p>
          <a:p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Para </a:t>
            </a:r>
            <a:r>
              <a:rPr lang="en-US" baseline="0" dirty="0" err="1" smtClean="0"/>
              <a:t>generar</a:t>
            </a:r>
            <a:r>
              <a:rPr lang="en-US" baseline="0" dirty="0" smtClean="0"/>
              <a:t> la firma, Alice </a:t>
            </a:r>
            <a:r>
              <a:rPr lang="en-US" baseline="0" dirty="0" err="1" smtClean="0"/>
              <a:t>toma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clave </a:t>
            </a:r>
            <a:r>
              <a:rPr lang="en-US" baseline="0" dirty="0" err="1" smtClean="0"/>
              <a:t>privada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calcula</a:t>
            </a:r>
            <a:r>
              <a:rPr lang="en-US" baseline="0" dirty="0" smtClean="0"/>
              <a:t> F = E[Sa, M]</a:t>
            </a:r>
          </a:p>
          <a:p>
            <a:pPr marL="628650" lvl="1" indent="-171450">
              <a:buFontTx/>
              <a:buChar char="•"/>
            </a:pPr>
            <a:r>
              <a:rPr lang="en-US" baseline="0" dirty="0" err="1" smtClean="0"/>
              <a:t>Observar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cuando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envían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mensajes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cifrados</a:t>
            </a:r>
            <a:r>
              <a:rPr lang="en-US" baseline="0" dirty="0" smtClean="0"/>
              <a:t> entre Alice y Bob</a:t>
            </a:r>
          </a:p>
          <a:p>
            <a:pPr marL="628650" lvl="1" indent="-171450">
              <a:buFontTx/>
              <a:buChar char="•"/>
            </a:pP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Alice </a:t>
            </a:r>
            <a:r>
              <a:rPr lang="en-US" baseline="0" dirty="0" err="1" smtClean="0"/>
              <a:t>transmite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entonces</a:t>
            </a:r>
            <a:r>
              <a:rPr lang="en-US" baseline="0" dirty="0" smtClean="0"/>
              <a:t> a Bob el par [M, F]</a:t>
            </a:r>
          </a:p>
          <a:p>
            <a:pPr marL="171450" lvl="0" indent="-171450">
              <a:buFontTx/>
              <a:buChar char="•"/>
            </a:pP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Al </a:t>
            </a:r>
            <a:r>
              <a:rPr lang="en-US" baseline="0" dirty="0" err="1" smtClean="0"/>
              <a:t>recibir</a:t>
            </a:r>
            <a:r>
              <a:rPr lang="en-US" baseline="0" dirty="0" smtClean="0"/>
              <a:t>, Bob </a:t>
            </a:r>
            <a:r>
              <a:rPr lang="en-US" baseline="0" dirty="0" err="1" smtClean="0"/>
              <a:t>calcula</a:t>
            </a:r>
            <a:r>
              <a:rPr lang="en-US" baseline="0" dirty="0" smtClean="0"/>
              <a:t> F’ = D[Pa, M]</a:t>
            </a:r>
          </a:p>
          <a:p>
            <a:pPr marL="171450" lvl="0" indent="-171450">
              <a:buFontTx/>
              <a:buChar char="•"/>
            </a:pPr>
            <a:endParaRPr lang="en-US" baseline="0" dirty="0" smtClean="0"/>
          </a:p>
          <a:p>
            <a:pPr marL="171450" lvl="0" indent="-171450">
              <a:buFontTx/>
              <a:buChar char="•"/>
            </a:pPr>
            <a:r>
              <a:rPr lang="en-US" baseline="0" dirty="0" smtClean="0"/>
              <a:t>Si F == F’ == M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: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La firma del </a:t>
            </a:r>
            <a:r>
              <a:rPr lang="en-US" baseline="0" dirty="0" err="1" smtClean="0"/>
              <a:t>documento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Alice,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conoce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clave </a:t>
            </a:r>
            <a:r>
              <a:rPr lang="en-US" baseline="0" dirty="0" err="1" smtClean="0"/>
              <a:t>privada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por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ello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ella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cifrado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mensaje</a:t>
            </a:r>
            <a:r>
              <a:rPr lang="en-US" baseline="0" dirty="0" smtClean="0"/>
              <a:t> eon </a:t>
            </a:r>
            <a:r>
              <a:rPr lang="en-US" baseline="0" dirty="0" err="1" smtClean="0"/>
              <a:t>esa</a:t>
            </a:r>
            <a:r>
              <a:rPr lang="en-US" baseline="0" dirty="0" smtClean="0"/>
              <a:t> clave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El </a:t>
            </a:r>
            <a:r>
              <a:rPr lang="en-US" baseline="0" dirty="0" err="1" smtClean="0"/>
              <a:t>documento</a:t>
            </a:r>
            <a:r>
              <a:rPr lang="en-US" baseline="0" dirty="0" smtClean="0"/>
              <a:t> no ha </a:t>
            </a:r>
            <a:r>
              <a:rPr lang="en-US" baseline="0" dirty="0" err="1" smtClean="0"/>
              <a:t>sido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alterado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además</a:t>
            </a:r>
            <a:r>
              <a:rPr lang="en-US" baseline="0" dirty="0" smtClean="0"/>
              <a:t> la firma </a:t>
            </a:r>
            <a:r>
              <a:rPr lang="en-US" baseline="0" dirty="0" err="1" smtClean="0"/>
              <a:t>desencriptada</a:t>
            </a:r>
            <a:r>
              <a:rPr lang="en-US" baseline="0" dirty="0" smtClean="0"/>
              <a:t> coincide con el </a:t>
            </a:r>
            <a:r>
              <a:rPr lang="en-US" baseline="0" dirty="0" err="1" smtClean="0"/>
              <a:t>mensaje</a:t>
            </a:r>
            <a:endParaRPr lang="en-US" baseline="0" dirty="0" smtClean="0"/>
          </a:p>
          <a:p>
            <a:pPr marL="171450" lvl="0" indent="-171450">
              <a:buFontTx/>
              <a:buChar char="•"/>
            </a:pPr>
            <a:endParaRPr lang="en-US" baseline="0" dirty="0" smtClean="0"/>
          </a:p>
          <a:p>
            <a:pPr marL="0" lvl="0" indent="0">
              <a:buFontTx/>
              <a:buNone/>
            </a:pPr>
            <a:r>
              <a:rPr lang="en-US" baseline="0" dirty="0" err="1" smtClean="0"/>
              <a:t>Debido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esquema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planteado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utiliza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doble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recursos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mensaje</a:t>
            </a:r>
            <a:r>
              <a:rPr lang="en-US" baseline="0" dirty="0" smtClean="0"/>
              <a:t> sin </a:t>
            </a:r>
            <a:r>
              <a:rPr lang="en-US" baseline="0" dirty="0" err="1" smtClean="0"/>
              <a:t>firmar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transmite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mensaje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version </a:t>
            </a:r>
            <a:r>
              <a:rPr lang="en-US" baseline="0" dirty="0" err="1" smtClean="0"/>
              <a:t>cifrada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mismo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medio</a:t>
            </a:r>
            <a:r>
              <a:rPr lang="en-US" baseline="0" dirty="0" smtClean="0"/>
              <a:t>), en general lo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hace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firmar</a:t>
            </a:r>
            <a:r>
              <a:rPr lang="en-US" baseline="0" dirty="0" smtClean="0"/>
              <a:t> de la </a:t>
            </a:r>
            <a:r>
              <a:rPr lang="en-US" baseline="0" dirty="0" err="1" smtClean="0"/>
              <a:t>misma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manera</a:t>
            </a:r>
            <a:r>
              <a:rPr lang="en-US" baseline="0" dirty="0" smtClean="0"/>
              <a:t> un HASH del </a:t>
            </a:r>
            <a:r>
              <a:rPr lang="en-US" baseline="0" dirty="0" err="1" smtClean="0"/>
              <a:t>mensaje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7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objetivo</a:t>
            </a:r>
            <a:r>
              <a:rPr lang="en-US" baseline="0" dirty="0" smtClean="0"/>
              <a:t> del </a:t>
            </a:r>
            <a:r>
              <a:rPr lang="en-US" baseline="0" dirty="0" err="1" smtClean="0"/>
              <a:t>cálculo</a:t>
            </a:r>
            <a:r>
              <a:rPr lang="en-US" baseline="0" dirty="0" smtClean="0"/>
              <a:t> del hash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simplemente</a:t>
            </a:r>
            <a:r>
              <a:rPr lang="en-US" baseline="0" dirty="0" smtClean="0"/>
              <a:t> el no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transmitir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todo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mensaje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veces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cifrado</a:t>
            </a:r>
            <a:r>
              <a:rPr lang="en-US" baseline="0" dirty="0" smtClean="0"/>
              <a:t> y </a:t>
            </a:r>
            <a:r>
              <a:rPr lang="en-US" baseline="0" dirty="0" err="1" smtClean="0"/>
              <a:t>otra</a:t>
            </a:r>
            <a:r>
              <a:rPr lang="en-US" baseline="0" dirty="0" smtClean="0"/>
              <a:t> en </a:t>
            </a:r>
            <a:r>
              <a:rPr lang="en-US" baseline="0" dirty="0" err="1" smtClean="0"/>
              <a:t>plano</a:t>
            </a:r>
            <a:r>
              <a:rPr lang="en-US" baseline="0" dirty="0" smtClean="0"/>
              <a:t>).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Observar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involucrados</a:t>
            </a:r>
            <a:r>
              <a:rPr lang="en-US" baseline="0" dirty="0" smtClean="0"/>
              <a:t> dos </a:t>
            </a:r>
            <a:r>
              <a:rPr lang="en-US" baseline="0" dirty="0" err="1" smtClean="0"/>
              <a:t>algoritmos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cifrado</a:t>
            </a:r>
            <a:r>
              <a:rPr lang="en-US" baseline="0" dirty="0" smtClean="0"/>
              <a:t> de PK y </a:t>
            </a:r>
            <a:r>
              <a:rPr lang="en-US" baseline="0" dirty="0" err="1" smtClean="0"/>
              <a:t>otro</a:t>
            </a:r>
            <a:r>
              <a:rPr lang="en-US" baseline="0" dirty="0" smtClean="0"/>
              <a:t> de Hashing.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E3D29-7F8B-5244-B0AC-3BA117A721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1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s-ES_tradnl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9223FA-94CB-A349-8F78-8DB234D861B1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s-ES_tradnl">
              <a:ea typeface="ＭＳ Ｐゴシック" charset="-128"/>
              <a:cs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4B4B2C-0E56-7D48-B52F-DCA8E97D88D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62788" y="0"/>
            <a:ext cx="2025650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82663" y="0"/>
            <a:ext cx="59277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E5C9E-9C3F-B041-82F9-01B687D5D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FD580-6911-7446-B105-1656142BB7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F5ACA4-7673-7447-BD65-AB49C28C0A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40250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7475" y="2097088"/>
            <a:ext cx="4541838" cy="5459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CAB9D-8613-864C-A117-28447F2C1D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6333D-64E9-254A-B3F4-F560C34169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04EB58-440B-1648-864A-FBF7719DA3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425FC-0FA6-484D-A46A-C94BF83F4F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F74C9-CE54-874F-B20B-1483086427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7285B-AF0E-854F-BC20-1DE4FD253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A7E0D-97DC-EF44-B04A-51F2AC75D9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6650" y="0"/>
            <a:ext cx="2327275" cy="75565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9425" cy="755650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ECE94-BC8E-5941-82DB-D76C28F120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77900" y="5524500"/>
            <a:ext cx="3975100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5400" y="5524500"/>
            <a:ext cx="3976688" cy="2035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56438" y="0"/>
            <a:ext cx="2025650" cy="755967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977900" y="0"/>
            <a:ext cx="5926138" cy="755967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82663" y="5519738"/>
            <a:ext cx="3976687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11750" y="5519738"/>
            <a:ext cx="3976688" cy="2036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1388" cy="161925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1300" y="4281488"/>
            <a:ext cx="705008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5338" y="4856163"/>
            <a:ext cx="8561387" cy="15001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5338" y="3201988"/>
            <a:ext cx="8561387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04825" y="2097088"/>
            <a:ext cx="4533900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91125" y="2097088"/>
            <a:ext cx="4535488" cy="546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66212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03238" y="1690688"/>
            <a:ext cx="4451350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03238" y="2397125"/>
            <a:ext cx="4451350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116513" y="1690688"/>
            <a:ext cx="4452937" cy="7064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116513" y="2397125"/>
            <a:ext cx="4452937" cy="4352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Arial Bold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81888" y="0"/>
            <a:ext cx="2324100" cy="755808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04825" y="0"/>
            <a:ext cx="6824663" cy="755808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4700" cy="127952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38588" y="301625"/>
            <a:ext cx="5630862" cy="6448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3238" y="1581150"/>
            <a:ext cx="3314700" cy="5168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4850" y="5289550"/>
            <a:ext cx="6043613" cy="62388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974850" y="674688"/>
            <a:ext cx="6043613" cy="4533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>
              <a:sym typeface="Gill Sans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4850" y="5913438"/>
            <a:ext cx="6043613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5519738"/>
            <a:ext cx="8105775" cy="2036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0"/>
            <a:ext cx="8105775" cy="5411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250825" indent="-25082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34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506413" indent="-209550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30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8016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•"/>
        <a:defRPr sz="2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13823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–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474788" indent="-168275" algn="ctr" rtl="0" eaLnBrk="0" fontAlgn="base" hangingPunct="0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9319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3891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8463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303588" indent="-168275" algn="ctr" rtl="0" fontAlgn="base">
        <a:spcBef>
          <a:spcPct val="0"/>
        </a:spcBef>
        <a:spcAft>
          <a:spcPct val="0"/>
        </a:spcAft>
        <a:buSzPct val="100000"/>
        <a:buFont typeface="Gill Sans" charset="0"/>
        <a:buChar char="»"/>
        <a:defRPr sz="22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27263" y="322263"/>
            <a:ext cx="6697662" cy="1008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 Black" charset="0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618010"/>
            <a:ext cx="9234488" cy="59384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9110663" y="7137400"/>
            <a:ext cx="355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</a:lstStyle>
          <a:p>
            <a:fld id="{B442429C-1498-284A-A7C2-3DC34A4C32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09000"/>
        </a:lnSpc>
        <a:spcBef>
          <a:spcPct val="0"/>
        </a:spcBef>
        <a:spcAft>
          <a:spcPct val="0"/>
        </a:spcAft>
        <a:defRPr sz="36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403225" indent="-303213" algn="l" rtl="0" eaLnBrk="0" fontAlgn="base" hangingPunct="0">
        <a:lnSpc>
          <a:spcPct val="109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Arial Bold" charset="0"/>
        <a:buChar char="•"/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814388" indent="-271463" algn="l" rtl="0" eaLnBrk="0" fontAlgn="base" hangingPunct="0">
        <a:lnSpc>
          <a:spcPct val="109000"/>
        </a:lnSpc>
        <a:spcBef>
          <a:spcPts val="1200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2600">
          <a:solidFill>
            <a:schemeClr val="tx1"/>
          </a:solidFill>
          <a:latin typeface="+mn-lt"/>
          <a:ea typeface="+mn-ea"/>
          <a:cs typeface="+mn-cs"/>
          <a:sym typeface="Arial Bold" charset="0"/>
        </a:defRPr>
      </a:lvl2pPr>
      <a:lvl3pPr marL="1223963" indent="-201613" algn="l" rtl="0" eaLnBrk="0" fontAlgn="base" hangingPunct="0">
        <a:lnSpc>
          <a:spcPct val="109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635125" indent="-198438" algn="l" rtl="0" eaLnBrk="0" fontAlgn="base" hangingPunct="0">
        <a:lnSpc>
          <a:spcPct val="109000"/>
        </a:lnSpc>
        <a:spcBef>
          <a:spcPts val="600"/>
        </a:spcBef>
        <a:spcAft>
          <a:spcPct val="0"/>
        </a:spcAft>
        <a:buClr>
          <a:srgbClr val="000000"/>
        </a:buClr>
        <a:buSzPct val="44000"/>
        <a:buFont typeface="Wingdings" charset="2"/>
        <a:buChar char="u"/>
        <a:defRPr sz="2000">
          <a:solidFill>
            <a:srgbClr val="3C8C93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2044700" indent="-200025" algn="l" rtl="0" eaLnBrk="0" fontAlgn="base" hangingPunct="0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5019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9591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4163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873500" indent="-200025" algn="l" rtl="0" fontAlgn="base">
        <a:lnSpc>
          <a:spcPct val="109000"/>
        </a:lnSpc>
        <a:spcBef>
          <a:spcPts val="300"/>
        </a:spcBef>
        <a:spcAft>
          <a:spcPct val="0"/>
        </a:spcAft>
        <a:buSzPct val="100000"/>
        <a:buFont typeface="Arial" charset="0"/>
        <a:buChar char="•"/>
        <a:defRPr sz="2000">
          <a:solidFill>
            <a:schemeClr val="tx1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5524500"/>
            <a:ext cx="8104188" cy="2035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0"/>
            <a:ext cx="8104188" cy="54086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+mj-lt"/>
          <a:ea typeface="+mj-ea"/>
          <a:cs typeface="+mj-cs"/>
          <a:sym typeface="Arial Bold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Arial Bold" charset="0"/>
          <a:ea typeface="ヒラギノ角ゴ ProN W6" charset="-128"/>
          <a:cs typeface="ヒラギノ角ゴ ProN W6" charset="-128"/>
          <a:sym typeface="Arial Bold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1pPr>
      <a:lvl2pPr marL="304800" indent="1524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2pPr>
      <a:lvl3pPr marL="660400" indent="2540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3pPr>
      <a:lvl4pPr marL="1016000" indent="3556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4pPr>
      <a:lvl5pPr marL="1358900" indent="469900" algn="ctr" rtl="0" eaLnBrk="0" fontAlgn="base" hangingPunct="0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5pPr>
      <a:lvl6pPr marL="18161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6pPr>
      <a:lvl7pPr marL="22733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7pPr>
      <a:lvl8pPr marL="27305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8pPr>
      <a:lvl9pPr marL="3187700" algn="ctr" rtl="0" fontAlgn="base">
        <a:spcBef>
          <a:spcPct val="0"/>
        </a:spcBef>
        <a:spcAft>
          <a:spcPct val="0"/>
        </a:spcAft>
        <a:defRPr sz="1600">
          <a:solidFill>
            <a:srgbClr val="E6E6E6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51075" y="0"/>
            <a:ext cx="7554913" cy="204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lack" charset="0"/>
              </a:rPr>
              <a:t>Click to edit Master title style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2097088"/>
            <a:ext cx="9221788" cy="546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 Bold" charset="0"/>
              </a:rPr>
              <a:t>Click to edit Master text styles</a:t>
            </a:r>
          </a:p>
          <a:p>
            <a:pPr lvl="1"/>
            <a:r>
              <a:rPr lang="en-US">
                <a:sym typeface="Arial Bold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 xmlns:p14="http://schemas.microsoft.com/office/powerpoint/2010/main"/>
  <p:txStyles>
    <p:titleStyle>
      <a:lvl1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+mj-lt"/>
          <a:ea typeface="+mj-ea"/>
          <a:cs typeface="+mj-cs"/>
          <a:sym typeface="Arial Black" charset="0"/>
        </a:defRPr>
      </a:lvl1pPr>
      <a:lvl2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2pPr>
      <a:lvl3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3pPr>
      <a:lvl4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4pPr>
      <a:lvl5pPr algn="l" rtl="0" eaLnBrk="0" fontAlgn="base" hangingPunct="0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5pPr>
      <a:lvl6pPr marL="4572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9144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3716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828800" algn="l" rtl="0" fontAlgn="base">
        <a:lnSpc>
          <a:spcPct val="128000"/>
        </a:lnSpc>
        <a:spcBef>
          <a:spcPct val="0"/>
        </a:spcBef>
        <a:spcAft>
          <a:spcPct val="0"/>
        </a:spcAft>
        <a:defRPr sz="2800">
          <a:solidFill>
            <a:srgbClr val="002060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342900" indent="-342900" algn="l" rtl="0" eaLnBrk="0" fontAlgn="base" hangingPunct="0">
        <a:lnSpc>
          <a:spcPct val="102000"/>
        </a:lnSpc>
        <a:spcBef>
          <a:spcPts val="1400"/>
        </a:spcBef>
        <a:spcAft>
          <a:spcPct val="0"/>
        </a:spcAft>
        <a:defRPr sz="2800">
          <a:solidFill>
            <a:srgbClr val="666666"/>
          </a:solidFill>
          <a:latin typeface="+mn-lt"/>
          <a:ea typeface="+mn-ea"/>
          <a:cs typeface="+mn-cs"/>
          <a:sym typeface="Arial Bold" charset="0"/>
        </a:defRPr>
      </a:lvl1pPr>
      <a:lvl2pPr marL="457200" algn="l" rtl="0" eaLnBrk="0" fontAlgn="base" hangingPunct="0">
        <a:lnSpc>
          <a:spcPct val="102000"/>
        </a:lnSpc>
        <a:spcBef>
          <a:spcPts val="1100"/>
        </a:spcBef>
        <a:spcAft>
          <a:spcPct val="0"/>
        </a:spcAft>
        <a:defRPr sz="2600">
          <a:solidFill>
            <a:srgbClr val="000000"/>
          </a:solidFill>
          <a:latin typeface="+mn-lt"/>
          <a:ea typeface="+mn-ea"/>
          <a:cs typeface="+mn-cs"/>
          <a:sym typeface="Arial Bold" charset="0"/>
        </a:defRPr>
      </a:lvl2pPr>
      <a:lvl3pPr marL="914400" algn="l" rtl="0" eaLnBrk="0" fontAlgn="base" hangingPunct="0">
        <a:lnSpc>
          <a:spcPct val="102000"/>
        </a:lnSpc>
        <a:spcBef>
          <a:spcPts val="900"/>
        </a:spcBef>
        <a:spcAft>
          <a:spcPct val="0"/>
        </a:spcAft>
        <a:defRPr sz="2400">
          <a:solidFill>
            <a:srgbClr val="00008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3pPr>
      <a:lvl4pPr marL="1371600" algn="l" rtl="0" eaLnBrk="0" fontAlgn="base" hangingPunct="0">
        <a:lnSpc>
          <a:spcPct val="102000"/>
        </a:lnSpc>
        <a:spcBef>
          <a:spcPts val="600"/>
        </a:spcBef>
        <a:spcAft>
          <a:spcPct val="0"/>
        </a:spcAft>
        <a:defRPr sz="2000">
          <a:solidFill>
            <a:srgbClr val="FFAE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4pPr>
      <a:lvl5pPr marL="1828800" algn="l" rtl="0" eaLnBrk="0" fontAlgn="base" hangingPunct="0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5pPr>
      <a:lvl6pPr marL="22860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6pPr>
      <a:lvl7pPr marL="27432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7pPr>
      <a:lvl8pPr marL="32004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8pPr>
      <a:lvl9pPr marL="3657600" algn="l" rtl="0" fontAlgn="base">
        <a:lnSpc>
          <a:spcPct val="102000"/>
        </a:lnSpc>
        <a:spcBef>
          <a:spcPts val="300"/>
        </a:spcBef>
        <a:spcAft>
          <a:spcPct val="0"/>
        </a:spcAft>
        <a:defRPr sz="2000">
          <a:solidFill>
            <a:srgbClr val="000000"/>
          </a:solidFill>
          <a:latin typeface="Arial" charset="0"/>
          <a:ea typeface="ヒラギノ角ゴ ProN W3" charset="-128"/>
          <a:cs typeface="ヒラギノ角ゴ ProN W3" charset="-128"/>
          <a:sym typeface="Arial" charset="0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empresa.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root-dnssec.org" TargetMode="External"/><Relationship Id="rId3" Type="http://schemas.openxmlformats.org/officeDocument/2006/relationships/hyperlink" Target="http://data.iana.org/root-anchors/root-anchors.x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927600" y="7137400"/>
            <a:ext cx="228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53BFD2E3-0292-8B4C-BBA1-0FE5CED903C7}" type="slidenum">
              <a:rPr lang="en-US" sz="9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1</a:t>
            </a:fld>
            <a:endParaRPr lang="en-US" sz="90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ctrTitle"/>
          </p:nvPr>
        </p:nvSpPr>
        <p:spPr>
          <a:xfrm>
            <a:off x="755650" y="2725738"/>
            <a:ext cx="8561388" cy="2565400"/>
          </a:xfrm>
        </p:spPr>
        <p:txBody>
          <a:bodyPr/>
          <a:lstStyle/>
          <a:p>
            <a:r>
              <a:rPr lang="es-AR" noProof="0" dirty="0"/>
              <a:t>Tutorial de DNS</a:t>
            </a:r>
            <a:br>
              <a:rPr lang="es-AR" noProof="0" dirty="0"/>
            </a:br>
            <a:r>
              <a:rPr lang="es-AR" noProof="0" dirty="0"/>
              <a:t>Capítulo III : Introducción a DNSSEC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48213" y="5591175"/>
            <a:ext cx="5256212" cy="1931988"/>
          </a:xfrm>
        </p:spPr>
        <p:txBody>
          <a:bodyPr/>
          <a:lstStyle/>
          <a:p>
            <a:pPr algn="r">
              <a:defRPr/>
            </a:pPr>
            <a:r>
              <a:rPr lang="es-AR" noProof="0" smtClean="0"/>
              <a:t>Carlos Martínez-Cagnazzo</a:t>
            </a:r>
          </a:p>
          <a:p>
            <a:pPr algn="r">
              <a:defRPr/>
            </a:pPr>
            <a:r>
              <a:rPr lang="es-AR" noProof="0" smtClean="0">
                <a:solidFill>
                  <a:schemeClr val="accent5">
                    <a:lumMod val="90000"/>
                  </a:schemeClr>
                </a:solidFill>
              </a:rPr>
              <a:t>carlos  @ lacnic.net</a:t>
            </a:r>
            <a:endParaRPr lang="es-AR" noProof="0">
              <a:solidFill>
                <a:schemeClr val="accent5">
                  <a:lumMod val="9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Firma digital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18010"/>
            <a:ext cx="3595415" cy="5938490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de la firma digital:</a:t>
            </a:r>
          </a:p>
          <a:p>
            <a:pPr lvl="1"/>
            <a:r>
              <a:rPr lang="en-US" i="1" dirty="0" err="1" smtClean="0"/>
              <a:t>Establecer</a:t>
            </a:r>
            <a:r>
              <a:rPr lang="en-US" i="1" dirty="0" smtClean="0"/>
              <a:t> </a:t>
            </a:r>
            <a:r>
              <a:rPr lang="en-US" i="1" dirty="0" err="1" smtClean="0"/>
              <a:t>pruebas</a:t>
            </a:r>
            <a:r>
              <a:rPr lang="en-US" i="1" dirty="0" smtClean="0"/>
              <a:t> de </a:t>
            </a:r>
            <a:r>
              <a:rPr lang="en-US" i="1" dirty="0" err="1" smtClean="0"/>
              <a:t>integridad</a:t>
            </a:r>
            <a:r>
              <a:rPr lang="en-US" i="1" dirty="0" smtClean="0"/>
              <a:t> de </a:t>
            </a:r>
            <a:r>
              <a:rPr lang="en-US" i="1" dirty="0" err="1" smtClean="0"/>
              <a:t>documentos</a:t>
            </a:r>
            <a:r>
              <a:rPr lang="en-US" i="1" dirty="0" smtClean="0"/>
              <a:t> </a:t>
            </a:r>
            <a:r>
              <a:rPr lang="en-US" i="1" dirty="0" err="1" smtClean="0"/>
              <a:t>digitales</a:t>
            </a:r>
            <a:endParaRPr lang="en-US" i="1" dirty="0" smtClean="0"/>
          </a:p>
          <a:p>
            <a:r>
              <a:rPr lang="en-US" dirty="0" smtClean="0"/>
              <a:t>Implementable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criptografía</a:t>
            </a:r>
            <a:r>
              <a:rPr lang="en-US" dirty="0" smtClean="0"/>
              <a:t> de clave </a:t>
            </a:r>
            <a:r>
              <a:rPr lang="en-US" dirty="0" err="1" smtClean="0"/>
              <a:t>pública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52" y="2194074"/>
            <a:ext cx="613643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17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Firma digital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Dado un </a:t>
            </a:r>
            <a:r>
              <a:rPr lang="en-US" dirty="0" err="1" smtClean="0"/>
              <a:t>documento</a:t>
            </a:r>
            <a:r>
              <a:rPr lang="en-US" dirty="0" smtClean="0"/>
              <a:t> M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firmado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A(lice)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recibido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B(</a:t>
            </a:r>
            <a:r>
              <a:rPr lang="en-US" dirty="0" err="1" smtClean="0"/>
              <a:t>ob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calcula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Un hash de M, </a:t>
            </a:r>
            <a:r>
              <a:rPr lang="en-US" b="1" dirty="0" smtClean="0"/>
              <a:t>H = Hash[M]</a:t>
            </a:r>
          </a:p>
          <a:p>
            <a:pPr lvl="2"/>
            <a:r>
              <a:rPr lang="en-US" dirty="0" err="1" smtClean="0"/>
              <a:t>Una</a:t>
            </a:r>
            <a:r>
              <a:rPr lang="en-US" dirty="0" smtClean="0"/>
              <a:t> firma del </a:t>
            </a:r>
            <a:r>
              <a:rPr lang="en-US" dirty="0" err="1" smtClean="0"/>
              <a:t>mensaje</a:t>
            </a:r>
            <a:r>
              <a:rPr lang="en-US" dirty="0" smtClean="0"/>
              <a:t>, </a:t>
            </a:r>
            <a:r>
              <a:rPr lang="en-US" b="1" dirty="0" smtClean="0"/>
              <a:t>F = E[ </a:t>
            </a:r>
            <a:r>
              <a:rPr lang="en-US" b="1" dirty="0" err="1" smtClean="0"/>
              <a:t>Kpriv</a:t>
            </a:r>
            <a:r>
              <a:rPr lang="en-US" b="1" baseline="-25000" dirty="0" err="1" smtClean="0"/>
              <a:t>A</a:t>
            </a:r>
            <a:r>
              <a:rPr lang="en-US" b="1" dirty="0" smtClean="0"/>
              <a:t>, H]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transmite</a:t>
            </a:r>
            <a:r>
              <a:rPr lang="en-US" dirty="0" smtClean="0"/>
              <a:t> {M, F} </a:t>
            </a:r>
            <a:r>
              <a:rPr lang="en-US" dirty="0" err="1" smtClean="0"/>
              <a:t>hacia</a:t>
            </a:r>
            <a:r>
              <a:rPr lang="en-US" dirty="0" smtClean="0"/>
              <a:t> B</a:t>
            </a:r>
          </a:p>
          <a:p>
            <a:r>
              <a:rPr lang="en-US" dirty="0" smtClean="0"/>
              <a:t>Al </a:t>
            </a:r>
            <a:r>
              <a:rPr lang="en-US" dirty="0" err="1" smtClean="0"/>
              <a:t>recibir</a:t>
            </a:r>
            <a:r>
              <a:rPr lang="en-US" dirty="0" smtClean="0"/>
              <a:t>, B </a:t>
            </a:r>
            <a:r>
              <a:rPr lang="en-US" dirty="0" err="1" smtClean="0"/>
              <a:t>calcula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El hash de M, </a:t>
            </a:r>
            <a:r>
              <a:rPr lang="en-US" b="1" dirty="0" smtClean="0"/>
              <a:t>H’ = Hash[M]</a:t>
            </a:r>
          </a:p>
          <a:p>
            <a:pPr lvl="1"/>
            <a:r>
              <a:rPr lang="en-US" dirty="0" err="1" smtClean="0"/>
              <a:t>Regenera</a:t>
            </a:r>
            <a:r>
              <a:rPr lang="en-US" dirty="0" smtClean="0"/>
              <a:t> el hash a </a:t>
            </a:r>
            <a:r>
              <a:rPr lang="en-US" dirty="0" err="1" smtClean="0"/>
              <a:t>partir</a:t>
            </a:r>
            <a:r>
              <a:rPr lang="en-US" dirty="0" smtClean="0"/>
              <a:t> de la firma </a:t>
            </a:r>
            <a:r>
              <a:rPr lang="en-US" b="1" dirty="0" smtClean="0"/>
              <a:t>H = D[ </a:t>
            </a:r>
            <a:r>
              <a:rPr lang="en-US" b="1" dirty="0" err="1" smtClean="0"/>
              <a:t>Kpub</a:t>
            </a:r>
            <a:r>
              <a:rPr lang="en-US" b="1" baseline="-25000" dirty="0" err="1" smtClean="0"/>
              <a:t>A</a:t>
            </a:r>
            <a:r>
              <a:rPr lang="en-US" b="1" dirty="0" smtClean="0"/>
              <a:t>, F]</a:t>
            </a:r>
          </a:p>
          <a:p>
            <a:pPr lvl="1"/>
            <a:r>
              <a:rPr lang="en-US" b="1" i="1" dirty="0" err="1" smtClean="0"/>
              <a:t>Es</a:t>
            </a:r>
            <a:r>
              <a:rPr lang="en-US" b="1" i="1" dirty="0" smtClean="0"/>
              <a:t> H == H’ 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01879"/>
      </p:ext>
    </p:extLst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Firma digital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Cadenas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***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1110"/>
      </p:ext>
    </p:extLst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 smtClean="0"/>
              <a:t>DNSSEC: MOTIVACIón</a:t>
            </a:r>
            <a:endParaRPr lang="es-AR" noProof="0"/>
          </a:p>
        </p:txBody>
      </p:sp>
      <p:sp>
        <p:nvSpPr>
          <p:cNvPr id="3891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60560A-B60C-7F45-996E-70138866C64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263" y="609600"/>
            <a:ext cx="6697662" cy="10080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noProof="0" dirty="0" smtClean="0"/>
              <a:t>Especificacion del protocolo </a:t>
            </a:r>
            <a:endParaRPr lang="es-A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16100"/>
            <a:ext cx="6211888" cy="5740400"/>
          </a:xfrm>
        </p:spPr>
        <p:txBody>
          <a:bodyPr>
            <a:normAutofit/>
          </a:bodyPr>
          <a:lstStyle/>
          <a:p>
            <a:pPr>
              <a:lnSpc>
                <a:spcPct val="89000"/>
              </a:lnSpc>
            </a:pPr>
            <a:r>
              <a:rPr lang="es-AR" sz="2200" noProof="0" dirty="0" smtClean="0"/>
              <a:t>Recordamos: formato </a:t>
            </a:r>
            <a:r>
              <a:rPr lang="es-AR" sz="2200" noProof="0" dirty="0"/>
              <a:t>de paquetes DNS</a:t>
            </a:r>
          </a:p>
          <a:p>
            <a:pPr lvl="1">
              <a:lnSpc>
                <a:spcPct val="89000"/>
              </a:lnSpc>
            </a:pPr>
            <a:r>
              <a:rPr lang="es-AR" sz="2000" noProof="0" dirty="0"/>
              <a:t>Header</a:t>
            </a:r>
          </a:p>
          <a:p>
            <a:pPr lvl="2">
              <a:lnSpc>
                <a:spcPct val="89000"/>
              </a:lnSpc>
            </a:pPr>
            <a:r>
              <a:rPr lang="es-AR" sz="1900" noProof="0" dirty="0"/>
              <a:t>Encabezado del protocolo</a:t>
            </a:r>
          </a:p>
          <a:p>
            <a:pPr lvl="2">
              <a:lnSpc>
                <a:spcPct val="89000"/>
              </a:lnSpc>
            </a:pPr>
            <a:r>
              <a:rPr lang="es-AR" sz="1900" noProof="0" dirty="0"/>
              <a:t>Flags (QR, RA, RD,…)</a:t>
            </a:r>
          </a:p>
          <a:p>
            <a:pPr lvl="1">
              <a:lnSpc>
                <a:spcPct val="89000"/>
              </a:lnSpc>
            </a:pPr>
            <a:r>
              <a:rPr lang="es-AR" sz="2000" noProof="0" dirty="0"/>
              <a:t>Question Section</a:t>
            </a:r>
          </a:p>
          <a:p>
            <a:pPr lvl="2">
              <a:lnSpc>
                <a:spcPct val="89000"/>
              </a:lnSpc>
            </a:pPr>
            <a:r>
              <a:rPr lang="es-AR" sz="1900" noProof="0" dirty="0"/>
              <a:t>La pregunta que hacemos al DNS</a:t>
            </a:r>
          </a:p>
          <a:p>
            <a:pPr lvl="3">
              <a:lnSpc>
                <a:spcPct val="89000"/>
              </a:lnSpc>
            </a:pPr>
            <a:r>
              <a:rPr lang="es-AR" sz="1600" noProof="0" dirty="0"/>
              <a:t>Tuplas (</a:t>
            </a:r>
            <a:r>
              <a:rPr lang="es-AR" sz="1600" i="1" noProof="0" dirty="0"/>
              <a:t>Name, Type, Class)</a:t>
            </a:r>
            <a:endParaRPr lang="es-AR" sz="1600" noProof="0" dirty="0"/>
          </a:p>
          <a:p>
            <a:pPr lvl="1">
              <a:lnSpc>
                <a:spcPct val="89000"/>
              </a:lnSpc>
            </a:pPr>
            <a:r>
              <a:rPr lang="es-AR" sz="2000" noProof="0" dirty="0"/>
              <a:t>Answer Section</a:t>
            </a:r>
          </a:p>
          <a:p>
            <a:pPr lvl="2">
              <a:lnSpc>
                <a:spcPct val="89000"/>
              </a:lnSpc>
            </a:pPr>
            <a:r>
              <a:rPr lang="es-AR" sz="1900" noProof="0" dirty="0"/>
              <a:t>RRs que responden la pregunta (si es que hay), también en (N, T, C)</a:t>
            </a:r>
          </a:p>
          <a:p>
            <a:pPr lvl="1">
              <a:lnSpc>
                <a:spcPct val="89000"/>
              </a:lnSpc>
            </a:pPr>
            <a:r>
              <a:rPr lang="es-AR" sz="2000" noProof="0" dirty="0"/>
              <a:t>Authority Section</a:t>
            </a:r>
          </a:p>
          <a:p>
            <a:pPr lvl="2">
              <a:lnSpc>
                <a:spcPct val="89000"/>
              </a:lnSpc>
            </a:pPr>
            <a:r>
              <a:rPr lang="es-AR" sz="1900" noProof="0" dirty="0"/>
              <a:t>RRs que apuntan a una autoridad (opcional)</a:t>
            </a:r>
          </a:p>
          <a:p>
            <a:pPr lvl="1">
              <a:lnSpc>
                <a:spcPct val="89000"/>
              </a:lnSpc>
            </a:pPr>
            <a:r>
              <a:rPr lang="es-AR" sz="2000" noProof="0" dirty="0"/>
              <a:t>Additional Section</a:t>
            </a:r>
          </a:p>
          <a:p>
            <a:pPr lvl="2">
              <a:lnSpc>
                <a:spcPct val="89000"/>
              </a:lnSpc>
            </a:pPr>
            <a:r>
              <a:rPr lang="es-AR" sz="1900" noProof="0" dirty="0"/>
              <a:t>RRs que a juicio del DNS pueden ser útiles para quien está preguntando, y que pueden no ser autoritativos</a:t>
            </a:r>
          </a:p>
        </p:txBody>
      </p:sp>
      <p:grpSp>
        <p:nvGrpSpPr>
          <p:cNvPr id="39939" name="Group 15"/>
          <p:cNvGrpSpPr>
            <a:grpSpLocks/>
          </p:cNvGrpSpPr>
          <p:nvPr/>
        </p:nvGrpSpPr>
        <p:grpSpPr bwMode="auto">
          <a:xfrm>
            <a:off x="6715125" y="2014538"/>
            <a:ext cx="3189288" cy="4702175"/>
            <a:chOff x="5867400" y="1676400"/>
            <a:chExt cx="2895600" cy="4267200"/>
          </a:xfrm>
        </p:grpSpPr>
        <p:sp>
          <p:nvSpPr>
            <p:cNvPr id="4" name="Rounded Rectangle 3"/>
            <p:cNvSpPr/>
            <p:nvPr/>
          </p:nvSpPr>
          <p:spPr>
            <a:xfrm>
              <a:off x="5867400" y="1676400"/>
              <a:ext cx="2895600" cy="4267200"/>
            </a:xfrm>
            <a:prstGeom prst="roundRect">
              <a:avLst>
                <a:gd name="adj" fmla="val 572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333399"/>
                </a:solidFill>
              </a:endParaRPr>
            </a:p>
          </p:txBody>
        </p:sp>
        <p:sp>
          <p:nvSpPr>
            <p:cNvPr id="39941" name="TextBox 4"/>
            <p:cNvSpPr txBox="1">
              <a:spLocks noChangeArrowheads="1"/>
            </p:cNvSpPr>
            <p:nvPr/>
          </p:nvSpPr>
          <p:spPr bwMode="auto">
            <a:xfrm>
              <a:off x="6096000" y="175260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10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Header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867400" y="2360707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3" name="TextBox 8"/>
            <p:cNvSpPr txBox="1">
              <a:spLocks noChangeArrowheads="1"/>
            </p:cNvSpPr>
            <p:nvPr/>
          </p:nvSpPr>
          <p:spPr bwMode="auto">
            <a:xfrm>
              <a:off x="6096000" y="244858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10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Question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867400" y="3200606"/>
              <a:ext cx="2895600" cy="144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5" name="TextBox 10"/>
            <p:cNvSpPr txBox="1">
              <a:spLocks noChangeArrowheads="1"/>
            </p:cNvSpPr>
            <p:nvPr/>
          </p:nvSpPr>
          <p:spPr bwMode="auto">
            <a:xfrm>
              <a:off x="6096000" y="351538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10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Answer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867400" y="4265244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7" name="TextBox 12"/>
            <p:cNvSpPr txBox="1">
              <a:spLocks noChangeArrowheads="1"/>
            </p:cNvSpPr>
            <p:nvPr/>
          </p:nvSpPr>
          <p:spPr bwMode="auto">
            <a:xfrm>
              <a:off x="6172200" y="442978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10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Authority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67400" y="5103702"/>
              <a:ext cx="2895600" cy="1441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49" name="TextBox 14"/>
            <p:cNvSpPr txBox="1">
              <a:spLocks noChangeArrowheads="1"/>
            </p:cNvSpPr>
            <p:nvPr/>
          </p:nvSpPr>
          <p:spPr bwMode="auto">
            <a:xfrm>
              <a:off x="6096000" y="5191780"/>
              <a:ext cx="24384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100" b="1">
                  <a:solidFill>
                    <a:srgbClr val="333399"/>
                  </a:solidFill>
                  <a:latin typeface="Courier New" charset="0"/>
                  <a:ea typeface="Courier New" charset="0"/>
                  <a:cs typeface="Courier New" charset="0"/>
                </a:rPr>
                <a:t>Additional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308225" y="33338"/>
            <a:ext cx="6977063" cy="1004887"/>
          </a:xfrm>
        </p:spPr>
        <p:txBody>
          <a:bodyPr/>
          <a:lstStyle/>
          <a:p>
            <a:pPr eaLnBrk="1" hangingPunct="1"/>
            <a:r>
              <a:rPr lang="es-AR" noProof="0" dirty="0"/>
              <a:t>Consultas DNS</a:t>
            </a:r>
          </a:p>
        </p:txBody>
      </p:sp>
      <p:pic>
        <p:nvPicPr>
          <p:cNvPr id="409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288" y="1952625"/>
            <a:ext cx="9536112" cy="365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671513" y="5961063"/>
            <a:ext cx="2517775" cy="336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/>
            <a:r>
              <a:rPr lang="es-UY" sz="2600">
                <a:solidFill>
                  <a:srgbClr val="333399"/>
                </a:solidFill>
                <a:ea typeface="Arial" charset="0"/>
                <a:cs typeface="Arial" charset="0"/>
              </a:rPr>
              <a:t>“resolver” local</a:t>
            </a:r>
            <a:endParaRPr lang="en-US" sz="260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13213" y="5961063"/>
            <a:ext cx="2517775" cy="755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/>
            <a:r>
              <a:rPr lang="es-UY" sz="2600">
                <a:solidFill>
                  <a:srgbClr val="333399"/>
                </a:solidFill>
                <a:ea typeface="Arial" charset="0"/>
                <a:cs typeface="Arial" charset="0"/>
              </a:rPr>
              <a:t>DNS recursivo local</a:t>
            </a:r>
            <a:endParaRPr lang="en-US" sz="260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70775" y="5708650"/>
            <a:ext cx="2433638" cy="1176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30" tIns="50365" rIns="100730" bIns="50365" anchor="ctr">
            <a:prstTxWarp prst="textNoShape">
              <a:avLst/>
            </a:prstTxWarp>
          </a:bodyPr>
          <a:lstStyle/>
          <a:p>
            <a:pPr algn="ctr"/>
            <a:r>
              <a:rPr lang="es-UY" sz="2600">
                <a:solidFill>
                  <a:srgbClr val="333399"/>
                </a:solidFill>
                <a:ea typeface="Arial" charset="0"/>
                <a:cs typeface="Arial" charset="0"/>
              </a:rPr>
              <a:t>Otros servidores </a:t>
            </a:r>
          </a:p>
          <a:p>
            <a:pPr algn="ctr"/>
            <a:r>
              <a:rPr lang="es-UY" sz="2600">
                <a:solidFill>
                  <a:srgbClr val="333399"/>
                </a:solidFill>
                <a:ea typeface="Arial" charset="0"/>
                <a:cs typeface="Arial" charset="0"/>
              </a:rPr>
              <a:t>autoritativos</a:t>
            </a:r>
            <a:endParaRPr lang="en-US" sz="2600">
              <a:solidFill>
                <a:srgbClr val="333399"/>
              </a:solidFill>
              <a:ea typeface="Arial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2371725" y="261938"/>
            <a:ext cx="7416800" cy="1139825"/>
          </a:xfrm>
        </p:spPr>
        <p:txBody>
          <a:bodyPr/>
          <a:lstStyle/>
          <a:p>
            <a:pPr eaLnBrk="1" hangingPunct="1"/>
            <a:r>
              <a:rPr lang="es-AR" noProof="0"/>
              <a:t>Vectores de ataque en DNS</a:t>
            </a:r>
          </a:p>
        </p:txBody>
      </p:sp>
      <p:sp>
        <p:nvSpPr>
          <p:cNvPr id="419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690688"/>
            <a:ext cx="9091613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>
          <a:xfrm>
            <a:off x="2227263" y="609600"/>
            <a:ext cx="6697662" cy="1008063"/>
          </a:xfrm>
        </p:spPr>
        <p:txBody>
          <a:bodyPr/>
          <a:lstStyle/>
          <a:p>
            <a:r>
              <a:rPr lang="es-AR" noProof="0"/>
              <a:t>Vulnerabilidades del protocolo DNS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La información transmitida en DNS puede ser “</a:t>
            </a:r>
            <a:r>
              <a:rPr lang="es-AR" altLang="ja-JP" i="1" noProof="0"/>
              <a:t>spoofed</a:t>
            </a:r>
            <a:r>
              <a:rPr lang="es-AR" i="1" noProof="0"/>
              <a:t>”</a:t>
            </a:r>
            <a:endParaRPr lang="es-AR" altLang="ja-JP" noProof="0"/>
          </a:p>
          <a:p>
            <a:pPr lvl="1"/>
            <a:r>
              <a:rPr lang="es-AR" noProof="0"/>
              <a:t>Entre maestro y esclavo (AXFR)</a:t>
            </a:r>
          </a:p>
          <a:p>
            <a:pPr lvl="1"/>
            <a:r>
              <a:rPr lang="es-AR" noProof="0"/>
              <a:t>Entre maestro y sus clientes “</a:t>
            </a:r>
            <a:r>
              <a:rPr lang="es-AR" altLang="ja-JP" i="1" noProof="0"/>
              <a:t>resolver</a:t>
            </a:r>
            <a:r>
              <a:rPr lang="es-AR" noProof="0"/>
              <a:t>”</a:t>
            </a:r>
            <a:r>
              <a:rPr lang="es-AR" altLang="ja-JP" noProof="0"/>
              <a:t> </a:t>
            </a:r>
          </a:p>
          <a:p>
            <a:r>
              <a:rPr lang="es-AR" noProof="0"/>
              <a:t>Actualmente el protocolo DNS no permite validar la información contenida en una respuesta</a:t>
            </a:r>
          </a:p>
          <a:p>
            <a:pPr lvl="1"/>
            <a:r>
              <a:rPr lang="es-AR" noProof="0"/>
              <a:t>Vulnerable a las diferentes técnicas de </a:t>
            </a:r>
            <a:r>
              <a:rPr lang="es-AR" i="1" noProof="0"/>
              <a:t>poisoning </a:t>
            </a:r>
          </a:p>
          <a:p>
            <a:pPr lvl="1"/>
            <a:r>
              <a:rPr lang="es-AR" noProof="0"/>
              <a:t>Datos envenenados siguen causando problemas por un tiempo (potencialmente grande, TTL)</a:t>
            </a:r>
          </a:p>
          <a:p>
            <a:r>
              <a:rPr lang="es-AR" noProof="0"/>
              <a:t>Tampoco los secundarios tienen manera de autenticar al primario con el que están hablando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6E735E5-72C6-3344-AFC6-5EB4FFCCF693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Introduciendo DNSSEC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Análisis de vulnerabilidades en DNS</a:t>
            </a:r>
          </a:p>
          <a:p>
            <a:pPr lvl="1"/>
            <a:r>
              <a:rPr lang="es-AR" noProof="0"/>
              <a:t>RFC 3833: “</a:t>
            </a:r>
            <a:r>
              <a:rPr lang="es-AR" altLang="ja-JP" i="1" noProof="0"/>
              <a:t>Threat Analysis of the Domain Name System (DNS)</a:t>
            </a:r>
            <a:r>
              <a:rPr lang="es-AR" noProof="0"/>
              <a:t>”</a:t>
            </a:r>
            <a:endParaRPr lang="es-AR" altLang="ja-JP" noProof="0"/>
          </a:p>
          <a:p>
            <a:r>
              <a:rPr lang="es-AR" noProof="0"/>
              <a:t>DNSSEC:</a:t>
            </a:r>
          </a:p>
          <a:p>
            <a:pPr lvl="1"/>
            <a:r>
              <a:rPr lang="es-AR" noProof="0"/>
              <a:t>“</a:t>
            </a:r>
            <a:r>
              <a:rPr lang="es-AR" altLang="ja-JP" i="1" noProof="0"/>
              <a:t>DNS Security Extensions</a:t>
            </a:r>
            <a:r>
              <a:rPr lang="es-AR" noProof="0"/>
              <a:t>”</a:t>
            </a:r>
            <a:endParaRPr lang="es-AR" altLang="ja-JP" noProof="0"/>
          </a:p>
          <a:p>
            <a:pPr lvl="1"/>
            <a:r>
              <a:rPr lang="es-AR" noProof="0"/>
              <a:t>RFC 4033, 4034, 4035</a:t>
            </a:r>
          </a:p>
          <a:p>
            <a:pPr lvl="1"/>
            <a:r>
              <a:rPr lang="es-AR" noProof="0"/>
              <a:t>~ Marzo 2005</a:t>
            </a:r>
          </a:p>
          <a:p>
            <a:pPr lvl="2"/>
            <a:r>
              <a:rPr lang="es-AR" noProof="0"/>
              <a:t>Aunque DNSSEC viene siendo tratado desde hace mucho mas tiempo en el IETF</a:t>
            </a:r>
          </a:p>
          <a:p>
            <a:endParaRPr lang="es-AR" noProof="0"/>
          </a:p>
          <a:p>
            <a:pPr lvl="2">
              <a:buFont typeface="Arial" charset="0"/>
              <a:buNone/>
            </a:pPr>
            <a:endParaRPr lang="es-AR" noProof="0"/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9927E4-EA89-804A-8DC9-8EB7D5FA4BD3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2227262" y="106363"/>
            <a:ext cx="7201569" cy="1008062"/>
          </a:xfrm>
        </p:spPr>
        <p:txBody>
          <a:bodyPr/>
          <a:lstStyle/>
          <a:p>
            <a:r>
              <a:rPr lang="es-AR" noProof="0" dirty="0"/>
              <a:t>¿De que </a:t>
            </a:r>
            <a:r>
              <a:rPr lang="es-AR" noProof="0" dirty="0" smtClean="0"/>
              <a:t>nos protege </a:t>
            </a:r>
            <a:r>
              <a:rPr lang="es-AR" noProof="0" dirty="0"/>
              <a:t>DNSSEC?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504825" y="1474788"/>
            <a:ext cx="9234488" cy="5975350"/>
          </a:xfrm>
        </p:spPr>
        <p:txBody>
          <a:bodyPr/>
          <a:lstStyle/>
          <a:p>
            <a:r>
              <a:rPr lang="es-AR" noProof="0" dirty="0" smtClean="0"/>
              <a:t>DNSSEC nos protegerá de corrupción y del </a:t>
            </a:r>
            <a:r>
              <a:rPr lang="es-AR" i="1" noProof="0" dirty="0" smtClean="0"/>
              <a:t>spoofing</a:t>
            </a:r>
            <a:r>
              <a:rPr lang="es-AR" noProof="0" dirty="0" smtClean="0"/>
              <a:t> de datos</a:t>
            </a:r>
          </a:p>
          <a:p>
            <a:pPr lvl="1"/>
            <a:r>
              <a:rPr lang="es-AR" noProof="0" dirty="0" smtClean="0"/>
              <a:t>Proporciona un mecanismo para poder validar la autenticidad y la integridad de los datos contenidos en </a:t>
            </a:r>
            <a:r>
              <a:rPr lang="es-AR" dirty="0" smtClean="0"/>
              <a:t>una zona DNS</a:t>
            </a:r>
            <a:endParaRPr lang="es-AR" noProof="0" dirty="0" smtClean="0"/>
          </a:p>
          <a:p>
            <a:pPr lvl="2"/>
            <a:r>
              <a:rPr lang="es-AR" noProof="0" dirty="0" smtClean="0"/>
              <a:t>DNSKEY/RRSIG/NSEC</a:t>
            </a:r>
          </a:p>
          <a:p>
            <a:pPr lvl="1"/>
            <a:r>
              <a:rPr lang="es-AR" noProof="0" dirty="0" smtClean="0"/>
              <a:t>Proporciona un mecanismo para delegar la confianza en ciertas claves públicas (cadena de confianza)</a:t>
            </a:r>
          </a:p>
          <a:p>
            <a:pPr lvl="2"/>
            <a:r>
              <a:rPr lang="es-AR" noProof="0" dirty="0" smtClean="0"/>
              <a:t>DS </a:t>
            </a:r>
          </a:p>
          <a:p>
            <a:pPr lvl="1"/>
            <a:r>
              <a:rPr lang="es-AR" dirty="0"/>
              <a:t>Proporciona un mecanismo para autenticar las transferencias de zona entre primarios y secundarios</a:t>
            </a:r>
          </a:p>
          <a:p>
            <a:pPr lvl="2"/>
            <a:r>
              <a:rPr lang="es-AR" dirty="0"/>
              <a:t>TSIG/SIG0</a:t>
            </a:r>
          </a:p>
          <a:p>
            <a:pPr lvl="1"/>
            <a:endParaRPr lang="es-AR" noProof="0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F23332-E73A-1445-A80A-B9A2C258D3E4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/>
              <a:t>Conceptos de Criptografía</a:t>
            </a:r>
          </a:p>
          <a:p>
            <a:r>
              <a:rPr lang="es-AR" noProof="0"/>
              <a:t>DNSSEC</a:t>
            </a:r>
          </a:p>
          <a:p>
            <a:r>
              <a:rPr lang="es-AR" noProof="0"/>
              <a:t>Donde DNSSEC</a:t>
            </a:r>
          </a:p>
          <a:p>
            <a:r>
              <a:rPr lang="es-AR" noProof="0"/>
              <a:t>Como DNSSEC</a:t>
            </a:r>
          </a:p>
          <a:p>
            <a:r>
              <a:rPr lang="es-AR" noProof="0"/>
              <a:t>Nuevos registros</a:t>
            </a:r>
          </a:p>
          <a:p>
            <a:r>
              <a:rPr lang="es-AR" noProof="0"/>
              <a:t>Cadena de confianza</a:t>
            </a:r>
          </a:p>
          <a:p>
            <a:endParaRPr lang="es-AR" noProof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5039950-C090-EA41-90A8-BD233BDEFB24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smtClean="0"/>
              <a:t>Introducción a DNSSEC </a:t>
            </a:r>
            <a:endParaRPr lang="es-AR" noProof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04825" y="1690688"/>
            <a:ext cx="9234488" cy="5865812"/>
          </a:xfrm>
        </p:spPr>
        <p:txBody>
          <a:bodyPr/>
          <a:lstStyle/>
          <a:p>
            <a:r>
              <a:rPr lang="es-AR" noProof="0" dirty="0" smtClean="0"/>
              <a:t>DNSSEC *no* es un nuevo protocolo</a:t>
            </a:r>
          </a:p>
          <a:p>
            <a:r>
              <a:rPr lang="es-AR" noProof="0" dirty="0" smtClean="0"/>
              <a:t>Es un conjunto de </a:t>
            </a:r>
            <a:r>
              <a:rPr lang="es-AR" b="1" noProof="0" dirty="0" smtClean="0"/>
              <a:t>extensiones</a:t>
            </a:r>
            <a:r>
              <a:rPr lang="es-AR" noProof="0" dirty="0" smtClean="0"/>
              <a:t> al protocolo DNS tal como lo conocemos</a:t>
            </a:r>
          </a:p>
          <a:p>
            <a:pPr lvl="1"/>
            <a:r>
              <a:rPr lang="es-AR" noProof="0" dirty="0" smtClean="0"/>
              <a:t>Cambios en el “</a:t>
            </a:r>
            <a:r>
              <a:rPr lang="es-AR" i="1" noProof="0" dirty="0" smtClean="0"/>
              <a:t>wire protocol</a:t>
            </a:r>
            <a:r>
              <a:rPr lang="es-AR" noProof="0" dirty="0" smtClean="0"/>
              <a:t>” (EDNS0)</a:t>
            </a:r>
          </a:p>
          <a:p>
            <a:pPr lvl="2"/>
            <a:r>
              <a:rPr lang="es-AR" noProof="0" dirty="0" smtClean="0"/>
              <a:t>Extensión del tamaño máximo de una respuesta UDP de 512 a 4096 bytes</a:t>
            </a:r>
          </a:p>
          <a:p>
            <a:pPr lvl="1"/>
            <a:r>
              <a:rPr lang="es-AR" noProof="0" dirty="0" smtClean="0"/>
              <a:t>Agregado de nuevos </a:t>
            </a:r>
            <a:r>
              <a:rPr lang="es-AR" i="1" noProof="0" dirty="0" smtClean="0"/>
              <a:t>resource records</a:t>
            </a:r>
            <a:endParaRPr lang="es-AR" noProof="0" dirty="0" smtClean="0"/>
          </a:p>
          <a:p>
            <a:pPr lvl="2"/>
            <a:r>
              <a:rPr lang="es-AR" noProof="0" dirty="0" smtClean="0"/>
              <a:t>RRSIG, DNSKEY, DS, NSEC</a:t>
            </a:r>
          </a:p>
          <a:p>
            <a:pPr lvl="1"/>
            <a:r>
              <a:rPr lang="es-AR" noProof="0" dirty="0" smtClean="0"/>
              <a:t>Agregado de nuevos flags</a:t>
            </a:r>
          </a:p>
          <a:p>
            <a:pPr lvl="2"/>
            <a:r>
              <a:rPr lang="es-AR" noProof="0" dirty="0" smtClean="0"/>
              <a:t>Checking Disabled (CD)</a:t>
            </a:r>
          </a:p>
          <a:p>
            <a:pPr lvl="2"/>
            <a:r>
              <a:rPr lang="es-AR" noProof="0" dirty="0" smtClean="0"/>
              <a:t>Authenticated Data (AD)</a:t>
            </a:r>
            <a:endParaRPr lang="es-AR" noProof="0" dirty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5665C4-9020-0748-BECA-BB87028BCC5D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227263" y="322263"/>
            <a:ext cx="7129462" cy="1008062"/>
          </a:xfrm>
        </p:spPr>
        <p:txBody>
          <a:bodyPr/>
          <a:lstStyle/>
          <a:p>
            <a:r>
              <a:rPr lang="es-AR" noProof="0" smtClean="0"/>
              <a:t>Introducción a DNSSEC (2)</a:t>
            </a:r>
            <a:endParaRPr lang="es-AR" noProof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Nuevos RR (luego los veremos en mayor profundidad)</a:t>
            </a:r>
          </a:p>
          <a:p>
            <a:pPr lvl="1"/>
            <a:r>
              <a:rPr lang="es-AR" noProof="0" dirty="0" smtClean="0"/>
              <a:t>RRSIG: </a:t>
            </a:r>
            <a:r>
              <a:rPr lang="es-AR" i="1" noProof="0" dirty="0" smtClean="0"/>
              <a:t>Resource Record Signature</a:t>
            </a:r>
            <a:endParaRPr lang="es-AR" noProof="0" dirty="0" smtClean="0"/>
          </a:p>
          <a:p>
            <a:pPr lvl="1"/>
            <a:r>
              <a:rPr lang="es-AR" noProof="0" dirty="0" smtClean="0"/>
              <a:t>DNSKEY: </a:t>
            </a:r>
            <a:r>
              <a:rPr lang="es-AR" i="1" noProof="0" dirty="0" smtClean="0"/>
              <a:t>DNS Public Key</a:t>
            </a:r>
          </a:p>
          <a:p>
            <a:pPr lvl="1"/>
            <a:r>
              <a:rPr lang="es-AR" noProof="0" dirty="0" smtClean="0"/>
              <a:t>DS: </a:t>
            </a:r>
            <a:r>
              <a:rPr lang="es-AR" i="1" noProof="0" dirty="0" smtClean="0"/>
              <a:t>Delegation Signer</a:t>
            </a:r>
          </a:p>
          <a:p>
            <a:pPr lvl="1"/>
            <a:r>
              <a:rPr lang="es-AR" noProof="0" dirty="0" smtClean="0"/>
              <a:t>NSEC: </a:t>
            </a:r>
            <a:r>
              <a:rPr lang="es-AR" i="1" noProof="0" dirty="0" smtClean="0"/>
              <a:t>Next Secure</a:t>
            </a:r>
            <a:endParaRPr lang="es-AR" noProof="0" dirty="0" smtClean="0"/>
          </a:p>
          <a:p>
            <a:r>
              <a:rPr lang="es-AR" noProof="0" dirty="0" smtClean="0"/>
              <a:t>Nuevos Flags:</a:t>
            </a:r>
          </a:p>
          <a:p>
            <a:pPr lvl="1"/>
            <a:r>
              <a:rPr lang="es-AR" noProof="0" dirty="0" smtClean="0"/>
              <a:t>AD: indica que la respuesta esta autenticada</a:t>
            </a:r>
          </a:p>
          <a:p>
            <a:pPr lvl="1"/>
            <a:r>
              <a:rPr lang="es-AR" noProof="0" dirty="0" smtClean="0"/>
              <a:t>CD: indica que no se realiza chequeo (deshabilitado)</a:t>
            </a:r>
            <a:endParaRPr lang="es-AR" noProof="0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793FE8-DF39-7742-886E-669A730AE204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2227263" y="322263"/>
            <a:ext cx="7129462" cy="1008062"/>
          </a:xfrm>
        </p:spPr>
        <p:txBody>
          <a:bodyPr/>
          <a:lstStyle/>
          <a:p>
            <a:r>
              <a:rPr lang="es-AR" noProof="0" smtClean="0"/>
              <a:t>Introducción a DNSSEC (3)</a:t>
            </a:r>
            <a:endParaRPr lang="es-AR" noProof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(Repaso) Un </a:t>
            </a:r>
            <a:r>
              <a:rPr lang="es-AR" i="1" noProof="0" dirty="0" smtClean="0"/>
              <a:t>resource record</a:t>
            </a:r>
            <a:r>
              <a:rPr lang="es-AR" noProof="0" dirty="0" smtClean="0"/>
              <a:t> en DNS es una tupla de cinco valores***</a:t>
            </a:r>
          </a:p>
          <a:p>
            <a:pPr lvl="1"/>
            <a:r>
              <a:rPr lang="es-AR" dirty="0" smtClean="0"/>
              <a:t>(</a:t>
            </a:r>
            <a:r>
              <a:rPr lang="es-AR" i="1" dirty="0" smtClean="0"/>
              <a:t>nombre, clase, tipo, TTL, valor) </a:t>
            </a:r>
            <a:endParaRPr lang="es-AR" noProof="0" dirty="0" smtClean="0"/>
          </a:p>
          <a:p>
            <a:r>
              <a:rPr lang="es-AR" noProof="0" dirty="0" smtClean="0"/>
              <a:t>El registro:</a:t>
            </a:r>
          </a:p>
          <a:p>
            <a:pPr lvl="1"/>
            <a:r>
              <a:rPr lang="es-AR" noProof="0" dirty="0" smtClean="0"/>
              <a:t> </a:t>
            </a:r>
            <a:r>
              <a:rPr lang="es-AR" noProof="0" dirty="0" smtClean="0">
                <a:latin typeface="Monaco" charset="0"/>
                <a:ea typeface="ＭＳ Ｐゴシック" charset="-128"/>
                <a:cs typeface="ＭＳ Ｐゴシック" charset="-128"/>
                <a:hlinkClick r:id="rId2"/>
              </a:rPr>
              <a:t>www.empresa.com</a:t>
            </a:r>
            <a:r>
              <a:rPr lang="es-AR" noProof="0" dirty="0" smtClean="0">
                <a:latin typeface="Monaco" charset="0"/>
                <a:ea typeface="ＭＳ Ｐゴシック" charset="-128"/>
                <a:cs typeface="ＭＳ Ｐゴシック" charset="-128"/>
              </a:rPr>
              <a:t>. IN A 200.40.100.141</a:t>
            </a:r>
          </a:p>
          <a:p>
            <a:pPr lvl="1"/>
            <a:r>
              <a:rPr lang="es-AR" noProof="0" dirty="0" smtClean="0"/>
              <a:t>Esta representado por la tupla:</a:t>
            </a:r>
          </a:p>
          <a:p>
            <a:pPr lvl="2"/>
            <a:r>
              <a:rPr lang="es-AR" noProof="0" dirty="0" smtClean="0"/>
              <a:t>Nombre (www.empresa.com)</a:t>
            </a:r>
          </a:p>
          <a:p>
            <a:pPr lvl="2"/>
            <a:r>
              <a:rPr lang="es-AR" noProof="0" dirty="0" smtClean="0"/>
              <a:t>Clase (IN)</a:t>
            </a:r>
          </a:p>
          <a:p>
            <a:pPr lvl="2"/>
            <a:r>
              <a:rPr lang="es-AR" noProof="0" dirty="0" smtClean="0"/>
              <a:t>Tipo (A)</a:t>
            </a:r>
          </a:p>
          <a:p>
            <a:pPr lvl="2"/>
            <a:r>
              <a:rPr lang="es-AR" noProof="0" dirty="0" smtClean="0"/>
              <a:t>TTL (86400 segundos)</a:t>
            </a:r>
          </a:p>
          <a:p>
            <a:pPr lvl="2"/>
            <a:r>
              <a:rPr lang="es-AR" noProof="0" dirty="0" smtClean="0"/>
              <a:t>Valor (200.40.100.141)</a:t>
            </a:r>
          </a:p>
          <a:p>
            <a:pPr lvl="2"/>
            <a:endParaRPr lang="es-AR" noProof="0" dirty="0"/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B467991-8680-1940-A58C-0D8D9556037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2227263" y="322263"/>
            <a:ext cx="7129462" cy="1008062"/>
          </a:xfrm>
        </p:spPr>
        <p:txBody>
          <a:bodyPr/>
          <a:lstStyle/>
          <a:p>
            <a:r>
              <a:rPr lang="es-AR" noProof="0" smtClean="0"/>
              <a:t>Introducción a DNSSEC (4)</a:t>
            </a:r>
            <a:endParaRPr lang="es-AR" noProof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AR" i="1" noProof="0" dirty="0" smtClean="0"/>
              <a:t>Resource Record Sets (</a:t>
            </a:r>
            <a:r>
              <a:rPr lang="es-AR" noProof="0" dirty="0" smtClean="0"/>
              <a:t>RRSets)</a:t>
            </a:r>
          </a:p>
          <a:p>
            <a:pPr lvl="2"/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DNSSEC opera firmando </a:t>
            </a:r>
            <a:r>
              <a:rPr lang="es-AR" i="1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RRSet</a:t>
            </a:r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s (no RR individuales)</a:t>
            </a:r>
          </a:p>
          <a:p>
            <a:pPr lvl="2"/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Un RRSet es un conjunto de resource records que comparten igual:***</a:t>
            </a:r>
          </a:p>
          <a:p>
            <a:pPr lvl="3"/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Clase</a:t>
            </a:r>
          </a:p>
          <a:p>
            <a:pPr lvl="3"/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Tipo</a:t>
            </a:r>
          </a:p>
          <a:p>
            <a:pPr lvl="3"/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Nombre</a:t>
            </a:r>
          </a:p>
          <a:p>
            <a:pPr lvl="1"/>
            <a:r>
              <a:rPr lang="es-AR" noProof="0" dirty="0" smtClean="0"/>
              <a:t>Ejemplo de RRSet (TTL omitido):</a:t>
            </a:r>
          </a:p>
          <a:p>
            <a:pPr lvl="2"/>
            <a:r>
              <a:rPr lang="es-AR" noProof="0" dirty="0" smtClean="0">
                <a:latin typeface="Monaco" charset="0"/>
                <a:ea typeface="ヒラギノ角ゴ ProN W6" charset="-128"/>
              </a:rPr>
              <a:t>www IN A 200.40.241.100</a:t>
            </a:r>
          </a:p>
          <a:p>
            <a:pPr lvl="2"/>
            <a:r>
              <a:rPr lang="es-AR" noProof="0" dirty="0" smtClean="0">
                <a:latin typeface="Monaco" charset="0"/>
                <a:ea typeface="ヒラギノ角ゴ ProN W6" charset="-128"/>
              </a:rPr>
              <a:t>www IN A 200.40.241.101</a:t>
            </a:r>
          </a:p>
          <a:p>
            <a:pPr lvl="3">
              <a:buFont typeface="Wingdings" charset="2"/>
              <a:buNone/>
            </a:pPr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</a:rPr>
              <a:t>			</a:t>
            </a:r>
            <a:endParaRPr lang="es-AR" noProof="0" dirty="0">
              <a:latin typeface="Arial Bold" charset="0"/>
              <a:ea typeface="ヒラギノ角ゴ ProN W6" charset="-128"/>
              <a:cs typeface="ヒラギノ角ゴ ProN W6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AD84C2-7CE9-C545-BFE3-A43BA01FBA34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2084388" y="754063"/>
            <a:ext cx="6697662" cy="1008062"/>
          </a:xfrm>
        </p:spPr>
        <p:txBody>
          <a:bodyPr/>
          <a:lstStyle/>
          <a:p>
            <a:r>
              <a:rPr lang="es-AR" noProof="0" dirty="0" smtClean="0"/>
              <a:t>Introducción a DNSSEC (5)</a:t>
            </a:r>
            <a:br>
              <a:rPr lang="es-AR" noProof="0" dirty="0" smtClean="0"/>
            </a:br>
            <a:r>
              <a:rPr lang="es-AR" noProof="0" dirty="0" smtClean="0"/>
              <a:t>Firma de zona</a:t>
            </a:r>
            <a:endParaRPr lang="es-AR" noProof="0" dirty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Se genera un par de claves (publica y su correspondiente privada) para cada </a:t>
            </a:r>
            <a:r>
              <a:rPr lang="es-AR" b="1" noProof="0" dirty="0" smtClean="0"/>
              <a:t>zona</a:t>
            </a:r>
          </a:p>
          <a:p>
            <a:pPr lvl="1"/>
            <a:r>
              <a:rPr lang="es-AR" noProof="0" dirty="0" smtClean="0"/>
              <a:t>El par de claves es propio de cada zona y no del servidor autoritativo</a:t>
            </a:r>
          </a:p>
          <a:p>
            <a:pPr lvl="1"/>
            <a:r>
              <a:rPr lang="es-AR" noProof="0" dirty="0" smtClean="0"/>
              <a:t>La </a:t>
            </a:r>
            <a:r>
              <a:rPr lang="es-AR" noProof="0" dirty="0" smtClean="0"/>
              <a:t>parte privada </a:t>
            </a:r>
            <a:r>
              <a:rPr lang="es-AR" noProof="0" dirty="0" smtClean="0"/>
              <a:t>se debe mantener bajo custodia</a:t>
            </a:r>
          </a:p>
          <a:p>
            <a:pPr lvl="2"/>
            <a:r>
              <a:rPr lang="es-AR" noProof="0" dirty="0" smtClean="0"/>
              <a:t>La privada firma los RRSets de la zona</a:t>
            </a:r>
          </a:p>
          <a:p>
            <a:pPr lvl="1"/>
            <a:r>
              <a:rPr lang="es-AR" noProof="0" dirty="0" smtClean="0"/>
              <a:t>La publica se debe publicar en DNS mediante un registro DNSKEY</a:t>
            </a:r>
          </a:p>
          <a:p>
            <a:pPr lvl="2"/>
            <a:r>
              <a:rPr lang="es-AR" noProof="0" dirty="0" smtClean="0"/>
              <a:t>La privada permite verificar las </a:t>
            </a:r>
            <a:r>
              <a:rPr lang="es-AR" noProof="0" dirty="0" smtClean="0"/>
              <a:t>firmas de los RRSets</a:t>
            </a:r>
          </a:p>
          <a:p>
            <a:pPr lvl="1"/>
            <a:r>
              <a:rPr lang="es-AR" noProof="0" dirty="0" smtClean="0"/>
              <a:t>Un</a:t>
            </a:r>
            <a:r>
              <a:rPr lang="es-AR" baseline="0" noProof="0" dirty="0" smtClean="0"/>
              <a:t> RRSet puede tener multiples firmas generadas con diferentes claves</a:t>
            </a:r>
            <a:endParaRPr lang="es-AR" noProof="0" dirty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63E27A-13D7-EA4D-A4A5-803EC88B30B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2227263" y="322263"/>
            <a:ext cx="7129462" cy="1008062"/>
          </a:xfrm>
        </p:spPr>
        <p:txBody>
          <a:bodyPr/>
          <a:lstStyle/>
          <a:p>
            <a:r>
              <a:rPr lang="es-AR" noProof="0" dirty="0" smtClean="0"/>
              <a:t>Introducción a DNSSEC (6)</a:t>
            </a:r>
            <a:endParaRPr lang="es-AR" noProof="0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500063" y="1546225"/>
            <a:ext cx="9234487" cy="5459413"/>
          </a:xfrm>
        </p:spPr>
        <p:txBody>
          <a:bodyPr/>
          <a:lstStyle/>
          <a:p>
            <a:r>
              <a:rPr lang="es-AR" noProof="0" dirty="0" smtClean="0"/>
              <a:t>La firma digital de un RRSet se devuelve en forma de un registro RRSIG que es parte de la respuesta</a:t>
            </a:r>
          </a:p>
          <a:p>
            <a:r>
              <a:rPr lang="es-AR" noProof="0" dirty="0" smtClean="0"/>
              <a:t>Ejemplo:</a:t>
            </a:r>
            <a:endParaRPr lang="es-AR" noProof="0" dirty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693260-F68E-B342-B50D-B593D7D1A5C2}" type="slidenum">
              <a:rPr lang="en-US"/>
              <a:pPr/>
              <a:t>25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0425" y="3284538"/>
            <a:ext cx="8496300" cy="4248150"/>
          </a:xfrm>
          <a:prstGeom prst="rect">
            <a:avLst/>
          </a:prstGeom>
          <a:solidFill>
            <a:schemeClr val="accent3">
              <a:lumMod val="85000"/>
              <a:alpha val="48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~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carlosm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$ 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dig +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dnssec</a:t>
            </a:r>
            <a:r>
              <a:rPr lang="en-US" b="1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endParaRPr lang="en-US" b="1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endParaRPr lang="en-US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flags: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qr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rd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ra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 QUERY: 1, ANSWER: 2, AUTHORITY: 4, ADDITIONAL: 1</a:t>
            </a:r>
          </a:p>
          <a:p>
            <a:pPr>
              <a:defRPr/>
            </a:pPr>
            <a:endParaRPr lang="en-US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ANSWER SECTION:</a:t>
            </a:r>
          </a:p>
          <a:p>
            <a:pPr>
              <a:defRPr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60	IN	A	212.247.7.218</a:t>
            </a:r>
          </a:p>
          <a:p>
            <a:pPr>
              <a:defRPr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www.nic.se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60	IN	RRSIG	A 5 3 60 20101021132001 20101011132001 23369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 HeeUZ5h5iExK5uU1SuNRIf2Dbmh2/aWV8FkjmzixUzTAVrHv39PfmfnG DHdHoZxoz85hqqYiWb+t9EZh5+iqxQk8AxRDic9Nn6WxifOoWeS+IUKQ rVyqXf1NtkZvu1A325vwa8obtbeVGVkhqg6bDIjKYeHixjlQ4cRoFcEW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Izk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=</a:t>
            </a:r>
          </a:p>
          <a:p>
            <a:pPr>
              <a:defRPr/>
            </a:pPr>
            <a:endParaRPr lang="en-US" dirty="0">
              <a:solidFill>
                <a:schemeClr val="tx2">
                  <a:lumMod val="95000"/>
                  <a:lumOff val="5000"/>
                </a:schemeClr>
              </a:solidFill>
              <a:latin typeface="Monaco"/>
              <a:ea typeface="ヒラギノ角ゴ ProN W6" charset="0"/>
              <a:cs typeface="Monaco"/>
            </a:endParaRPr>
          </a:p>
          <a:p>
            <a:pPr>
              <a:defRPr/>
            </a:pP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;; AUTHORITY SECTION:</a:t>
            </a:r>
          </a:p>
          <a:p>
            <a:pPr>
              <a:defRPr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ns3.nic.se.</a:t>
            </a:r>
          </a:p>
          <a:p>
            <a:pPr>
              <a:defRPr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ns2.nic.se.</a:t>
            </a:r>
          </a:p>
          <a:p>
            <a:pPr>
              <a:defRPr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2974	IN	NS	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ns.nic.se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</a:t>
            </a:r>
          </a:p>
          <a:p>
            <a:pPr>
              <a:defRPr/>
            </a:pP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			3600	IN	RRSIG	NS 5 2 3600 20101021132001 20101011132001 23369 </a:t>
            </a:r>
            <a:r>
              <a:rPr lang="en-US" dirty="0" err="1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nic.se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  <a:latin typeface="Monaco"/>
                <a:ea typeface="ヒラギノ角ゴ ProN W6" charset="0"/>
                <a:cs typeface="Monaco"/>
              </a:rPr>
              <a:t>. GSzAUC3SC3D0G/iesCOPnVux8WkQx1dGbw491RatXz53b7SY0pQuyT1W eb063Z62rtX7etynNcJwpKlYTG9FeMbDceD9af3KzTJHxq6B+Tpmmxyk FoKAVaV0cHTcGUXSObFquGr5/03G79C/YHJmXw0bHun5ER5yrOtOLegU IAU=</a:t>
            </a: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715963" y="4065588"/>
            <a:ext cx="8856662" cy="1512887"/>
          </a:xfrm>
          <a:prstGeom prst="roundRect">
            <a:avLst>
              <a:gd name="adj" fmla="val 16667"/>
            </a:avLst>
          </a:prstGeom>
          <a:noFill/>
          <a:ln w="539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7000"/>
              </a:lnSpc>
            </a:pPr>
            <a:endParaRPr lang="es-ES_tradnl"/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715963" y="5865813"/>
            <a:ext cx="8856662" cy="1690687"/>
          </a:xfrm>
          <a:prstGeom prst="roundRect">
            <a:avLst>
              <a:gd name="adj" fmla="val 16667"/>
            </a:avLst>
          </a:prstGeom>
          <a:noFill/>
          <a:ln w="53975">
            <a:solidFill>
              <a:srgbClr val="FF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97000"/>
              </a:lnSpc>
            </a:pPr>
            <a:endParaRPr lang="es-ES_tradnl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2011363" y="465138"/>
            <a:ext cx="6697662" cy="1008062"/>
          </a:xfrm>
        </p:spPr>
        <p:txBody>
          <a:bodyPr/>
          <a:lstStyle/>
          <a:p>
            <a:r>
              <a:rPr lang="es-AR" noProof="0" dirty="0" smtClean="0"/>
              <a:t>Cadena </a:t>
            </a:r>
            <a:r>
              <a:rPr lang="es-AR" noProof="0" dirty="0" smtClean="0"/>
              <a:t>de confianza</a:t>
            </a:r>
            <a:endParaRPr lang="es-AR" noProof="0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¿Como puede un cliente verificar un RRSet de una cierta zona?</a:t>
            </a:r>
          </a:p>
          <a:p>
            <a:pPr lvl="1"/>
            <a:r>
              <a:rPr lang="es-AR" noProof="0" dirty="0" smtClean="0"/>
              <a:t>Hace una consulta por el DNSKEY correspondiente</a:t>
            </a:r>
          </a:p>
          <a:p>
            <a:pPr lvl="1"/>
            <a:r>
              <a:rPr lang="es-AR" noProof="0" dirty="0" smtClean="0"/>
              <a:t>Realiza los calculos correspondientes y los compara con el RRSIG </a:t>
            </a:r>
          </a:p>
          <a:p>
            <a:pPr lvl="2"/>
            <a:r>
              <a:rPr lang="es-AR" noProof="0" dirty="0" smtClean="0"/>
              <a:t>Si coinciden, la firma verifica, de lo contrario, no</a:t>
            </a:r>
          </a:p>
          <a:p>
            <a:r>
              <a:rPr lang="es-AR" noProof="0" dirty="0" smtClean="0"/>
              <a:t>Pero ¿como se puede confiar en la DNSKEY si sale de la misma zona que queremos verificar?</a:t>
            </a:r>
          </a:p>
          <a:p>
            <a:pPr lvl="1"/>
            <a:r>
              <a:rPr lang="es-AR" noProof="0" dirty="0" smtClean="0"/>
              <a:t>Necesitamos verificar la </a:t>
            </a:r>
            <a:r>
              <a:rPr lang="es-AR" b="1" noProof="0" dirty="0" smtClean="0"/>
              <a:t>cadena de confianza</a:t>
            </a:r>
            <a:endParaRPr lang="es-AR" noProof="0" dirty="0"/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8A12F4C-37BC-3242-817C-0F7A6AA28AE2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2227263" y="609600"/>
            <a:ext cx="7129462" cy="1008063"/>
          </a:xfrm>
        </p:spPr>
        <p:txBody>
          <a:bodyPr/>
          <a:lstStyle/>
          <a:p>
            <a:r>
              <a:rPr lang="es-AR" noProof="0" dirty="0" smtClean="0"/>
              <a:t>Cadena </a:t>
            </a:r>
            <a:r>
              <a:rPr lang="es-AR" noProof="0" dirty="0" smtClean="0"/>
              <a:t>de </a:t>
            </a:r>
            <a:r>
              <a:rPr lang="es-AR" noProof="0" dirty="0" smtClean="0"/>
              <a:t>confianza (ii)</a:t>
            </a:r>
            <a:endParaRPr lang="es-AR" noProof="0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Registro DS “</a:t>
            </a:r>
            <a:r>
              <a:rPr lang="es-AR" altLang="ja-JP" i="1" noProof="0" dirty="0" smtClean="0"/>
              <a:t>Delegation Signature</a:t>
            </a:r>
            <a:r>
              <a:rPr lang="es-AR" noProof="0" dirty="0" smtClean="0"/>
              <a:t>”</a:t>
            </a:r>
            <a:endParaRPr lang="es-AR" altLang="ja-JP" noProof="0" dirty="0" smtClean="0"/>
          </a:p>
          <a:p>
            <a:pPr lvl="1"/>
            <a:r>
              <a:rPr lang="es-AR" noProof="0" dirty="0" smtClean="0"/>
              <a:t>Los registros DS “firman” claves de zonas </a:t>
            </a:r>
            <a:r>
              <a:rPr lang="es-AR" b="1" noProof="0" dirty="0" smtClean="0"/>
              <a:t>hijas</a:t>
            </a:r>
          </a:p>
          <a:p>
            <a:pPr lvl="1"/>
            <a:r>
              <a:rPr lang="es-AR" noProof="0" dirty="0" smtClean="0"/>
              <a:t>De esta forma uno puede verificar el DNSKEY de una zona buscando un registro DS en la zona </a:t>
            </a:r>
            <a:r>
              <a:rPr lang="es-AR" noProof="0" dirty="0" smtClean="0"/>
              <a:t>padre</a:t>
            </a:r>
          </a:p>
          <a:p>
            <a:pPr lvl="0"/>
            <a:r>
              <a:rPr lang="es-AR" noProof="0" dirty="0" smtClean="0"/>
              <a:t>El registro DS contiene</a:t>
            </a:r>
            <a:r>
              <a:rPr lang="es-AR" baseline="0" noProof="0" dirty="0" smtClean="0"/>
              <a:t> un hash de la una clave p</a:t>
            </a:r>
            <a:r>
              <a:rPr lang="es-AR" baseline="0" noProof="0" dirty="0" smtClean="0"/>
              <a:t>ública</a:t>
            </a:r>
          </a:p>
          <a:p>
            <a:pPr lvl="1"/>
            <a:r>
              <a:rPr lang="es-AR" noProof="0" dirty="0" smtClean="0"/>
              <a:t>Es decir, del contenido de un registro DNSKEY</a:t>
            </a:r>
          </a:p>
          <a:p>
            <a:pPr marL="403225" marR="0" lvl="0" indent="-303213" algn="l" defTabSz="914400" rtl="0" eaLnBrk="0" fontAlgn="base" latinLnBrk="0" hangingPunct="0">
              <a:lnSpc>
                <a:spcPct val="109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Bold" charset="0"/>
              <a:buChar char="•"/>
              <a:tabLst/>
              <a:defRPr/>
            </a:pPr>
            <a:r>
              <a:rPr lang="es-AR" noProof="0" dirty="0" smtClean="0"/>
              <a:t>Los registors DS en la zona padre est</a:t>
            </a:r>
            <a:r>
              <a:rPr lang="es-AR" noProof="0" dirty="0" smtClean="0"/>
              <a:t>án firmados con la(s)</a:t>
            </a:r>
            <a:r>
              <a:rPr lang="es-AR" baseline="0" noProof="0" dirty="0" smtClean="0"/>
              <a:t> claves de esa zona</a:t>
            </a:r>
          </a:p>
          <a:p>
            <a:pPr marL="403225" marR="0" lvl="0" indent="-303213" algn="l" defTabSz="914400" rtl="0" eaLnBrk="0" fontAlgn="base" latinLnBrk="0" hangingPunct="0">
              <a:lnSpc>
                <a:spcPct val="109000"/>
              </a:lnSpc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 Bold" charset="0"/>
              <a:buChar char="•"/>
              <a:tabLst/>
              <a:defRPr/>
            </a:pPr>
            <a:r>
              <a:rPr lang="es-AR" noProof="0" dirty="0" smtClean="0"/>
              <a:t>Para completar la cadena de confianza tiene que estar firmada la </a:t>
            </a:r>
            <a:r>
              <a:rPr lang="es-AR" b="1" noProof="0" dirty="0" smtClean="0"/>
              <a:t>raíz del DNS</a:t>
            </a:r>
            <a:endParaRPr lang="es-AR" noProof="0" dirty="0" smtClean="0"/>
          </a:p>
          <a:p>
            <a:pPr lvl="0"/>
            <a:endParaRPr lang="es-AR" noProof="0" dirty="0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B449AF-FDAB-E443-B1F9-B427FC30DFD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Cadena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Pero ¿que pasa con la zona raíz?</a:t>
            </a:r>
          </a:p>
          <a:p>
            <a:pPr lvl="1"/>
            <a:r>
              <a:rPr lang="es-AR" noProof="0" dirty="0" smtClean="0"/>
              <a:t>La</a:t>
            </a:r>
            <a:r>
              <a:rPr lang="es-AR" baseline="0" noProof="0" dirty="0" smtClean="0"/>
              <a:t> zona ra</a:t>
            </a:r>
            <a:r>
              <a:rPr lang="es-AR" baseline="0" noProof="0" dirty="0" smtClean="0"/>
              <a:t>íz no tiene “padre” a quien ir a pedirle un registro DS</a:t>
            </a:r>
            <a:endParaRPr lang="es-AR" noProof="0" dirty="0" smtClean="0"/>
          </a:p>
          <a:p>
            <a:pPr lvl="1"/>
            <a:r>
              <a:rPr lang="es-AR" noProof="0" dirty="0" smtClean="0"/>
              <a:t>La raíz del DNS esta firmada desde julio de 2010</a:t>
            </a:r>
          </a:p>
          <a:p>
            <a:pPr lvl="2"/>
            <a:r>
              <a:rPr lang="es-AR" i="1" noProof="0" dirty="0" smtClean="0"/>
              <a:t>[ </a:t>
            </a:r>
            <a:r>
              <a:rPr lang="es-AR" i="1" noProof="0" dirty="0" smtClean="0">
                <a:hlinkClick r:id="rId2"/>
              </a:rPr>
              <a:t>http://www.root-dnssec.org</a:t>
            </a:r>
            <a:r>
              <a:rPr lang="es-AR" i="1" noProof="0" dirty="0" smtClean="0"/>
              <a:t> ]</a:t>
            </a:r>
          </a:p>
          <a:p>
            <a:pPr lvl="1"/>
            <a:r>
              <a:rPr lang="es-AR" noProof="0" dirty="0" smtClean="0"/>
              <a:t>El registro DS para “.” se puede obtener fuera de banda</a:t>
            </a:r>
          </a:p>
          <a:p>
            <a:pPr lvl="2"/>
            <a:r>
              <a:rPr lang="es-AR" dirty="0" smtClean="0"/>
              <a:t>[ </a:t>
            </a:r>
            <a:r>
              <a:rPr lang="nl-NL" dirty="0" smtClean="0">
                <a:hlinkClick r:id="rId3"/>
              </a:rPr>
              <a:t>http</a:t>
            </a:r>
            <a:r>
              <a:rPr lang="nl-NL" dirty="0">
                <a:hlinkClick r:id="rId3"/>
              </a:rPr>
              <a:t>://data.iana.org/root-anchors/root-</a:t>
            </a:r>
            <a:r>
              <a:rPr lang="nl-NL" dirty="0" smtClean="0">
                <a:hlinkClick r:id="rId3"/>
              </a:rPr>
              <a:t>anchors.xml</a:t>
            </a:r>
            <a:r>
              <a:rPr lang="nl-NL" dirty="0"/>
              <a:t> </a:t>
            </a:r>
            <a:r>
              <a:rPr lang="nl-NL" dirty="0" smtClean="0"/>
              <a:t>]</a:t>
            </a:r>
          </a:p>
          <a:p>
            <a:pPr lvl="2"/>
            <a:r>
              <a:rPr lang="nl-NL" dirty="0" smtClean="0"/>
              <a:t>. IN DS </a:t>
            </a:r>
            <a:r>
              <a:rPr lang="en-US" dirty="0" smtClean="0"/>
              <a:t>49AAC11D7B6F6446702E54A1607371607A1A41855200FD2CE1CDDE32F24E8FB5</a:t>
            </a:r>
            <a:endParaRPr lang="es-AR" noProof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627"/>
      </p:ext>
    </p:extLst>
  </p:cSld>
  <p:clrMapOvr>
    <a:masterClrMapping/>
  </p:clrMapOvr>
  <p:transition xmlns:p14="http://schemas.microsoft.com/office/powerpoint/2010/main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227263" y="609600"/>
            <a:ext cx="6697662" cy="1008063"/>
          </a:xfrm>
        </p:spPr>
        <p:txBody>
          <a:bodyPr/>
          <a:lstStyle/>
          <a:p>
            <a:r>
              <a:rPr lang="es-AR" noProof="0" dirty="0" smtClean="0"/>
              <a:t>Introducción a DNSSEC (9)</a:t>
            </a:r>
            <a:br>
              <a:rPr lang="es-AR" noProof="0" dirty="0" smtClean="0"/>
            </a:br>
            <a:r>
              <a:rPr lang="es-AR" noProof="0" dirty="0" smtClean="0"/>
              <a:t>Firma de la raíz</a:t>
            </a:r>
            <a:endParaRPr lang="es-AR" noProof="0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¿</a:t>
            </a:r>
            <a:r>
              <a:rPr lang="es-ES_tradnl" dirty="0" err="1"/>
              <a:t>C</a:t>
            </a:r>
            <a:r>
              <a:rPr lang="es-ES_tradnl" noProof="0" dirty="0" smtClean="0"/>
              <a:t>ó</a:t>
            </a:r>
            <a:r>
              <a:rPr lang="es-AR" noProof="0" dirty="0" smtClean="0"/>
              <a:t>mo se verifica la autenticidad</a:t>
            </a:r>
            <a:r>
              <a:rPr lang="es-AR" baseline="0" noProof="0" dirty="0" smtClean="0"/>
              <a:t> del root trust-anchor?</a:t>
            </a:r>
            <a:endParaRPr lang="es-AR" noProof="0" dirty="0" smtClean="0"/>
          </a:p>
          <a:p>
            <a:r>
              <a:rPr lang="es-AR" noProof="0" dirty="0" smtClean="0"/>
              <a:t>El TA de</a:t>
            </a:r>
            <a:r>
              <a:rPr lang="es-AR" baseline="0" noProof="0" dirty="0" smtClean="0"/>
              <a:t> la zona ra</a:t>
            </a:r>
            <a:r>
              <a:rPr lang="es-AR" baseline="0" noProof="0" dirty="0" smtClean="0"/>
              <a:t>íz se publica fuera de banda, por ello la validación debe ser diferente</a:t>
            </a:r>
            <a:endParaRPr lang="es-AR" altLang="ja-JP" noProof="0" dirty="0" smtClean="0"/>
          </a:p>
          <a:p>
            <a:pPr lvl="1"/>
            <a:r>
              <a:rPr lang="es-AR" noProof="0" dirty="0" smtClean="0"/>
              <a:t>Se puede bajar por HTTP/HTTPS</a:t>
            </a:r>
          </a:p>
          <a:p>
            <a:pPr marL="814388" marR="0" lvl="1" indent="-271463" algn="l" defTabSz="914400" rtl="0" eaLnBrk="0" fontAlgn="base" latinLnBrk="0" hangingPunct="0">
              <a:lnSpc>
                <a:spcPct val="109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44000"/>
              <a:buFont typeface="Wingdings" charset="2"/>
              <a:buChar char="u"/>
              <a:tabLst/>
              <a:defRPr/>
            </a:pPr>
            <a:r>
              <a:rPr lang="es-AR" noProof="0" dirty="0" smtClean="0"/>
              <a:t>Se </a:t>
            </a:r>
            <a:r>
              <a:rPr lang="es-AR" noProof="0" dirty="0" smtClean="0"/>
              <a:t>puede verificar por otros mecanismos (certificados, firmas PGP</a:t>
            </a:r>
            <a:r>
              <a:rPr lang="es-AR" noProof="0" dirty="0" smtClean="0"/>
              <a:t>)</a:t>
            </a:r>
          </a:p>
          <a:p>
            <a:pPr marL="814388" marR="0" lvl="1" indent="-271463" algn="l" defTabSz="914400" rtl="0" eaLnBrk="0" fontAlgn="base" latinLnBrk="0" hangingPunct="0">
              <a:lnSpc>
                <a:spcPct val="109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44000"/>
              <a:buFont typeface="Wingdings" charset="2"/>
              <a:buChar char="u"/>
              <a:tabLst/>
              <a:defRPr/>
            </a:pPr>
            <a:r>
              <a:rPr lang="es-AR" noProof="0" smtClean="0"/>
              <a:t>Similar </a:t>
            </a:r>
            <a:r>
              <a:rPr lang="es-AR" noProof="0" dirty="0" smtClean="0"/>
              <a:t>a lo que pasa con la zona </a:t>
            </a:r>
            <a:r>
              <a:rPr lang="es-AR" noProof="0" smtClean="0"/>
              <a:t>raíz misma, se debe cargar manualmente</a:t>
            </a:r>
            <a:endParaRPr lang="es-AR" noProof="0" dirty="0" smtClean="0"/>
          </a:p>
          <a:p>
            <a:pPr lvl="1"/>
            <a:endParaRPr lang="es-AR" noProof="0" dirty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50EB24-B8F1-344C-A796-2305361D1067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AR" noProof="0" smtClean="0"/>
              <a:t>Criptografía</a:t>
            </a:r>
            <a:endParaRPr lang="es-AR" noProof="0"/>
          </a:p>
        </p:txBody>
      </p:sp>
      <p:sp>
        <p:nvSpPr>
          <p:cNvPr id="2150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noProof="0"/>
              <a:t>Tutorial DNS Capítulo III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E7A562-14B4-CA48-B8B8-2B2800C48FD4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262" y="322263"/>
            <a:ext cx="7561609" cy="1008062"/>
          </a:xfrm>
        </p:spPr>
        <p:txBody>
          <a:bodyPr/>
          <a:lstStyle/>
          <a:p>
            <a:r>
              <a:rPr lang="es-AR" noProof="0" smtClean="0"/>
              <a:t>Introducción a DNSSEC (10)</a:t>
            </a:r>
            <a:br>
              <a:rPr lang="es-AR" noProof="0" smtClean="0"/>
            </a:br>
            <a:r>
              <a:rPr lang="es-AR" noProof="0" smtClean="0"/>
              <a:t>Negación de existencia</a:t>
            </a:r>
            <a:endParaRPr lang="es-A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Respuestas con “NXDOMAIN” ***</a:t>
            </a:r>
          </a:p>
          <a:p>
            <a:pPr lvl="1"/>
            <a:r>
              <a:rPr lang="es-AR" noProof="0" dirty="0" smtClean="0"/>
              <a:t>Niegan la existencia de un nombre</a:t>
            </a:r>
          </a:p>
          <a:p>
            <a:pPr lvl="1"/>
            <a:r>
              <a:rPr lang="es-AR" noProof="0" dirty="0" smtClean="0"/>
              <a:t>Son respuestas “cacheables” a pesar de ser negativas</a:t>
            </a:r>
          </a:p>
          <a:p>
            <a:r>
              <a:rPr lang="es-AR" noProof="0" dirty="0" smtClean="0"/>
              <a:t>¿Como firmar la no-existencia?</a:t>
            </a:r>
          </a:p>
          <a:p>
            <a:pPr lvl="1"/>
            <a:r>
              <a:rPr lang="es-AR" noProof="0" dirty="0" smtClean="0"/>
              <a:t>Necesito tener un RRSet para firmar </a:t>
            </a:r>
          </a:p>
          <a:p>
            <a:pPr lvl="2"/>
            <a:r>
              <a:rPr lang="es-AR" noProof="0" dirty="0" smtClean="0"/>
              <a:t>Recordar que en DNSSEC lo que se firma siempre son RRSets</a:t>
            </a:r>
          </a:p>
          <a:p>
            <a:pPr lvl="1"/>
            <a:r>
              <a:rPr lang="es-AR" noProof="0" dirty="0" smtClean="0"/>
              <a:t>Técnicas propuestas:</a:t>
            </a:r>
          </a:p>
          <a:p>
            <a:pPr lvl="2"/>
            <a:r>
              <a:rPr lang="es-AR" noProof="0" dirty="0" smtClean="0"/>
              <a:t>NSEC</a:t>
            </a:r>
          </a:p>
          <a:p>
            <a:pPr lvl="2"/>
            <a:r>
              <a:rPr lang="es-AR" noProof="0" dirty="0" smtClean="0"/>
              <a:t>NSEC3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3277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ZSK </a:t>
            </a:r>
            <a:r>
              <a:rPr lang="en-US" dirty="0" err="1" smtClean="0"/>
              <a:t>vs</a:t>
            </a:r>
            <a:r>
              <a:rPr lang="en-US" dirty="0" smtClean="0"/>
              <a:t> KSK***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ZSK</a:t>
            </a:r>
          </a:p>
          <a:p>
            <a:pPr lvl="1"/>
            <a:r>
              <a:rPr lang="en-US" dirty="0" smtClean="0"/>
              <a:t>Zone Signing Key</a:t>
            </a:r>
          </a:p>
          <a:p>
            <a:r>
              <a:rPr lang="en-US" dirty="0" smtClean="0"/>
              <a:t>KSK</a:t>
            </a:r>
          </a:p>
          <a:p>
            <a:pPr lvl="1"/>
            <a:r>
              <a:rPr lang="en-US" dirty="0" smtClean="0"/>
              <a:t>Key Signing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3640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 smtClean="0"/>
              <a:t>Consideraciones finales</a:t>
            </a:r>
            <a:br>
              <a:rPr lang="es-AR" noProof="0" dirty="0" smtClean="0"/>
            </a:br>
            <a:r>
              <a:rPr lang="es-AR" noProof="0" dirty="0" smtClean="0"/>
              <a:t>DNSSEC </a:t>
            </a:r>
            <a:r>
              <a:rPr lang="es-AR" noProof="0" dirty="0" smtClean="0"/>
              <a:t>vs PKI</a:t>
            </a:r>
            <a:endParaRPr lang="es-AR" noProof="0" dirty="0"/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DNSSEC no implementa una PKI sobre DNS</a:t>
            </a:r>
          </a:p>
          <a:p>
            <a:pPr lvl="1"/>
            <a:r>
              <a:rPr lang="es-AR" noProof="0" dirty="0" smtClean="0"/>
              <a:t>Si bien es cierto que se parece </a:t>
            </a:r>
            <a:r>
              <a:rPr lang="es-AR" noProof="0" dirty="0" smtClean="0">
                <a:sym typeface="Wingdings" charset="2"/>
              </a:rPr>
              <a:t></a:t>
            </a:r>
          </a:p>
          <a:p>
            <a:r>
              <a:rPr lang="es-AR" noProof="0" dirty="0" smtClean="0">
                <a:sym typeface="Wingdings" charset="2"/>
              </a:rPr>
              <a:t>¿Por qué no?</a:t>
            </a:r>
          </a:p>
          <a:p>
            <a:pPr lvl="1"/>
            <a:r>
              <a:rPr lang="es-AR" noProof="0" dirty="0" smtClean="0">
                <a:sym typeface="Wingdings" charset="2"/>
              </a:rPr>
              <a:t>Los procedimientos de gestión de claves están basados en políticas locales</a:t>
            </a:r>
          </a:p>
          <a:p>
            <a:pPr lvl="2"/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No hay “</a:t>
            </a:r>
            <a:r>
              <a:rPr lang="es-AR" altLang="ja-JP" i="1" noProof="0" dirty="0" smtClean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certificate authority</a:t>
            </a:r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”</a:t>
            </a:r>
            <a:endParaRPr lang="es-AR" altLang="ja-JP" noProof="0" dirty="0" smtClean="0">
              <a:latin typeface="Arial Bold" charset="0"/>
              <a:ea typeface="ヒラギノ角ゴ ProN W6" charset="-128"/>
              <a:cs typeface="ヒラギノ角ゴ ProN W6" charset="-128"/>
              <a:sym typeface="Wingdings" charset="2"/>
            </a:endParaRPr>
          </a:p>
          <a:p>
            <a:pPr lvl="2"/>
            <a:r>
              <a:rPr lang="es-AR" noProof="0" dirty="0" smtClean="0">
                <a:latin typeface="Arial Bold" charset="0"/>
                <a:ea typeface="ヒラギノ角ゴ ProN W6" charset="-128"/>
                <a:cs typeface="ヒラギノ角ゴ ProN W6" charset="-128"/>
                <a:sym typeface="Wingdings" charset="2"/>
              </a:rPr>
              <a:t>Si todo un dominio y subdominios están bajo una administración única, entonces si se puede aplicar mas estrictamente un conjunto de políticas</a:t>
            </a:r>
          </a:p>
          <a:p>
            <a:pPr lvl="1"/>
            <a:r>
              <a:rPr lang="es-AR" noProof="0" dirty="0" smtClean="0">
                <a:sym typeface="Wingdings" charset="2"/>
              </a:rPr>
              <a:t>No hay CRL (“</a:t>
            </a:r>
            <a:r>
              <a:rPr lang="es-AR" altLang="ja-JP" i="1" noProof="0" dirty="0" smtClean="0">
                <a:sym typeface="Wingdings" charset="2"/>
              </a:rPr>
              <a:t>Certificate Revocation List</a:t>
            </a:r>
            <a:r>
              <a:rPr lang="es-AR" noProof="0" dirty="0" smtClean="0">
                <a:sym typeface="Wingdings" charset="2"/>
              </a:rPr>
              <a:t>”</a:t>
            </a:r>
            <a:r>
              <a:rPr lang="es-AR" altLang="ja-JP" noProof="0" dirty="0" smtClean="0">
                <a:sym typeface="Wingdings" charset="2"/>
              </a:rPr>
              <a:t>)</a:t>
            </a:r>
            <a:endParaRPr lang="es-AR" noProof="0" dirty="0">
              <a:sym typeface="Wingdings" charset="2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E24B946-E921-F846-8084-36BD9DD5F626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4"/>
          <p:cNvSpPr>
            <a:spLocks noGrp="1"/>
          </p:cNvSpPr>
          <p:nvPr>
            <p:ph type="title"/>
          </p:nvPr>
        </p:nvSpPr>
        <p:spPr>
          <a:xfrm>
            <a:off x="2227263" y="322263"/>
            <a:ext cx="7058025" cy="1008062"/>
          </a:xfrm>
        </p:spPr>
        <p:txBody>
          <a:bodyPr/>
          <a:lstStyle/>
          <a:p>
            <a:r>
              <a:rPr lang="es-AR" noProof="0" dirty="0"/>
              <a:t>Desplegando DNSSEC</a:t>
            </a:r>
          </a:p>
        </p:txBody>
      </p:sp>
      <p:sp>
        <p:nvSpPr>
          <p:cNvPr id="6144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smtClean="0"/>
              <a:t>Veremos cuales serían los pasos para desplegar DNSSEC en una zona </a:t>
            </a:r>
          </a:p>
          <a:p>
            <a:r>
              <a:rPr lang="es-AR" noProof="0" smtClean="0"/>
              <a:t>Los comandos que mostraremos son específicos de BIND 9.6/9.7</a:t>
            </a:r>
          </a:p>
          <a:p>
            <a:endParaRPr lang="es-AR" noProof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9B4AC2-290F-A146-9ED9-2802ADE9D1B3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227263" y="466725"/>
            <a:ext cx="6697662" cy="1008063"/>
          </a:xfrm>
        </p:spPr>
        <p:txBody>
          <a:bodyPr/>
          <a:lstStyle/>
          <a:p>
            <a:r>
              <a:rPr lang="es-AR" noProof="0" smtClean="0"/>
              <a:t>Procedimiento básico de firma de zona</a:t>
            </a:r>
            <a:endParaRPr lang="es-AR" noProof="0"/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smtClean="0"/>
              <a:t>Generación de un par de claves</a:t>
            </a:r>
          </a:p>
          <a:p>
            <a:pPr lvl="1"/>
            <a:r>
              <a:rPr lang="es-AR" noProof="0" smtClean="0"/>
              <a:t>Incluir el DNSKEY creado en la zona</a:t>
            </a:r>
          </a:p>
          <a:p>
            <a:pPr lvl="1"/>
            <a:r>
              <a:rPr lang="es-AR" noProof="0" smtClean="0"/>
              <a:t>Si lo hacemos con BIND esto dispara:</a:t>
            </a:r>
          </a:p>
          <a:p>
            <a:pPr lvl="2"/>
            <a:r>
              <a:rPr lang="es-AR" noProof="0" smtClean="0"/>
              <a:t>El ordenamiento de la zona</a:t>
            </a:r>
          </a:p>
          <a:p>
            <a:pPr lvl="2"/>
            <a:r>
              <a:rPr lang="es-AR" noProof="0" smtClean="0"/>
              <a:t>Inserción de los registros RRSIG</a:t>
            </a:r>
          </a:p>
          <a:p>
            <a:pPr lvl="2"/>
            <a:r>
              <a:rPr lang="es-AR" noProof="0" smtClean="0"/>
              <a:t>Generación de registros DS </a:t>
            </a:r>
          </a:p>
          <a:p>
            <a:pPr lvl="3"/>
            <a:r>
              <a:rPr lang="es-AR" noProof="0" smtClean="0"/>
              <a:t>Recordar que van en el padre</a:t>
            </a:r>
            <a:endParaRPr lang="es-AR" noProof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A3E24FF-AB07-544B-BA8F-6CDD06EFE14E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25500" y="4200525"/>
            <a:ext cx="8559800" cy="10414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ctr">
              <a:lnSpc>
                <a:spcPct val="109000"/>
              </a:lnSpc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3400">
                <a:solidFill>
                  <a:srgbClr val="D9D9D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Arial" charset="0"/>
                <a:cs typeface="Arial" charset="0"/>
                <a:sym typeface="Calibri Bold" charset="0"/>
              </a:rPr>
              <a:t>Fin del Capítulo III</a:t>
            </a:r>
            <a:endParaRPr lang="en-US" sz="4800">
              <a:solidFill>
                <a:srgbClr val="D9D9D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Arial" charset="0"/>
              <a:cs typeface="Arial" charset="0"/>
              <a:sym typeface="Calibri Bold" charset="0"/>
            </a:endParaRPr>
          </a:p>
        </p:txBody>
      </p:sp>
      <p:sp>
        <p:nvSpPr>
          <p:cNvPr id="63490" name="Rectangle 2"/>
          <p:cNvSpPr>
            <a:spLocks/>
          </p:cNvSpPr>
          <p:nvPr/>
        </p:nvSpPr>
        <p:spPr bwMode="auto">
          <a:xfrm>
            <a:off x="1038225" y="5632450"/>
            <a:ext cx="8229600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ts val="1488"/>
              </a:spcBef>
              <a:tabLst>
                <a:tab pos="469900" algn="l"/>
                <a:tab pos="952500" algn="l"/>
                <a:tab pos="1435100" algn="l"/>
                <a:tab pos="1905000" algn="l"/>
                <a:tab pos="2387600" algn="l"/>
                <a:tab pos="2870200" algn="l"/>
                <a:tab pos="3340100" algn="l"/>
                <a:tab pos="3835400" algn="l"/>
                <a:tab pos="4305300" algn="l"/>
                <a:tab pos="4787900" algn="l"/>
                <a:tab pos="5257800" algn="l"/>
                <a:tab pos="5753100" algn="l"/>
                <a:tab pos="6210300" algn="l"/>
                <a:tab pos="6705600" algn="l"/>
                <a:tab pos="7175500" algn="l"/>
                <a:tab pos="7658100" algn="l"/>
                <a:tab pos="8140700" algn="l"/>
                <a:tab pos="8610600" algn="l"/>
                <a:tab pos="9093200" algn="l"/>
                <a:tab pos="9575800" algn="l"/>
                <a:tab pos="9753600" algn="l"/>
              </a:tabLst>
            </a:pPr>
            <a:r>
              <a:rPr lang="en-US" sz="2800">
                <a:solidFill>
                  <a:srgbClr val="CCCCFF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Tutorial de DNS LACNIC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4930775" y="7261225"/>
            <a:ext cx="215900" cy="21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</a:bodyPr>
          <a:lstStyle/>
          <a:p>
            <a:pPr algn="ctr"/>
            <a:fld id="{FE26C9C2-0D6D-5941-9438-EAE5FE574392}" type="slidenum">
              <a:rPr lang="en-US" sz="8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ctr"/>
              <a:t>35</a:t>
            </a:fld>
            <a:endParaRPr lang="en-US" sz="80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smtClean="0"/>
              <a:t>Criptografía</a:t>
            </a:r>
            <a:endParaRPr lang="es-AR" noProof="0"/>
          </a:p>
        </p:txBody>
      </p:sp>
      <p:sp>
        <p:nvSpPr>
          <p:cNvPr id="645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Conceptos importantes de criptografía para DNSSEC</a:t>
            </a:r>
          </a:p>
          <a:p>
            <a:pPr lvl="1"/>
            <a:r>
              <a:rPr lang="es-AR" noProof="0" dirty="0" smtClean="0"/>
              <a:t>Cifrado de clave pública</a:t>
            </a:r>
          </a:p>
          <a:p>
            <a:pPr lvl="1"/>
            <a:r>
              <a:rPr lang="es-AR" noProof="0" dirty="0" smtClean="0"/>
              <a:t>Algoritmos de </a:t>
            </a:r>
            <a:r>
              <a:rPr lang="es-AR" i="1" noProof="0" dirty="0" smtClean="0"/>
              <a:t>hashing</a:t>
            </a:r>
          </a:p>
          <a:p>
            <a:pPr lvl="1"/>
            <a:r>
              <a:rPr lang="es-AR" noProof="0" dirty="0" smtClean="0"/>
              <a:t>Firma digital</a:t>
            </a:r>
          </a:p>
          <a:p>
            <a:pPr lvl="1"/>
            <a:r>
              <a:rPr lang="es-AR" noProof="0" dirty="0" smtClean="0"/>
              <a:t>Cadena de confianza</a:t>
            </a:r>
            <a:endParaRPr lang="es-AR" noProof="0" dirty="0"/>
          </a:p>
        </p:txBody>
      </p:sp>
      <p:sp>
        <p:nvSpPr>
          <p:cNvPr id="645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FD6E4E-6B5A-6C44-9520-00C824145AA8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 smtClean="0"/>
              <a:t>Criptografía (ii)</a:t>
            </a:r>
            <a:endParaRPr lang="es-AR" noProof="0" dirty="0"/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 smtClean="0"/>
              <a:t>En general, dos partes necesitan comunicarse de forma </a:t>
            </a:r>
            <a:r>
              <a:rPr lang="es-AR" b="1" noProof="0" dirty="0" smtClean="0"/>
              <a:t>privada</a:t>
            </a:r>
            <a:r>
              <a:rPr lang="es-AR" dirty="0"/>
              <a:t> </a:t>
            </a:r>
            <a:r>
              <a:rPr lang="es-AR" noProof="0" dirty="0" smtClean="0"/>
              <a:t> buscan asegurar algunas propiedades de la comuniación y de los mensajes:</a:t>
            </a:r>
          </a:p>
          <a:p>
            <a:pPr lvl="1"/>
            <a:r>
              <a:rPr lang="es-AR" noProof="0" dirty="0" smtClean="0"/>
              <a:t>Estar seguras de que nadie más ha podido </a:t>
            </a:r>
            <a:r>
              <a:rPr lang="es-AR" b="1" noProof="0" dirty="0" smtClean="0"/>
              <a:t>ver o leer </a:t>
            </a:r>
            <a:r>
              <a:rPr lang="es-AR" noProof="0" dirty="0" smtClean="0"/>
              <a:t>sus mensajes (propiedad de </a:t>
            </a:r>
            <a:r>
              <a:rPr lang="es-AR" b="1" i="1" noProof="0" dirty="0" smtClean="0"/>
              <a:t>privacidad</a:t>
            </a:r>
            <a:r>
              <a:rPr lang="es-AR" noProof="0" dirty="0" smtClean="0"/>
              <a:t>)</a:t>
            </a:r>
          </a:p>
          <a:p>
            <a:pPr lvl="1"/>
            <a:r>
              <a:rPr lang="es-AR" noProof="0" dirty="0" smtClean="0"/>
              <a:t>Estar seguras de que nadie ha podido </a:t>
            </a:r>
            <a:r>
              <a:rPr lang="es-AR" b="1" noProof="0" dirty="0" smtClean="0"/>
              <a:t>alterar</a:t>
            </a:r>
            <a:r>
              <a:rPr lang="es-AR" noProof="0" dirty="0" smtClean="0"/>
              <a:t> sus mensajes (propiedad de </a:t>
            </a:r>
            <a:r>
              <a:rPr lang="es-AR" b="1" i="1" noProof="0" dirty="0" smtClean="0"/>
              <a:t>integridad</a:t>
            </a:r>
            <a:r>
              <a:rPr lang="es-AR" i="1" noProof="0" dirty="0" smtClean="0"/>
              <a:t>)</a:t>
            </a:r>
          </a:p>
          <a:p>
            <a:pPr lvl="1"/>
            <a:r>
              <a:rPr lang="es-AR" noProof="0" dirty="0" smtClean="0"/>
              <a:t>Estar seguras de que quien envía los mensajes </a:t>
            </a:r>
            <a:r>
              <a:rPr lang="es-AR" b="1" noProof="0" dirty="0" smtClean="0"/>
              <a:t>es quien dice ser</a:t>
            </a:r>
            <a:r>
              <a:rPr lang="es-AR" noProof="0" dirty="0" smtClean="0"/>
              <a:t> (propiedad de </a:t>
            </a:r>
            <a:r>
              <a:rPr lang="es-AR" b="1" i="1" noProof="0" dirty="0" smtClean="0"/>
              <a:t>autenticidad</a:t>
            </a:r>
            <a:r>
              <a:rPr lang="es-AR" i="1" noProof="0" dirty="0" smtClean="0"/>
              <a:t>)</a:t>
            </a:r>
            <a:endParaRPr lang="es-AR" noProof="0" dirty="0"/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DA009F2-8677-1840-9C3E-CB8E2F579D2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Criptografía</a:t>
            </a:r>
            <a:r>
              <a:rPr lang="en-US" dirty="0" smtClean="0"/>
              <a:t> </a:t>
            </a:r>
            <a:r>
              <a:rPr lang="en-US" dirty="0" err="1" smtClean="0"/>
              <a:t>simétrica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04825" y="1618010"/>
            <a:ext cx="9221788" cy="5940078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Fuente</a:t>
            </a:r>
            <a:r>
              <a:rPr lang="en-US" dirty="0" smtClean="0"/>
              <a:t>: Stallings]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717088" y="7137400"/>
            <a:ext cx="355600" cy="342900"/>
          </a:xfrm>
          <a:prstGeom prst="rect">
            <a:avLst/>
          </a:prstGeom>
        </p:spPr>
        <p:txBody>
          <a:bodyPr/>
          <a:lstStyle/>
          <a:p>
            <a:fld id="{2BEFD580-6911-7446-B105-1656142BB72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/>
          <a:srcRect t="2039" b="2039"/>
          <a:stretch>
            <a:fillRect/>
          </a:stretch>
        </p:blipFill>
        <p:spPr bwMode="auto">
          <a:xfrm>
            <a:off x="139800" y="2338090"/>
            <a:ext cx="7308008" cy="43204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28432" y="1690018"/>
            <a:ext cx="4032448" cy="14516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E[.] y D[.] son dos </a:t>
            </a:r>
            <a:r>
              <a:rPr lang="en-US" dirty="0" err="1" smtClean="0">
                <a:solidFill>
                  <a:schemeClr val="tx1"/>
                </a:solidFill>
              </a:rPr>
              <a:t>funciones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respectivamente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inversas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otra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D[ E [X] ] =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0560" y="3418210"/>
            <a:ext cx="2880320" cy="19389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La clave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</a:t>
            </a:r>
            <a:r>
              <a:rPr lang="en-US" dirty="0" smtClean="0">
                <a:solidFill>
                  <a:schemeClr val="tx1"/>
                </a:solidFill>
              </a:rPr>
              <a:t> un </a:t>
            </a:r>
            <a:r>
              <a:rPr lang="en-US" dirty="0" err="1" smtClean="0">
                <a:solidFill>
                  <a:schemeClr val="tx1"/>
                </a:solidFill>
              </a:rPr>
              <a:t>parámetro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adicional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se introduce </a:t>
            </a:r>
            <a:r>
              <a:rPr lang="en-US" dirty="0" err="1" smtClean="0">
                <a:solidFill>
                  <a:schemeClr val="tx1"/>
                </a:solidFill>
              </a:rPr>
              <a:t>para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facilitar</a:t>
            </a:r>
            <a:r>
              <a:rPr lang="en-US" dirty="0" smtClean="0">
                <a:solidFill>
                  <a:schemeClr val="tx1"/>
                </a:solidFill>
              </a:rPr>
              <a:t> la </a:t>
            </a:r>
            <a:r>
              <a:rPr lang="en-US" dirty="0" err="1" smtClean="0">
                <a:solidFill>
                  <a:schemeClr val="tx1"/>
                </a:solidFill>
              </a:rPr>
              <a:t>recuperación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frente</a:t>
            </a:r>
            <a:r>
              <a:rPr lang="en-US" dirty="0" smtClean="0">
                <a:solidFill>
                  <a:schemeClr val="tx1"/>
                </a:solidFill>
              </a:rPr>
              <a:t> a </a:t>
            </a:r>
            <a:r>
              <a:rPr lang="en-US" dirty="0" err="1" smtClean="0">
                <a:solidFill>
                  <a:schemeClr val="tx1"/>
                </a:solidFill>
              </a:rPr>
              <a:t>intrusiones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28432" y="5866482"/>
            <a:ext cx="4032448" cy="9900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Criptografía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simétrica</a:t>
            </a:r>
            <a:endParaRPr lang="en-US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D[ 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, E [</a:t>
            </a:r>
            <a:r>
              <a:rPr lang="en-US" i="1" dirty="0" smtClean="0">
                <a:solidFill>
                  <a:schemeClr val="tx1"/>
                </a:solidFill>
              </a:rPr>
              <a:t>K</a:t>
            </a:r>
            <a:r>
              <a:rPr lang="en-US" dirty="0" smtClean="0">
                <a:solidFill>
                  <a:schemeClr val="tx1"/>
                </a:solidFill>
              </a:rPr>
              <a:t>, X] ] = X</a:t>
            </a:r>
          </a:p>
        </p:txBody>
      </p:sp>
    </p:spTree>
    <p:extLst>
      <p:ext uri="{BB962C8B-B14F-4D97-AF65-F5344CB8AC3E}">
        <p14:creationId xmlns:p14="http://schemas.microsoft.com/office/powerpoint/2010/main" val="7913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 smtClean="0"/>
              <a:t>Criptografía de clave pública</a:t>
            </a:r>
            <a:endParaRPr lang="es-AR" noProof="0" dirty="0"/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ES_tradnl" dirty="0" smtClean="0"/>
              <a:t>La </a:t>
            </a:r>
            <a:r>
              <a:rPr lang="es-ES_tradnl" dirty="0"/>
              <a:t>distribución de claves siempre fue el punto flaco de la criptografía tradicional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Interés en buscar alternativas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(</a:t>
            </a:r>
            <a:r>
              <a:rPr lang="es-ES_tradnl" i="1" dirty="0" err="1"/>
              <a:t>Diffie-Hellman</a:t>
            </a:r>
            <a:r>
              <a:rPr lang="es-ES_tradnl" i="1" dirty="0"/>
              <a:t> </a:t>
            </a:r>
            <a:r>
              <a:rPr lang="es-ES_tradnl" i="1" dirty="0" err="1"/>
              <a:t>ca</a:t>
            </a:r>
            <a:r>
              <a:rPr lang="es-ES_tradnl" i="1" dirty="0"/>
              <a:t>. 1976</a:t>
            </a:r>
            <a:r>
              <a:rPr lang="es-ES_tradnl" dirty="0"/>
              <a:t>) “Criptografía de Clave Pública”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La CCP es un </a:t>
            </a:r>
            <a:r>
              <a:rPr lang="es-ES_tradnl" dirty="0" err="1"/>
              <a:t>criptosistema</a:t>
            </a:r>
            <a:r>
              <a:rPr lang="es-ES_tradnl" dirty="0"/>
              <a:t> con las siguientes propiedades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D[E(P)] = P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D no se puede deducir fácilmente de E</a:t>
            </a:r>
          </a:p>
          <a:p>
            <a:pPr lvl="1">
              <a:lnSpc>
                <a:spcPct val="100000"/>
              </a:lnSpc>
            </a:pPr>
            <a:r>
              <a:rPr lang="es-ES_tradnl" dirty="0"/>
              <a:t>E no puede romperse con un ataque de texto plano </a:t>
            </a:r>
            <a:r>
              <a:rPr lang="es-ES_tradnl" dirty="0" smtClean="0"/>
              <a:t>elegido</a:t>
            </a:r>
            <a:endParaRPr lang="es-AR" noProof="0" dirty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4DDFA9-7E38-2B40-ABEC-E2623BCCD2A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Criptografía</a:t>
            </a:r>
            <a:r>
              <a:rPr lang="en-US" dirty="0" smtClean="0"/>
              <a:t> de clave </a:t>
            </a:r>
            <a:r>
              <a:rPr lang="en-US" dirty="0" err="1" smtClean="0"/>
              <a:t>pública</a:t>
            </a:r>
            <a:r>
              <a:rPr lang="en-US" dirty="0" smtClean="0"/>
              <a:t>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entidad</a:t>
            </a:r>
            <a:r>
              <a:rPr lang="en-US" dirty="0" smtClean="0"/>
              <a:t> genera un </a:t>
            </a:r>
            <a:r>
              <a:rPr lang="en-US" i="1" dirty="0" smtClean="0"/>
              <a:t>par de claves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la </a:t>
            </a:r>
            <a:r>
              <a:rPr lang="en-US" dirty="0" err="1" smtClean="0"/>
              <a:t>pública</a:t>
            </a:r>
            <a:r>
              <a:rPr lang="en-US" dirty="0" smtClean="0"/>
              <a:t> y </a:t>
            </a:r>
            <a:r>
              <a:rPr lang="en-US" dirty="0" err="1" smtClean="0"/>
              <a:t>otra</a:t>
            </a:r>
            <a:r>
              <a:rPr lang="en-US" dirty="0" smtClean="0"/>
              <a:t> la </a:t>
            </a:r>
            <a:r>
              <a:rPr lang="en-US" dirty="0" err="1" smtClean="0"/>
              <a:t>privada</a:t>
            </a:r>
            <a:endParaRPr lang="en-US" dirty="0" smtClean="0"/>
          </a:p>
          <a:p>
            <a:pPr lvl="1"/>
            <a:r>
              <a:rPr lang="en-US" dirty="0" err="1" smtClean="0"/>
              <a:t>Kpub</a:t>
            </a:r>
            <a:r>
              <a:rPr lang="en-US" dirty="0" smtClean="0"/>
              <a:t>, </a:t>
            </a:r>
            <a:r>
              <a:rPr lang="en-US" dirty="0" err="1" smtClean="0"/>
              <a:t>Kpriv</a:t>
            </a:r>
            <a:endParaRPr lang="en-US" dirty="0" smtClean="0"/>
          </a:p>
          <a:p>
            <a:pPr lvl="1"/>
            <a:r>
              <a:rPr lang="en-US" dirty="0" smtClean="0"/>
              <a:t>No son </a:t>
            </a:r>
            <a:r>
              <a:rPr lang="en-US" dirty="0" err="1" smtClean="0"/>
              <a:t>independientes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endParaRPr lang="en-US" dirty="0"/>
          </a:p>
          <a:p>
            <a:pPr lvl="2"/>
            <a:r>
              <a:rPr lang="en-US" dirty="0" smtClean="0"/>
              <a:t>Dada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dada la </a:t>
            </a:r>
            <a:r>
              <a:rPr lang="en-US" dirty="0" err="1" smtClean="0"/>
              <a:t>otra</a:t>
            </a:r>
            <a:endParaRPr lang="en-US" dirty="0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transimitir</a:t>
            </a:r>
            <a:r>
              <a:rPr lang="en-US" dirty="0" smtClean="0"/>
              <a:t> un </a:t>
            </a:r>
            <a:r>
              <a:rPr lang="en-US" dirty="0" err="1" smtClean="0"/>
              <a:t>mensaje</a:t>
            </a:r>
            <a:r>
              <a:rPr lang="en-US" dirty="0" smtClean="0"/>
              <a:t> “X” de A -&gt; B se </a:t>
            </a:r>
            <a:r>
              <a:rPr lang="en-US" dirty="0" err="1" smtClean="0"/>
              <a:t>calcula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 = E [ </a:t>
            </a:r>
            <a:r>
              <a:rPr lang="en-US" dirty="0" err="1" smtClean="0"/>
              <a:t>Kpub</a:t>
            </a:r>
            <a:r>
              <a:rPr lang="en-US" baseline="-25000" dirty="0" err="1" smtClean="0"/>
              <a:t>B</a:t>
            </a:r>
            <a:r>
              <a:rPr lang="en-US" dirty="0" smtClean="0"/>
              <a:t>, X]</a:t>
            </a:r>
          </a:p>
          <a:p>
            <a:r>
              <a:rPr lang="en-US" dirty="0" smtClean="0"/>
              <a:t>Al </a:t>
            </a:r>
            <a:r>
              <a:rPr lang="en-US" dirty="0" err="1" smtClean="0"/>
              <a:t>recibir</a:t>
            </a:r>
            <a:r>
              <a:rPr lang="en-US" dirty="0" smtClean="0"/>
              <a:t>, B </a:t>
            </a:r>
            <a:r>
              <a:rPr lang="en-US" dirty="0" err="1" smtClean="0"/>
              <a:t>calcula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X’ = D[ </a:t>
            </a:r>
            <a:r>
              <a:rPr lang="en-US" dirty="0" err="1" smtClean="0"/>
              <a:t>Kpriv</a:t>
            </a:r>
            <a:r>
              <a:rPr lang="en-US" baseline="-25000" dirty="0" err="1" smtClean="0"/>
              <a:t>B</a:t>
            </a:r>
            <a:r>
              <a:rPr lang="en-US" dirty="0" smtClean="0"/>
              <a:t>, Y]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536" y="2194075"/>
            <a:ext cx="2804096" cy="20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65402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Criptografía</a:t>
            </a:r>
            <a:r>
              <a:rPr lang="en-US" dirty="0" smtClean="0"/>
              <a:t> de clave </a:t>
            </a:r>
            <a:r>
              <a:rPr lang="en-US" dirty="0" err="1" smtClean="0"/>
              <a:t>pública</a:t>
            </a:r>
            <a:r>
              <a:rPr lang="en-US" dirty="0" smtClean="0"/>
              <a:t> (iii)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(fuente: Stallings) *</a:t>
            </a:r>
            <a:r>
              <a:rPr lang="es-AR" dirty="0"/>
              <a:t>*</a:t>
            </a:r>
            <a:r>
              <a:rPr lang="es-AR" dirty="0" smtClean="0"/>
              <a:t>*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FD580-6911-7446-B105-1656142BB72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70" y="2338090"/>
            <a:ext cx="763153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lacnic-presentation-20100915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cnic-2008">
  <a:themeElements>
    <a:clrScheme name="lacnic-200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cnic-2008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lacnic-20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e Office">
      <a:majorFont>
        <a:latin typeface="Arial Bold"/>
        <a:ea typeface="ヒラギノ角ゴ ProN W6"/>
        <a:cs typeface="ヒラギノ角ゴ ProN W6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itle &amp; Bullets copy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B8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D8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Arial Black"/>
        <a:ea typeface="ヒラギノ角ゴ ProN W6"/>
        <a:cs typeface="ヒラギノ角ゴ ProN W6"/>
      </a:majorFont>
      <a:minorFont>
        <a:latin typeface="Arial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7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rial Bold" charset="0"/>
            <a:ea typeface="ヒラギノ角ゴ ProN W6" charset="-128"/>
            <a:cs typeface="ヒラギノ角ゴ ProN W6" charset="-128"/>
            <a:sym typeface="Arial Bold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lacnic-presentation-20100915.potx</Template>
  <TotalTime>8045</TotalTime>
  <Pages>0</Pages>
  <Words>2225</Words>
  <Characters>0</Characters>
  <Application>Microsoft Macintosh PowerPoint</Application>
  <PresentationFormat>Custom</PresentationFormat>
  <Lines>0</Lines>
  <Paragraphs>310</Paragraphs>
  <Slides>35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lacnic-presentation-20100915</vt:lpstr>
      <vt:lpstr>lacnic-2008</vt:lpstr>
      <vt:lpstr>Tema de Office</vt:lpstr>
      <vt:lpstr>Title &amp; Bullets</vt:lpstr>
      <vt:lpstr>Title &amp; Bullets copy</vt:lpstr>
      <vt:lpstr>Tutorial de DNS Capítulo III : Introducción a DNSSEC</vt:lpstr>
      <vt:lpstr>Tutorial DNS Capítulo III</vt:lpstr>
      <vt:lpstr>Criptografía</vt:lpstr>
      <vt:lpstr>Criptografía</vt:lpstr>
      <vt:lpstr>Criptografía (ii)</vt:lpstr>
      <vt:lpstr>Criptografía simétrica</vt:lpstr>
      <vt:lpstr>Criptografía de clave pública</vt:lpstr>
      <vt:lpstr>Criptografía de clave pública (ii)</vt:lpstr>
      <vt:lpstr>Criptografía de clave pública (iii)</vt:lpstr>
      <vt:lpstr>Firma digital</vt:lpstr>
      <vt:lpstr>Firma digital (ii)</vt:lpstr>
      <vt:lpstr>Firma digital (iii)</vt:lpstr>
      <vt:lpstr>DNSSEC: MOTIVACIón</vt:lpstr>
      <vt:lpstr>Especificacion del protocolo </vt:lpstr>
      <vt:lpstr>Consultas DNS</vt:lpstr>
      <vt:lpstr>Vectores de ataque en DNS</vt:lpstr>
      <vt:lpstr>Vulnerabilidades del protocolo DNS</vt:lpstr>
      <vt:lpstr>Introduciendo DNSSEC</vt:lpstr>
      <vt:lpstr>¿De que nos protege DNSSEC?</vt:lpstr>
      <vt:lpstr>Introducción a DNSSEC </vt:lpstr>
      <vt:lpstr>Introducción a DNSSEC (2)</vt:lpstr>
      <vt:lpstr>Introducción a DNSSEC (3)</vt:lpstr>
      <vt:lpstr>Introducción a DNSSEC (4)</vt:lpstr>
      <vt:lpstr>Introducción a DNSSEC (5) Firma de zona</vt:lpstr>
      <vt:lpstr>Introducción a DNSSEC (6)</vt:lpstr>
      <vt:lpstr>Cadena de confianza</vt:lpstr>
      <vt:lpstr>Cadena de confianza (ii)</vt:lpstr>
      <vt:lpstr>Cadena de confianza (iii)</vt:lpstr>
      <vt:lpstr>Introducción a DNSSEC (9) Firma de la raíz</vt:lpstr>
      <vt:lpstr>Introducción a DNSSEC (10) Negación de existencia</vt:lpstr>
      <vt:lpstr>ZSK vs KSK***</vt:lpstr>
      <vt:lpstr>Consideraciones finales DNSSEC vs PKI</vt:lpstr>
      <vt:lpstr>Desplegando DNSSEC</vt:lpstr>
      <vt:lpstr>Procedimiento básico de firma de zona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Situación IPv6 en América Latina y el Caribe</dc:title>
  <dc:subject/>
  <dc:creator>Adriana</dc:creator>
  <cp:keywords/>
  <dc:description/>
  <cp:lastModifiedBy>Carlos Martinez-Cagnazzo</cp:lastModifiedBy>
  <cp:revision>105</cp:revision>
  <cp:lastPrinted>2010-09-24T20:32:41Z</cp:lastPrinted>
  <dcterms:created xsi:type="dcterms:W3CDTF">2011-01-13T20:29:29Z</dcterms:created>
  <dcterms:modified xsi:type="dcterms:W3CDTF">2011-05-03T20:15:07Z</dcterms:modified>
</cp:coreProperties>
</file>