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18"/>
  </p:notesMasterIdLst>
  <p:handoutMasterIdLst>
    <p:handoutMasterId r:id="rId19"/>
  </p:handoutMasterIdLst>
  <p:sldIdLst>
    <p:sldId id="273" r:id="rId5"/>
    <p:sldId id="350" r:id="rId6"/>
    <p:sldId id="379" r:id="rId7"/>
    <p:sldId id="353" r:id="rId8"/>
    <p:sldId id="382" r:id="rId9"/>
    <p:sldId id="377" r:id="rId10"/>
    <p:sldId id="378" r:id="rId11"/>
    <p:sldId id="380" r:id="rId12"/>
    <p:sldId id="381" r:id="rId13"/>
    <p:sldId id="351" r:id="rId14"/>
    <p:sldId id="354" r:id="rId15"/>
    <p:sldId id="372" r:id="rId16"/>
    <p:sldId id="272" r:id="rId17"/>
  </p:sldIdLst>
  <p:sldSz cx="10072688" cy="75565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22860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7432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32004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36576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6" autoAdjust="0"/>
    <p:restoredTop sz="78059" autoAdjust="0"/>
  </p:normalViewPr>
  <p:slideViewPr>
    <p:cSldViewPr>
      <p:cViewPr varScale="1">
        <p:scale>
          <a:sx n="101" d="100"/>
          <a:sy n="101" d="100"/>
        </p:scale>
        <p:origin x="-2712" y="-96"/>
      </p:cViewPr>
      <p:guideLst>
        <p:guide orient="horz" pos="2380"/>
        <p:guide pos="3172"/>
      </p:guideLst>
    </p:cSldViewPr>
  </p:slideViewPr>
  <p:outlineViewPr>
    <p:cViewPr>
      <p:scale>
        <a:sx n="33" d="100"/>
        <a:sy n="33" d="100"/>
      </p:scale>
      <p:origin x="0" y="35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5/3/11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KSK / ZSK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diferenciación</a:t>
            </a:r>
            <a:r>
              <a:rPr lang="en-US" dirty="0" smtClean="0"/>
              <a:t> </a:t>
            </a:r>
            <a:r>
              <a:rPr lang="en-US" dirty="0" err="1" smtClean="0"/>
              <a:t>netamente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facilita</a:t>
            </a:r>
            <a:r>
              <a:rPr lang="en-US" dirty="0" smtClean="0"/>
              <a:t> mucho los</a:t>
            </a:r>
            <a:r>
              <a:rPr lang="en-US" baseline="0" dirty="0" smtClean="0"/>
              <a:t> key rollovers.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 smtClean="0"/>
              <a:t>Los </a:t>
            </a:r>
            <a:r>
              <a:rPr lang="es-ES_tradnl" noProof="0" dirty="0" err="1" smtClean="0"/>
              <a:t>RRSIGs</a:t>
            </a:r>
            <a:r>
              <a:rPr lang="es-ES_tradnl" noProof="0" dirty="0" smtClean="0"/>
              <a:t> son generados automáticamente por las herramientas que generan las firmas de las zonas. No son escritos “manualmente” por los operadores como pueden ser los otros registros.</a:t>
            </a:r>
          </a:p>
          <a:p>
            <a:endParaRPr lang="es-ES_tradnl" noProof="0" dirty="0" smtClean="0"/>
          </a:p>
          <a:p>
            <a:r>
              <a:rPr lang="es-ES_tradnl" noProof="0" dirty="0" smtClean="0"/>
              <a:t>Algunos</a:t>
            </a:r>
            <a:r>
              <a:rPr lang="es-ES_tradnl" baseline="0" noProof="0" dirty="0" smtClean="0"/>
              <a:t> ejemplos de herramientas pueden ser “</a:t>
            </a:r>
            <a:r>
              <a:rPr lang="es-ES_tradnl" baseline="0" noProof="0" dirty="0" err="1" smtClean="0"/>
              <a:t>dnssec-signzone</a:t>
            </a:r>
            <a:r>
              <a:rPr lang="es-ES_tradnl" baseline="0" noProof="0" dirty="0" smtClean="0"/>
              <a:t>” (BIND) o el “</a:t>
            </a:r>
            <a:r>
              <a:rPr lang="es-ES_tradnl" baseline="0" noProof="0" dirty="0" err="1" smtClean="0"/>
              <a:t>ods-signer</a:t>
            </a:r>
            <a:r>
              <a:rPr lang="es-ES_tradnl" baseline="0" noProof="0" dirty="0" smtClean="0"/>
              <a:t>” (OpenDNSSEC).</a:t>
            </a:r>
          </a:p>
          <a:p>
            <a:endParaRPr lang="es-ES_tradnl" baseline="0" noProof="0" dirty="0" smtClean="0"/>
          </a:p>
          <a:p>
            <a:r>
              <a:rPr lang="es-ES_tradnl" noProof="0" dirty="0" smtClean="0"/>
              <a:t>Un RRSIG cubre un cierto </a:t>
            </a:r>
            <a:r>
              <a:rPr lang="es-ES_tradnl" noProof="0" dirty="0" err="1" smtClean="0"/>
              <a:t>RRSet</a:t>
            </a:r>
            <a:r>
              <a:rPr lang="es-ES_tradnl" noProof="0" dirty="0" smtClean="0"/>
              <a:t>. En una zona firmada</a:t>
            </a:r>
            <a:r>
              <a:rPr lang="es-ES_tradnl" baseline="0" noProof="0" dirty="0" smtClean="0"/>
              <a:t> todos los </a:t>
            </a:r>
            <a:r>
              <a:rPr lang="es-ES_tradnl" baseline="0" noProof="0" dirty="0" err="1" smtClean="0"/>
              <a:t>RRSets</a:t>
            </a:r>
            <a:r>
              <a:rPr lang="es-ES_tradnl" baseline="0" noProof="0" dirty="0" smtClean="0"/>
              <a:t> que puedan identificarse deben tener al menos un RRSIG que los cubra. Sin embargo, es posible que algunos </a:t>
            </a:r>
            <a:r>
              <a:rPr lang="es-ES_tradnl" baseline="0" noProof="0" dirty="0" err="1" smtClean="0"/>
              <a:t>RRSets</a:t>
            </a:r>
            <a:r>
              <a:rPr lang="es-ES_tradnl" baseline="0" noProof="0" dirty="0" smtClean="0"/>
              <a:t> tengan MAS DE un RRSIG que los cubra. Este es el caso </a:t>
            </a:r>
            <a:r>
              <a:rPr lang="es-ES_tradnl" baseline="0" noProof="0" dirty="0" err="1" smtClean="0"/>
              <a:t>comunmente</a:t>
            </a:r>
            <a:r>
              <a:rPr lang="es-ES_tradnl" baseline="0" noProof="0" dirty="0" smtClean="0"/>
              <a:t> del RRSET asociado con el registro DNSKEY (ZSK vs KSK)</a:t>
            </a:r>
            <a:endParaRPr lang="es-ES_trad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(1)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cubierto</a:t>
            </a:r>
            <a:endParaRPr lang="en-US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(2)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(3)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etiquetas</a:t>
            </a:r>
            <a:r>
              <a:rPr lang="en-US" dirty="0" smtClean="0"/>
              <a:t> </a:t>
            </a:r>
            <a:r>
              <a:rPr lang="en-US" dirty="0" err="1" smtClean="0"/>
              <a:t>cubiertas</a:t>
            </a:r>
            <a:r>
              <a:rPr lang="en-US" dirty="0" smtClean="0"/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(4) TTL original</a:t>
            </a:r>
          </a:p>
          <a:p>
            <a:endParaRPr lang="en-US" dirty="0" smtClean="0"/>
          </a:p>
          <a:p>
            <a:r>
              <a:rPr lang="en-US" dirty="0" smtClean="0"/>
              <a:t>Los RRSIGs son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generan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firmas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zonas</a:t>
            </a:r>
            <a:r>
              <a:rPr lang="en-US" dirty="0" smtClean="0"/>
              <a:t>. No son </a:t>
            </a:r>
            <a:r>
              <a:rPr lang="en-US" dirty="0" err="1" smtClean="0"/>
              <a:t>escritos</a:t>
            </a:r>
            <a:r>
              <a:rPr lang="en-US" dirty="0" smtClean="0"/>
              <a:t> “</a:t>
            </a:r>
            <a:r>
              <a:rPr lang="en-US" dirty="0" err="1" smtClean="0"/>
              <a:t>manualmente</a:t>
            </a:r>
            <a:r>
              <a:rPr lang="en-US" dirty="0" smtClean="0"/>
              <a:t>” </a:t>
            </a:r>
            <a:r>
              <a:rPr lang="en-US" dirty="0" err="1" smtClean="0"/>
              <a:t>por</a:t>
            </a:r>
            <a:r>
              <a:rPr lang="en-US" dirty="0" smtClean="0"/>
              <a:t> los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los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Algunos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herramientas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dnssec-signzone</a:t>
            </a:r>
            <a:r>
              <a:rPr lang="en-US" baseline="0" dirty="0" smtClean="0"/>
              <a:t>” (BIND) o el “</a:t>
            </a:r>
            <a:r>
              <a:rPr lang="en-US" baseline="0" dirty="0" err="1" smtClean="0"/>
              <a:t>ods</a:t>
            </a:r>
            <a:r>
              <a:rPr lang="en-US" baseline="0" dirty="0" smtClean="0"/>
              <a:t>-signer” (OpenDNSSEC)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registro</a:t>
            </a:r>
            <a:r>
              <a:rPr lang="en-US" dirty="0" smtClean="0"/>
              <a:t> DS </a:t>
            </a:r>
            <a:r>
              <a:rPr lang="en-US" dirty="0" err="1" smtClean="0"/>
              <a:t>cumple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registro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cadenas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confianza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2788" y="0"/>
            <a:ext cx="2025650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82663" y="0"/>
            <a:ext cx="59277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40250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7475" y="2097088"/>
            <a:ext cx="4541838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6650" y="0"/>
            <a:ext cx="2327275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94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77900" y="5524500"/>
            <a:ext cx="39751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5524500"/>
            <a:ext cx="3976688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0"/>
            <a:ext cx="2025650" cy="75596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77900" y="0"/>
            <a:ext cx="5926138" cy="75596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2663" y="5519738"/>
            <a:ext cx="3976687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1750" y="5519738"/>
            <a:ext cx="3976688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5519738"/>
            <a:ext cx="8105775" cy="2036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0"/>
            <a:ext cx="8105775" cy="541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0825" indent="-25082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34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506413" indent="-209550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30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8016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13823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4747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9319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3891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8463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3035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27263" y="322263"/>
            <a:ext cx="6697662" cy="1008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18010"/>
            <a:ext cx="9234488" cy="593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7137400"/>
            <a:ext cx="355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403225" indent="-303213" algn="l" rtl="0" eaLnBrk="0" fontAlgn="base" hangingPunct="0">
        <a:lnSpc>
          <a:spcPct val="109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814388" indent="-271463" algn="l" rtl="0" eaLnBrk="0" fontAlgn="base" hangingPunct="0">
        <a:lnSpc>
          <a:spcPct val="109000"/>
        </a:lnSpc>
        <a:spcBef>
          <a:spcPts val="1200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1223963" indent="-201613" algn="l" rtl="0" eaLnBrk="0" fontAlgn="base" hangingPunct="0">
        <a:lnSpc>
          <a:spcPct val="109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635125" indent="-198438" algn="l" rtl="0" eaLnBrk="0" fontAlgn="base" hangingPunct="0">
        <a:lnSpc>
          <a:spcPct val="109000"/>
        </a:lnSpc>
        <a:spcBef>
          <a:spcPts val="600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2000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2044700" indent="-200025" algn="l" rtl="0" eaLnBrk="0" fontAlgn="base" hangingPunct="0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5019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9591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4163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8735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5524500"/>
            <a:ext cx="8104188" cy="2035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0"/>
            <a:ext cx="8104188" cy="540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04800" indent="1524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60400" indent="2540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016000" indent="3556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358900" indent="469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8161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2733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7305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1877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927600" y="7137400"/>
            <a:ext cx="228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9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90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755650" y="2725738"/>
            <a:ext cx="8561388" cy="2565400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</a:t>
            </a:r>
            <a:r>
              <a:rPr lang="es-AR" noProof="0" dirty="0" smtClean="0"/>
              <a:t>IV </a:t>
            </a:r>
            <a:r>
              <a:rPr lang="es-AR" noProof="0" dirty="0"/>
              <a:t>: </a:t>
            </a:r>
            <a:r>
              <a:rPr lang="es-AR" dirty="0" smtClean="0"/>
              <a:t>Nuevos </a:t>
            </a:r>
            <a:r>
              <a:rPr lang="es-AR" i="1" dirty="0" smtClean="0"/>
              <a:t>Resource Records </a:t>
            </a:r>
            <a:r>
              <a:rPr lang="es-AR" dirty="0" smtClean="0"/>
              <a:t>en DNSSEC</a:t>
            </a:r>
            <a:endParaRPr lang="es-AR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48213" y="5591175"/>
            <a:ext cx="5256212" cy="1931988"/>
          </a:xfrm>
        </p:spPr>
        <p:txBody>
          <a:bodyPr/>
          <a:lstStyle/>
          <a:p>
            <a:pPr algn="r">
              <a:defRPr/>
            </a:pPr>
            <a:r>
              <a:rPr lang="es-AR" noProof="0" smtClean="0"/>
              <a:t>Carlos Martínez-Cagnazzo</a:t>
            </a:r>
          </a:p>
          <a:p>
            <a:pPr algn="r">
              <a:defRPr/>
            </a:pPr>
            <a:r>
              <a:rPr lang="es-AR" noProof="0" smtClean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  <a:endParaRPr lang="es-AR" noProof="0">
              <a:solidFill>
                <a:schemeClr val="accent5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 smtClean="0"/>
              <a:t>DNSSEC: OPERACIón</a:t>
            </a:r>
            <a:endParaRPr lang="es-AR" noProof="0"/>
          </a:p>
        </p:txBody>
      </p:sp>
      <p:sp>
        <p:nvSpPr>
          <p:cNvPr id="6041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125A5AA-6354-4945-AD4F-379EBF97FF1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4"/>
          <p:cNvSpPr>
            <a:spLocks noGrp="1"/>
          </p:cNvSpPr>
          <p:nvPr>
            <p:ph type="title"/>
          </p:nvPr>
        </p:nvSpPr>
        <p:spPr>
          <a:xfrm>
            <a:off x="2227263" y="322263"/>
            <a:ext cx="7058025" cy="1008062"/>
          </a:xfrm>
        </p:spPr>
        <p:txBody>
          <a:bodyPr/>
          <a:lstStyle/>
          <a:p>
            <a:r>
              <a:rPr lang="es-AR" noProof="0"/>
              <a:t>Desplegando DNSSEC</a:t>
            </a:r>
          </a:p>
        </p:txBody>
      </p:sp>
      <p:sp>
        <p:nvSpPr>
          <p:cNvPr id="614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smtClean="0"/>
              <a:t>Veremos cuales serían los pasos para desplegar DNSSEC en una zona </a:t>
            </a:r>
          </a:p>
          <a:p>
            <a:r>
              <a:rPr lang="es-AR" noProof="0" smtClean="0"/>
              <a:t>Los comandos que mostraremos son específicos de BIND 9.6/9.7</a:t>
            </a:r>
          </a:p>
          <a:p>
            <a:endParaRPr lang="es-AR" noProof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9B4AC2-290F-A146-9ED9-2802ADE9D1B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227263" y="466725"/>
            <a:ext cx="6697662" cy="1008063"/>
          </a:xfrm>
        </p:spPr>
        <p:txBody>
          <a:bodyPr/>
          <a:lstStyle/>
          <a:p>
            <a:r>
              <a:rPr lang="es-AR" noProof="0" smtClean="0"/>
              <a:t>Procedimiento básico de firma de zona</a:t>
            </a:r>
            <a:endParaRPr lang="es-AR" noProof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smtClean="0"/>
              <a:t>Generación de un par de claves</a:t>
            </a:r>
          </a:p>
          <a:p>
            <a:pPr lvl="1"/>
            <a:r>
              <a:rPr lang="es-AR" noProof="0" smtClean="0"/>
              <a:t>Incluir el DNSKEY creado en la zona</a:t>
            </a:r>
          </a:p>
          <a:p>
            <a:pPr lvl="1"/>
            <a:r>
              <a:rPr lang="es-AR" noProof="0" smtClean="0"/>
              <a:t>Si lo hacemos con BIND esto dispara:</a:t>
            </a:r>
          </a:p>
          <a:p>
            <a:pPr lvl="2"/>
            <a:r>
              <a:rPr lang="es-AR" noProof="0" smtClean="0"/>
              <a:t>El ordenamiento de la zona</a:t>
            </a:r>
          </a:p>
          <a:p>
            <a:pPr lvl="2"/>
            <a:r>
              <a:rPr lang="es-AR" noProof="0" smtClean="0"/>
              <a:t>Inserción de los registros RRSIG</a:t>
            </a:r>
          </a:p>
          <a:p>
            <a:pPr lvl="2"/>
            <a:r>
              <a:rPr lang="es-AR" noProof="0" smtClean="0"/>
              <a:t>Generación de registros DS </a:t>
            </a:r>
          </a:p>
          <a:p>
            <a:pPr lvl="3"/>
            <a:r>
              <a:rPr lang="es-AR" noProof="0" smtClean="0"/>
              <a:t>Recordar que van en el padre</a:t>
            </a:r>
            <a:endParaRPr lang="es-AR" noProof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E24FF-AB07-544B-BA8F-6CDD06EFE14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25500" y="4200525"/>
            <a:ext cx="8559800" cy="1041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340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Capítulo III</a:t>
            </a:r>
            <a:endParaRPr lang="en-US" sz="480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038225" y="5632450"/>
            <a:ext cx="8229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488"/>
              </a:spcBef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2800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930775" y="7261225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8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13</a:t>
            </a:fld>
            <a:endParaRPr lang="en-US" sz="80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 smtClean="0"/>
              <a:t>Nuevos </a:t>
            </a:r>
            <a:r>
              <a:rPr lang="es-AR" i="1" noProof="0" smtClean="0"/>
              <a:t>resource records</a:t>
            </a:r>
            <a:endParaRPr lang="es-AR" i="1" noProof="0"/>
          </a:p>
        </p:txBody>
      </p:sp>
      <p:sp>
        <p:nvSpPr>
          <p:cNvPr id="5837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Tutorial DNS Capítulo </a:t>
            </a:r>
            <a:r>
              <a:rPr lang="es-AR" noProof="0" dirty="0" smtClean="0"/>
              <a:t>IV</a:t>
            </a:r>
            <a:endParaRPr lang="es-AR" noProof="0" dirty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BFE08D-41E4-DC42-9E19-9AA31FB6BA9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Nuevos</a:t>
            </a:r>
            <a:r>
              <a:rPr lang="en-US" dirty="0" smtClean="0"/>
              <a:t> RRs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Nuevos</a:t>
            </a:r>
            <a:r>
              <a:rPr lang="en-US" dirty="0" smtClean="0"/>
              <a:t> RRs </a:t>
            </a:r>
            <a:r>
              <a:rPr lang="en-US" dirty="0" err="1" smtClean="0"/>
              <a:t>creados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DNSSEC</a:t>
            </a:r>
          </a:p>
          <a:p>
            <a:pPr lvl="1"/>
            <a:r>
              <a:rPr lang="en-US" dirty="0" err="1" smtClean="0"/>
              <a:t>Relacionados</a:t>
            </a:r>
            <a:r>
              <a:rPr lang="en-US" dirty="0" smtClean="0"/>
              <a:t> con material </a:t>
            </a:r>
            <a:r>
              <a:rPr lang="en-US" dirty="0" err="1" smtClean="0"/>
              <a:t>criptográfico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RRSIG</a:t>
            </a:r>
          </a:p>
          <a:p>
            <a:pPr lvl="2"/>
            <a:r>
              <a:rPr lang="en-US" dirty="0" smtClean="0"/>
              <a:t>DNSKEY</a:t>
            </a:r>
          </a:p>
          <a:p>
            <a:pPr lvl="2"/>
            <a:r>
              <a:rPr lang="en-US" dirty="0" smtClean="0"/>
              <a:t>DS</a:t>
            </a:r>
          </a:p>
          <a:p>
            <a:pPr lvl="1"/>
            <a:r>
              <a:rPr lang="en-US" dirty="0" err="1" smtClean="0"/>
              <a:t>Internos</a:t>
            </a:r>
            <a:r>
              <a:rPr lang="en-US" dirty="0" smtClean="0"/>
              <a:t> (</a:t>
            </a:r>
            <a:r>
              <a:rPr lang="en-US" dirty="0" err="1" smtClean="0"/>
              <a:t>negación</a:t>
            </a:r>
            <a:r>
              <a:rPr lang="en-US" dirty="0" smtClean="0"/>
              <a:t> de </a:t>
            </a:r>
            <a:r>
              <a:rPr lang="en-US" dirty="0" err="1" smtClean="0"/>
              <a:t>existencia</a:t>
            </a:r>
            <a:r>
              <a:rPr lang="en-US" dirty="0" smtClean="0"/>
              <a:t> </a:t>
            </a:r>
            <a:r>
              <a:rPr lang="en-US" dirty="0" err="1" smtClean="0"/>
              <a:t>autenticada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NSEC / NSEC3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533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smtClean="0"/>
              <a:t>DNSKEY</a:t>
            </a:r>
            <a:endParaRPr lang="es-AR" noProof="0"/>
          </a:p>
        </p:txBody>
      </p:sp>
      <p:sp>
        <p:nvSpPr>
          <p:cNvPr id="59394" name="Content Placeholder 5"/>
          <p:cNvSpPr>
            <a:spLocks noGrp="1"/>
          </p:cNvSpPr>
          <p:nvPr>
            <p:ph idx="1"/>
          </p:nvPr>
        </p:nvSpPr>
        <p:spPr>
          <a:xfrm>
            <a:off x="504825" y="2050058"/>
            <a:ext cx="9234488" cy="4680520"/>
          </a:xfrm>
        </p:spPr>
        <p:txBody>
          <a:bodyPr/>
          <a:lstStyle/>
          <a:p>
            <a:r>
              <a:rPr lang="es-AR" noProof="0" dirty="0" smtClean="0"/>
              <a:t>DNSKEY RR:</a:t>
            </a:r>
          </a:p>
          <a:p>
            <a:pPr lvl="1"/>
            <a:r>
              <a:rPr lang="es-AR" noProof="0" dirty="0" smtClean="0"/>
              <a:t>Ejemplo: “lacnic.net 3600 IN DNSKEY </a:t>
            </a:r>
            <a:r>
              <a:rPr lang="es-AR" noProof="0" dirty="0" smtClean="0">
                <a:solidFill>
                  <a:srgbClr val="FF0000"/>
                </a:solidFill>
              </a:rPr>
              <a:t>256</a:t>
            </a:r>
            <a:r>
              <a:rPr lang="es-AR" noProof="0" dirty="0" smtClean="0"/>
              <a:t> </a:t>
            </a:r>
            <a:r>
              <a:rPr lang="es-AR" noProof="0" dirty="0" smtClean="0">
                <a:solidFill>
                  <a:srgbClr val="008000"/>
                </a:solidFill>
              </a:rPr>
              <a:t>3</a:t>
            </a:r>
            <a:r>
              <a:rPr lang="es-AR" noProof="0" dirty="0" smtClean="0"/>
              <a:t> </a:t>
            </a:r>
            <a:r>
              <a:rPr lang="es-AR" noProof="0" dirty="0" smtClean="0">
                <a:solidFill>
                  <a:srgbClr val="3366FF"/>
                </a:solidFill>
              </a:rPr>
              <a:t>5</a:t>
            </a:r>
            <a:r>
              <a:rPr lang="es-AR" noProof="0" dirty="0" smtClean="0"/>
              <a:t> ( </a:t>
            </a:r>
            <a:r>
              <a:rPr lang="es-AR" noProof="0" dirty="0" smtClean="0">
                <a:solidFill>
                  <a:srgbClr val="660066"/>
                </a:solidFill>
              </a:rPr>
              <a:t>AQOuh ….. hN</a:t>
            </a:r>
            <a:r>
              <a:rPr lang="es-AR" noProof="0" dirty="0" smtClean="0"/>
              <a:t>)</a:t>
            </a:r>
          </a:p>
          <a:p>
            <a:pPr lvl="2"/>
            <a:r>
              <a:rPr lang="es-AR" noProof="0" dirty="0" smtClean="0"/>
              <a:t>(1) Flags (16 bits)</a:t>
            </a:r>
          </a:p>
          <a:p>
            <a:pPr lvl="2"/>
            <a:r>
              <a:rPr lang="es-AR" noProof="0" dirty="0" smtClean="0"/>
              <a:t>(2) Protocolo (8 bits)</a:t>
            </a:r>
          </a:p>
          <a:p>
            <a:pPr lvl="2"/>
            <a:r>
              <a:rPr lang="es-AR" noProof="0" dirty="0" smtClean="0"/>
              <a:t>(3) Algoritmo (8 bits)</a:t>
            </a:r>
          </a:p>
          <a:p>
            <a:pPr lvl="2"/>
            <a:r>
              <a:rPr lang="es-AR" noProof="0" dirty="0" smtClean="0"/>
              <a:t>(4) Clave pública ( N*32 bits)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1AD06D-4FFF-BB4D-AC92-E9E86A719FD4}" type="slidenum">
              <a:rPr lang="en-US"/>
              <a:pPr/>
              <a:t>4</a:t>
            </a:fld>
            <a:endParaRPr lang="en-US"/>
          </a:p>
        </p:txBody>
      </p:sp>
      <p:sp>
        <p:nvSpPr>
          <p:cNvPr id="3" name="Line Callout 1 2"/>
          <p:cNvSpPr/>
          <p:nvPr/>
        </p:nvSpPr>
        <p:spPr bwMode="auto">
          <a:xfrm>
            <a:off x="5684416" y="1906042"/>
            <a:ext cx="360040" cy="360040"/>
          </a:xfrm>
          <a:prstGeom prst="borderCallout1">
            <a:avLst>
              <a:gd name="adj1" fmla="val 120162"/>
              <a:gd name="adj2" fmla="val 59695"/>
              <a:gd name="adj3" fmla="val 241496"/>
              <a:gd name="adj4" fmla="val 413104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6698" y="5175037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Line Callout 1 9"/>
          <p:cNvSpPr/>
          <p:nvPr/>
        </p:nvSpPr>
        <p:spPr bwMode="auto">
          <a:xfrm>
            <a:off x="6404496" y="1906042"/>
            <a:ext cx="360040" cy="360040"/>
          </a:xfrm>
          <a:prstGeom prst="borderCallout1">
            <a:avLst>
              <a:gd name="adj1" fmla="val 120162"/>
              <a:gd name="adj2" fmla="val 59695"/>
              <a:gd name="adj3" fmla="val 241496"/>
              <a:gd name="adj4" fmla="val 349308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6980560" y="1906042"/>
            <a:ext cx="360040" cy="360040"/>
          </a:xfrm>
          <a:prstGeom prst="borderCallout1">
            <a:avLst>
              <a:gd name="adj1" fmla="val 120162"/>
              <a:gd name="adj2" fmla="val 59695"/>
              <a:gd name="adj3" fmla="val 233990"/>
              <a:gd name="adj4" fmla="val 251737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7988672" y="1906042"/>
            <a:ext cx="360040" cy="360040"/>
          </a:xfrm>
          <a:prstGeom prst="borderCallout1">
            <a:avLst>
              <a:gd name="adj1" fmla="val 120162"/>
              <a:gd name="adj2" fmla="val 59695"/>
              <a:gd name="adj3" fmla="val 233990"/>
              <a:gd name="adj4" fmla="val 251737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endParaRPr lang="en-US" dirty="0" smtClean="0"/>
          </a:p>
          <a:p>
            <a:pPr lvl="1"/>
            <a:r>
              <a:rPr lang="en-US" dirty="0" smtClean="0"/>
              <a:t>RSA / SHA etc. ***</a:t>
            </a:r>
          </a:p>
          <a:p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Zone Signing Key -&gt; 256</a:t>
            </a:r>
          </a:p>
          <a:p>
            <a:pPr lvl="1"/>
            <a:r>
              <a:rPr lang="en-US" dirty="0" smtClean="0"/>
              <a:t>Key Signing Key -&gt; 257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89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262" y="322263"/>
            <a:ext cx="7561609" cy="1008062"/>
          </a:xfrm>
        </p:spPr>
        <p:txBody>
          <a:bodyPr/>
          <a:lstStyle/>
          <a:p>
            <a:r>
              <a:rPr lang="es-AR" noProof="0" smtClean="0"/>
              <a:t>RRSIG</a:t>
            </a:r>
            <a:br>
              <a:rPr lang="es-AR" noProof="0" smtClean="0"/>
            </a:br>
            <a:r>
              <a:rPr lang="es-AR" i="1" noProof="0" smtClean="0"/>
              <a:t>Resource Record Signature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18010"/>
            <a:ext cx="9234488" cy="5459412"/>
          </a:xfrm>
        </p:spPr>
        <p:txBody>
          <a:bodyPr/>
          <a:lstStyle/>
          <a:p>
            <a:pPr marL="100012" indent="0">
              <a:buNone/>
            </a:pPr>
            <a:endParaRPr lang="es-AR" i="1" noProof="0" smtClean="0"/>
          </a:p>
          <a:p>
            <a:pPr marL="100012" indent="0">
              <a:buNone/>
            </a:pPr>
            <a:endParaRPr lang="es-AR" i="1" noProof="0" smtClean="0"/>
          </a:p>
          <a:p>
            <a:endParaRPr lang="es-AR" i="1" noProof="0" smtClean="0"/>
          </a:p>
          <a:p>
            <a:pPr marL="100012" indent="0">
              <a:buNone/>
            </a:pPr>
            <a:endParaRPr lang="es-AR" noProof="0" smtClean="0"/>
          </a:p>
          <a:p>
            <a:r>
              <a:rPr lang="es-AR" noProof="0" smtClean="0"/>
              <a:t>Campos (1):</a:t>
            </a:r>
          </a:p>
          <a:p>
            <a:pPr lvl="1"/>
            <a:r>
              <a:rPr lang="es-AR" noProof="0" smtClean="0"/>
              <a:t>(1) Tipo cubierto (A, SOA, CNAME, etc.)</a:t>
            </a:r>
          </a:p>
          <a:p>
            <a:pPr lvl="1"/>
            <a:r>
              <a:rPr lang="es-AR" noProof="0" smtClean="0"/>
              <a:t>(2) Algoritmo</a:t>
            </a:r>
          </a:p>
          <a:p>
            <a:pPr lvl="1"/>
            <a:r>
              <a:rPr lang="es-AR" noProof="0" smtClean="0"/>
              <a:t>(3) Número de etiquetas cubiertas </a:t>
            </a:r>
          </a:p>
          <a:p>
            <a:pPr lvl="1"/>
            <a:r>
              <a:rPr lang="es-AR" noProof="0" smtClean="0"/>
              <a:t>(4) TTL original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3936" y="2168133"/>
            <a:ext cx="7560840" cy="1877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3600 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IN RRSIG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A 5 2 3600 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( 20110425200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20110502200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3112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endParaRPr lang="en-US" sz="2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VJ+8ij…….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cs typeface="Courier New"/>
              </a:rPr>
              <a:t>Yxw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== 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80360" y="1473994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72448" y="1473994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980560" y="1473994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76704" y="1473994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cxnSp>
        <p:nvCxnSpPr>
          <p:cNvPr id="14" name="Straight Arrow Connector 13"/>
          <p:cNvCxnSpPr>
            <a:stCxn id="6" idx="5"/>
          </p:cNvCxnSpPr>
          <p:nvPr/>
        </p:nvCxnSpPr>
        <p:spPr bwMode="auto">
          <a:xfrm>
            <a:off x="5549136" y="1842770"/>
            <a:ext cx="495320" cy="42331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4"/>
          </p:cNvCxnSpPr>
          <p:nvPr/>
        </p:nvCxnSpPr>
        <p:spPr bwMode="auto">
          <a:xfrm>
            <a:off x="6188472" y="1906042"/>
            <a:ext cx="288032" cy="28803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5"/>
          </p:cNvCxnSpPr>
          <p:nvPr/>
        </p:nvCxnSpPr>
        <p:spPr bwMode="auto">
          <a:xfrm flipH="1">
            <a:off x="6908552" y="1842770"/>
            <a:ext cx="440784" cy="42331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2" idx="3"/>
          </p:cNvCxnSpPr>
          <p:nvPr/>
        </p:nvCxnSpPr>
        <p:spPr bwMode="auto">
          <a:xfrm flipH="1">
            <a:off x="7628632" y="1842770"/>
            <a:ext cx="711344" cy="42331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7122597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262" y="322263"/>
            <a:ext cx="7561609" cy="1008062"/>
          </a:xfrm>
        </p:spPr>
        <p:txBody>
          <a:bodyPr/>
          <a:lstStyle/>
          <a:p>
            <a:r>
              <a:rPr lang="es-AR" noProof="0" smtClean="0"/>
              <a:t>RRSIG</a:t>
            </a:r>
            <a:br>
              <a:rPr lang="es-AR" noProof="0" smtClean="0"/>
            </a:br>
            <a:r>
              <a:rPr lang="es-AR" i="1" noProof="0" smtClean="0"/>
              <a:t>Resource Record Signature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18010"/>
            <a:ext cx="9234488" cy="5459412"/>
          </a:xfrm>
        </p:spPr>
        <p:txBody>
          <a:bodyPr/>
          <a:lstStyle/>
          <a:p>
            <a:pPr marL="100012" indent="0">
              <a:buNone/>
            </a:pPr>
            <a:endParaRPr lang="es-AR" i="1" noProof="0" smtClean="0"/>
          </a:p>
          <a:p>
            <a:pPr marL="100012" indent="0">
              <a:buNone/>
            </a:pPr>
            <a:endParaRPr lang="es-AR" i="1" noProof="0" smtClean="0"/>
          </a:p>
          <a:p>
            <a:endParaRPr lang="es-AR" i="1" noProof="0" smtClean="0"/>
          </a:p>
          <a:p>
            <a:pPr marL="100012" indent="0">
              <a:buNone/>
            </a:pPr>
            <a:endParaRPr lang="es-AR" noProof="0" smtClean="0"/>
          </a:p>
          <a:p>
            <a:r>
              <a:rPr lang="es-AR" noProof="0" smtClean="0"/>
              <a:t>Campos (2):</a:t>
            </a:r>
          </a:p>
          <a:p>
            <a:pPr lvl="1"/>
            <a:r>
              <a:rPr lang="es-AR" noProof="0" smtClean="0"/>
              <a:t>(1) Tiempos de creación y de expiración de la firma</a:t>
            </a:r>
          </a:p>
          <a:p>
            <a:pPr lvl="1"/>
            <a:r>
              <a:rPr lang="es-AR" noProof="0" smtClean="0"/>
              <a:t>(2) Key Tag de la clave usada para generar la firma</a:t>
            </a:r>
          </a:p>
          <a:p>
            <a:pPr lvl="1"/>
            <a:r>
              <a:rPr lang="es-AR" noProof="0" smtClean="0"/>
              <a:t>(3) Nombre del firmante </a:t>
            </a:r>
          </a:p>
          <a:p>
            <a:pPr lvl="1"/>
            <a:r>
              <a:rPr lang="es-AR" noProof="0" smtClean="0"/>
              <a:t>(4) Firma criptográfica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3936" y="2168133"/>
            <a:ext cx="7560840" cy="1877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3600 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IN RRSIG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A 5 2 3600 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( 20110425200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20110502200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3112</a:t>
            </a: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endParaRPr lang="en-US" sz="2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85725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VJ+8ij…….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cs typeface="Courier New"/>
              </a:rPr>
              <a:t>Yxw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== 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956224" y="2698130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00640" y="2554114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88672" y="3130178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12208" y="3274194"/>
            <a:ext cx="432048" cy="432048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rPr>
              <a:t>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cxnSp>
        <p:nvCxnSpPr>
          <p:cNvPr id="14" name="Straight Arrow Connector 13"/>
          <p:cNvCxnSpPr>
            <a:stCxn id="6" idx="5"/>
          </p:cNvCxnSpPr>
          <p:nvPr/>
        </p:nvCxnSpPr>
        <p:spPr bwMode="auto">
          <a:xfrm>
            <a:off x="4325000" y="3066906"/>
            <a:ext cx="846624" cy="19855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ight Brace 6"/>
          <p:cNvSpPr/>
          <p:nvPr/>
        </p:nvSpPr>
        <p:spPr bwMode="auto">
          <a:xfrm>
            <a:off x="7340600" y="2554114"/>
            <a:ext cx="288032" cy="576064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Bold" charset="0"/>
              <a:ea typeface="ヒラギノ角ゴ ProN W6" charset="-128"/>
              <a:cs typeface="ヒラギノ角ゴ ProN W6" charset="-128"/>
              <a:sym typeface="Arial Bold" charset="0"/>
            </a:endParaRPr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 bwMode="auto">
          <a:xfrm flipH="1">
            <a:off x="7052568" y="3346202"/>
            <a:ext cx="936104" cy="21602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5"/>
          </p:cNvCxnSpPr>
          <p:nvPr/>
        </p:nvCxnSpPr>
        <p:spPr bwMode="auto">
          <a:xfrm>
            <a:off x="4180984" y="3642970"/>
            <a:ext cx="999376" cy="13528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294953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DS:</a:t>
            </a:r>
            <a:br>
              <a:rPr lang="en-US" dirty="0" smtClean="0"/>
            </a:br>
            <a:r>
              <a:rPr lang="en-US" i="1" dirty="0" smtClean="0"/>
              <a:t>Delegation Signer***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registro</a:t>
            </a:r>
            <a:r>
              <a:rPr lang="en-US" dirty="0"/>
              <a:t> DS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quién</a:t>
            </a:r>
            <a:r>
              <a:rPr lang="en-US" dirty="0" smtClean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027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NSEC:</a:t>
            </a:r>
            <a:br>
              <a:rPr lang="en-US" dirty="0" smtClean="0"/>
            </a:br>
            <a:r>
              <a:rPr lang="en-US" i="1" dirty="0" smtClean="0"/>
              <a:t>Secure NXDOMAIN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6614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8033</TotalTime>
  <Pages>0</Pages>
  <Words>616</Words>
  <Characters>0</Characters>
  <Application>Microsoft Macintosh PowerPoint</Application>
  <PresentationFormat>Custom</PresentationFormat>
  <Lines>0</Lines>
  <Paragraphs>121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lacnic-presentation-20100915</vt:lpstr>
      <vt:lpstr>lacnic-2008</vt:lpstr>
      <vt:lpstr>Tema de Office</vt:lpstr>
      <vt:lpstr>Title &amp; Bullets copy</vt:lpstr>
      <vt:lpstr>Tutorial de DNS Capítulo IV : Nuevos Resource Records en DNSSEC</vt:lpstr>
      <vt:lpstr>Nuevos resource records</vt:lpstr>
      <vt:lpstr>Nuevos RRs</vt:lpstr>
      <vt:lpstr>DNSKEY</vt:lpstr>
      <vt:lpstr>DNSKEY</vt:lpstr>
      <vt:lpstr>RRSIG Resource Record Signature</vt:lpstr>
      <vt:lpstr>RRSIG Resource Record Signature</vt:lpstr>
      <vt:lpstr>DS: Delegation Signer***</vt:lpstr>
      <vt:lpstr>NSEC: Secure NXDOMAIN</vt:lpstr>
      <vt:lpstr>DNSSEC: OPERACIón</vt:lpstr>
      <vt:lpstr>Desplegando DNSSEC</vt:lpstr>
      <vt:lpstr>Procedimiento básico de firma de zona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 Martinez-Cagnazzo</cp:lastModifiedBy>
  <cp:revision>101</cp:revision>
  <cp:lastPrinted>2010-09-24T20:32:41Z</cp:lastPrinted>
  <dcterms:created xsi:type="dcterms:W3CDTF">2011-01-13T20:29:29Z</dcterms:created>
  <dcterms:modified xsi:type="dcterms:W3CDTF">2011-05-03T19:55:19Z</dcterms:modified>
</cp:coreProperties>
</file>