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797675" cy="9874250"/>
  <p:custShowLst>
    <p:custShow name="Sistema de monitoramento da sub" id="0">
      <p:sldLst/>
    </p:custShow>
    <p:custShow name="SCADA" id="1">
      <p:sldLst/>
    </p:custShow>
    <p:custShow name="AMI" id="2">
      <p:sldLst/>
    </p:custShow>
    <p:custShow name="Smart meters" id="3">
      <p:sldLst/>
    </p:custShow>
    <p:custShow name="Controle descentralizado" id="4">
      <p:sldLst/>
    </p:custShow>
  </p:custShow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Santos" initials="GS" lastIdx="1" clrIdx="0">
    <p:extLst>
      <p:ext uri="{19B8F6BF-5375-455C-9EA6-DF929625EA0E}">
        <p15:presenceInfo xmlns:p15="http://schemas.microsoft.com/office/powerpoint/2012/main" userId="6596a5faaba5bb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BACC6"/>
    <a:srgbClr val="FF6600"/>
    <a:srgbClr val="006599"/>
    <a:srgbClr val="FFFFFF"/>
    <a:srgbClr val="CC3300"/>
    <a:srgbClr val="FF0000"/>
    <a:srgbClr val="47E34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749" autoAdjust="0"/>
  </p:normalViewPr>
  <p:slideViewPr>
    <p:cSldViewPr>
      <p:cViewPr varScale="1">
        <p:scale>
          <a:sx n="104" d="100"/>
          <a:sy n="104" d="100"/>
        </p:scale>
        <p:origin x="8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5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081"/>
            <a:ext cx="2945659" cy="4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9081"/>
            <a:ext cx="2945659" cy="4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96AAE0-834B-4F84-90AC-79A0EE638FB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36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1307-4420-4B69-A1E9-4F1CE83CFD3D}" type="datetimeFigureOut">
              <a:rPr lang="pt-BR" smtClean="0"/>
              <a:pPr/>
              <a:t>22/08/2024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89541"/>
            <a:ext cx="5438140" cy="444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9081"/>
            <a:ext cx="2945659" cy="493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9081"/>
            <a:ext cx="2945659" cy="493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16EED-B3BE-4BFF-BC89-11A497D35CF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superfície de bifurcação</a:t>
            </a:r>
            <a:r>
              <a:rPr lang="pt-BR" baseline="0" dirty="0" smtClean="0"/>
              <a:t> torna-se mais contínua à medida que o fator de participação do gerador da barra slack torna-se preponderante. </a:t>
            </a:r>
          </a:p>
          <a:p>
            <a:r>
              <a:rPr lang="pt-BR" baseline="0" dirty="0" smtClean="0"/>
              <a:t>Por outro lado, o tamanho da superfície supostamente é menor.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6EED-B3BE-4BFF-BC89-11A497D35CFE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2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6EED-B3BE-4BFF-BC89-11A497D35CFE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04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01" y="1557338"/>
            <a:ext cx="3691467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Rectangl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6400" y="142878"/>
            <a:ext cx="2305102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500" y="1628803"/>
            <a:ext cx="11811000" cy="2448271"/>
          </a:xfrm>
          <a:effectLst/>
        </p:spPr>
        <p:txBody>
          <a:bodyPr/>
          <a:lstStyle>
            <a:lvl1pPr algn="ctr">
              <a:defRPr sz="4000" b="1">
                <a:solidFill>
                  <a:srgbClr val="0065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500" y="4357694"/>
            <a:ext cx="11811000" cy="1807610"/>
          </a:xfrm>
        </p:spPr>
        <p:txBody>
          <a:bodyPr anchor="ctr">
            <a:normAutofit/>
          </a:bodyPr>
          <a:lstStyle>
            <a:lvl1pPr marL="0" indent="0" algn="ctr" rtl="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lang="pt-BR" sz="2500" kern="12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905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BDCF550-8B8B-4969-81E6-EB8F508563C1}" type="datetime1">
              <a:rPr lang="pt-BR" smtClean="0"/>
              <a:t>22/08/2024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32214" b="29845"/>
          <a:stretch>
            <a:fillRect/>
          </a:stretch>
        </p:blipFill>
        <p:spPr bwMode="auto">
          <a:xfrm>
            <a:off x="1809753" y="5857878"/>
            <a:ext cx="10382249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AF8F-43F8-4A05-86A6-E596CCAC9ECE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 smtClean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40AF8-E979-4D55-A589-27ECC48D3B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23392" y="188643"/>
            <a:ext cx="11258054" cy="88178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3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3392" y="6340475"/>
            <a:ext cx="126193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1351782" y="6340475"/>
            <a:ext cx="529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0F83E-A656-430C-BC34-1E10A2C945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393" y="1556795"/>
            <a:ext cx="11258054" cy="4569371"/>
          </a:xfrm>
        </p:spPr>
        <p:txBody>
          <a:bodyPr/>
          <a:lstStyle>
            <a:lvl1pPr algn="just">
              <a:buClr>
                <a:srgbClr val="006599"/>
              </a:buClr>
              <a:defRPr sz="2400">
                <a:solidFill>
                  <a:schemeClr val="tx1"/>
                </a:solidFill>
              </a:defRPr>
            </a:lvl1pPr>
            <a:lvl2pPr algn="just">
              <a:buClr>
                <a:srgbClr val="006599"/>
              </a:buClr>
              <a:defRPr sz="2000">
                <a:solidFill>
                  <a:schemeClr val="tx1"/>
                </a:solidFill>
              </a:defRPr>
            </a:lvl2pPr>
            <a:lvl3pPr algn="just">
              <a:buClr>
                <a:srgbClr val="006599"/>
              </a:buClr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06599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06599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3"/>
            <a:ext cx="11258054" cy="88178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393" y="1556795"/>
            <a:ext cx="11258054" cy="4569371"/>
          </a:xfrm>
        </p:spPr>
        <p:txBody>
          <a:bodyPr/>
          <a:lstStyle>
            <a:lvl1pPr algn="just">
              <a:buClr>
                <a:srgbClr val="006599"/>
              </a:buClr>
              <a:defRPr sz="2400">
                <a:solidFill>
                  <a:schemeClr val="tx1"/>
                </a:solidFill>
              </a:defRPr>
            </a:lvl1pPr>
            <a:lvl2pPr algn="just">
              <a:buClr>
                <a:srgbClr val="006599"/>
              </a:buClr>
              <a:defRPr sz="2000">
                <a:solidFill>
                  <a:schemeClr val="tx1"/>
                </a:solidFill>
              </a:defRPr>
            </a:lvl2pPr>
            <a:lvl3pPr algn="just">
              <a:buClr>
                <a:srgbClr val="006599"/>
              </a:buClr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06599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06599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3392" y="6340475"/>
            <a:ext cx="126193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12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0F83E-A656-430C-BC34-1E10A2C945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43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01" y="1557338"/>
            <a:ext cx="3691467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FA9D6-B14C-4EE9-A7E7-9A44DBE267FF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4479-A224-4530-97A6-031A9D1B4C3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r="32214" b="29845"/>
          <a:stretch>
            <a:fillRect/>
          </a:stretch>
        </p:blipFill>
        <p:spPr bwMode="auto">
          <a:xfrm>
            <a:off x="1809753" y="5857878"/>
            <a:ext cx="10382249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r="32214" b="29845"/>
          <a:stretch>
            <a:fillRect/>
          </a:stretch>
        </p:blipFill>
        <p:spPr bwMode="auto">
          <a:xfrm>
            <a:off x="1809753" y="5857878"/>
            <a:ext cx="10382249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81651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81651" cy="39512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77003" y="1535113"/>
            <a:ext cx="54292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77003" y="2174875"/>
            <a:ext cx="5429288" cy="39512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1AA-FA3A-4D51-932B-D2A995C4DD2A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11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 smtClean="0"/>
          </a:p>
        </p:txBody>
      </p:sp>
      <p:sp>
        <p:nvSpPr>
          <p:cNvPr id="12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0F83E-A656-430C-BC34-1E10A2C945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r="32214" b="29845"/>
          <a:stretch>
            <a:fillRect/>
          </a:stretch>
        </p:blipFill>
        <p:spPr bwMode="auto">
          <a:xfrm>
            <a:off x="1809753" y="5857878"/>
            <a:ext cx="10382249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1484787"/>
            <a:ext cx="5581651" cy="464137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77003" y="1484787"/>
            <a:ext cx="5429288" cy="464137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AA89F-B1D1-4E69-9F49-D252595793FB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11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 smtClean="0"/>
          </a:p>
        </p:txBody>
      </p:sp>
      <p:sp>
        <p:nvSpPr>
          <p:cNvPr id="12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0F83E-A656-430C-BC34-1E10A2C945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3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D823-A6FF-4021-BDAE-DE9E0519E7F4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 smtClean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C4-B687-4045-B37C-3754D48FB72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09EAF-9602-48A9-8965-0FA6C0AF369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 smtClean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C4-B687-4045-B37C-3754D48FB72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42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32214" b="29845"/>
          <a:stretch>
            <a:fillRect/>
          </a:stretch>
        </p:blipFill>
        <p:spPr bwMode="auto">
          <a:xfrm>
            <a:off x="1809753" y="5857878"/>
            <a:ext cx="10382249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D2AC1-EB9E-43E9-AC48-BB3EE09A44C1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 smtClean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3866E-BF49-46D3-A1EC-A27C460B155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8"/>
          <p:cNvGrpSpPr>
            <a:grpSpLocks/>
          </p:cNvGrpSpPr>
          <p:nvPr/>
        </p:nvGrpSpPr>
        <p:grpSpPr bwMode="auto">
          <a:xfrm flipH="1">
            <a:off x="0" y="0"/>
            <a:ext cx="12192000" cy="152400"/>
            <a:chOff x="0" y="0"/>
            <a:chExt cx="9144000" cy="152400"/>
          </a:xfrm>
        </p:grpSpPr>
        <p:pic>
          <p:nvPicPr>
            <p:cNvPr id="3083" name="Picture 2" descr="http://www.see.eng.ufba.br/imagens/topo.jp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3075" y="0"/>
              <a:ext cx="7400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4" name="Picture 2" descr="http://www.see.eng.ufba.br/imagens/topo.jp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 r="72008" b="6248"/>
            <a:stretch>
              <a:fillRect/>
            </a:stretch>
          </p:blipFill>
          <p:spPr bwMode="auto">
            <a:xfrm>
              <a:off x="0" y="0"/>
              <a:ext cx="2071702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75" name="Grupo 9"/>
          <p:cNvGrpSpPr>
            <a:grpSpLocks/>
          </p:cNvGrpSpPr>
          <p:nvPr/>
        </p:nvGrpSpPr>
        <p:grpSpPr bwMode="auto">
          <a:xfrm>
            <a:off x="0" y="6705600"/>
            <a:ext cx="12192000" cy="152400"/>
            <a:chOff x="0" y="0"/>
            <a:chExt cx="9144000" cy="152400"/>
          </a:xfrm>
        </p:grpSpPr>
        <p:pic>
          <p:nvPicPr>
            <p:cNvPr id="3081" name="Picture 2" descr="http://www.see.eng.ufba.br/imagens/topo.jp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3075" y="0"/>
              <a:ext cx="7400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2" name="Picture 2" descr="http://www.see.eng.ufba.br/imagens/topo.jp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 r="72008" b="6248"/>
            <a:stretch>
              <a:fillRect/>
            </a:stretch>
          </p:blipFill>
          <p:spPr bwMode="auto">
            <a:xfrm>
              <a:off x="0" y="0"/>
              <a:ext cx="2071702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10555" y="188643"/>
            <a:ext cx="11570891" cy="8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07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10554" y="1196752"/>
            <a:ext cx="11570892" cy="492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10554" y="6356353"/>
            <a:ext cx="126193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0F72356-4FF4-4262-88E5-C772608BB7F1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74557" y="6356353"/>
            <a:ext cx="84428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pt-BR" dirty="0" smtClean="0"/>
              <a:t>17ª Semana Nacional de Ciência e Tecnologia 2020 - IFTM </a:t>
            </a:r>
            <a:r>
              <a:rPr lang="pt-BR" dirty="0" err="1" smtClean="0"/>
              <a:t>MultiCampi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1782" y="6340475"/>
            <a:ext cx="529664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7AC60C-5E79-43A8-92D1-826E61B98E7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3" r:id="rId2"/>
    <p:sldLayoutId id="2147483759" r:id="rId3"/>
    <p:sldLayoutId id="2147483751" r:id="rId4"/>
    <p:sldLayoutId id="2147483752" r:id="rId5"/>
    <p:sldLayoutId id="2147483757" r:id="rId6"/>
    <p:sldLayoutId id="2147483754" r:id="rId7"/>
    <p:sldLayoutId id="2147483758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rgbClr val="006599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599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Superfície de bifurcação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BDCF550-8B8B-4969-81E6-EB8F508563C1}" type="datetime1">
              <a:rPr lang="pt-BR" smtClean="0"/>
              <a:t>22/08/2024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5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0F83E-A656-430C-BC34-1E10A2C945AF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80323"/>
            <a:ext cx="5400000" cy="31178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586364"/>
            <a:ext cx="5400000" cy="29366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14" y="333688"/>
            <a:ext cx="5400000" cy="306446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614" y="3615034"/>
            <a:ext cx="5400000" cy="2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 do artigo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0F83E-A656-430C-BC34-1E10A2C945A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171757"/>
            <a:ext cx="8783268" cy="50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0F83E-A656-430C-BC34-1E10A2C945A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32656"/>
            <a:ext cx="5400000" cy="31233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09" y="318553"/>
            <a:ext cx="5400000" cy="3116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33" y="3508754"/>
            <a:ext cx="4893037" cy="28134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09" y="3435502"/>
            <a:ext cx="5400000" cy="32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0F83E-A656-430C-BC34-1E10A2C945A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404664"/>
            <a:ext cx="5400000" cy="31353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404664"/>
            <a:ext cx="5400000" cy="31313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4" y="3640252"/>
            <a:ext cx="5133539" cy="28827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3576125"/>
            <a:ext cx="5400000" cy="31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0F83E-A656-430C-BC34-1E10A2C945AF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12951"/>
            <a:ext cx="5400000" cy="29401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422393"/>
            <a:ext cx="5400000" cy="29651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3744976"/>
            <a:ext cx="5400000" cy="27780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3496673"/>
            <a:ext cx="5400000" cy="28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4671-6AAA-4867-90D3-F05246F54ECC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0F83E-A656-430C-BC34-1E10A2C945AF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6932"/>
            <a:ext cx="5400000" cy="31095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4664"/>
            <a:ext cx="5400000" cy="314237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3459384"/>
            <a:ext cx="5400000" cy="30636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1330"/>
            <a:ext cx="5400000" cy="29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522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s_Elektr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DocID Value="https://cws.connectedpdf.com/cDocID/D8F3E6E16D038E78A07F13E19B8C8924~4FE15FE4CC0C11E7A337AC5F445160B5CE687AD4573505A4-57358821D7542B93-5A6DBB2E941563FB6B0F8600"/>
</file>

<file path=customXml/item2.xml><?xml version="1.0" encoding="utf-8"?>
<VersionID Value="https://cws.connectedpdf.com/cVersionID/D8F3E6E16D038E78A07F13E19B8C8924~4FE57F2ACC0C11E7A337AC5F445160B5CE68C80252D5F96E-F9BD65F63D8C37A0-998A555C026810280C0D8600"/>
</file>

<file path=customXml/itemProps1.xml><?xml version="1.0" encoding="utf-8"?>
<ds:datastoreItem xmlns:ds="http://schemas.openxmlformats.org/officeDocument/2006/customXml" ds:itemID="{9B08DB11-AED1-49F5-B951-E0C8E274D505}">
  <ds:schemaRefs/>
</ds:datastoreItem>
</file>

<file path=customXml/itemProps2.xml><?xml version="1.0" encoding="utf-8"?>
<ds:datastoreItem xmlns:ds="http://schemas.openxmlformats.org/officeDocument/2006/customXml" ds:itemID="{734ABDCD-66E1-4180-9793-95E463240E2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TCC</Template>
  <TotalTime>10261</TotalTime>
  <Words>55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  <vt:variant>
        <vt:lpstr>Apresentações personalizadas</vt:lpstr>
      </vt:variant>
      <vt:variant>
        <vt:i4>5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Press_Elektro</vt:lpstr>
      <vt:lpstr>Superfície de bifurcação</vt:lpstr>
      <vt:lpstr>Apresentação do PowerPoint</vt:lpstr>
      <vt:lpstr>Resultado do artigo</vt:lpstr>
      <vt:lpstr>Apresentação do PowerPoint</vt:lpstr>
      <vt:lpstr>Apresentação do PowerPoint</vt:lpstr>
      <vt:lpstr>Apresentação do PowerPoint</vt:lpstr>
      <vt:lpstr>Apresentação do PowerPoint</vt:lpstr>
      <vt:lpstr>Sistema de monitoramento da sub</vt:lpstr>
      <vt:lpstr>SCADA</vt:lpstr>
      <vt:lpstr>AMI</vt:lpstr>
      <vt:lpstr>Smart meters</vt:lpstr>
      <vt:lpstr>Controle descentralizado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do Trabalho</dc:title>
  <dc:creator>ee</dc:creator>
  <cp:lastModifiedBy>Gustavo Santos</cp:lastModifiedBy>
  <cp:revision>1275</cp:revision>
  <dcterms:created xsi:type="dcterms:W3CDTF">2009-08-26T17:33:28Z</dcterms:created>
  <dcterms:modified xsi:type="dcterms:W3CDTF">2024-08-22T20:45:20Z</dcterms:modified>
</cp:coreProperties>
</file>