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5" r:id="rId6"/>
    <p:sldId id="279" r:id="rId7"/>
    <p:sldId id="280" r:id="rId8"/>
    <p:sldId id="270" r:id="rId9"/>
    <p:sldId id="281" r:id="rId10"/>
    <p:sldId id="276" r:id="rId11"/>
    <p:sldId id="277" r:id="rId12"/>
    <p:sldId id="278" r:id="rId13"/>
    <p:sldId id="282" r:id="rId14"/>
    <p:sldId id="283" r:id="rId15"/>
    <p:sldId id="274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0" d="100"/>
          <a:sy n="90" d="100"/>
        </p:scale>
        <p:origin x="576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17/01/2018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17/01/2018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930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1035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102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1911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5778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7599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7577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584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C1B432D-78E7-40AE-81C6-52773394A046}" type="datetime1">
              <a:rPr lang="es-ES" smtClean="0"/>
              <a:pPr/>
              <a:t>17/01/2018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17/01/2018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AE6EBB-BEC9-4000-8D95-40B44C4E2CA6}" type="datetime1">
              <a:rPr lang="es-ES" smtClean="0"/>
              <a:pPr/>
              <a:t>17/01/2018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CAF1BE7-5365-4137-AE14-A7C362FC891C}" type="datetime1">
              <a:rPr lang="es-ES" smtClean="0"/>
              <a:pPr/>
              <a:t>17/01/2018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CE83AA6-4601-4BF7-BD54-99DD2B193FD1}" type="datetime1">
              <a:rPr lang="es-ES" smtClean="0"/>
              <a:pPr/>
              <a:t>17/01/2018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08DBE58-23DC-4EE9-8158-B69AC44D4A43}" type="datetime1">
              <a:rPr lang="es-ES" smtClean="0"/>
              <a:pPr/>
              <a:t>17/01/2018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7C2EBBF-D49B-4842-B69E-CE552000DC09}" type="datetime1">
              <a:rPr lang="es-ES" smtClean="0"/>
              <a:pPr/>
              <a:t>17/01/2018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17/01/2018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EB92E29-7FB2-4284-9496-FE061DBF8A30}" type="datetime1">
              <a:rPr lang="es-ES" smtClean="0"/>
              <a:pPr/>
              <a:t>17/01/2018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17/01/2018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es-EC" dirty="0"/>
              <a:t>LAGER-SHOP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Nombre: José Obando 			Nivel: Segundo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1464" y="-169540"/>
            <a:ext cx="9144000" cy="1863080"/>
          </a:xfrm>
        </p:spPr>
        <p:txBody>
          <a:bodyPr rtlCol="0"/>
          <a:lstStyle/>
          <a:p>
            <a:pPr rtl="0"/>
            <a:r>
              <a:rPr lang="es-ES" dirty="0"/>
              <a:t>BYETHOST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71464" y="1844824"/>
            <a:ext cx="9144000" cy="2232248"/>
          </a:xfrm>
        </p:spPr>
        <p:txBody>
          <a:bodyPr rtlCol="0">
            <a:normAutofit/>
          </a:bodyPr>
          <a:lstStyle/>
          <a:p>
            <a:r>
              <a:rPr lang="es-ES" sz="2400" dirty="0"/>
              <a:t>Es un hosting gratuito para experimentar, un servicio que incluye PHP, MySQL, FTP, es decir, con todas las características de un hosting aunque con las limitaciones de cualquier servicio gratuito.</a:t>
            </a:r>
          </a:p>
        </p:txBody>
      </p:sp>
      <p:pic>
        <p:nvPicPr>
          <p:cNvPr id="8194" name="Picture 2" descr="Imagen relacionada">
            <a:extLst>
              <a:ext uri="{FF2B5EF4-FFF2-40B4-BE49-F238E27FC236}">
                <a16:creationId xmlns:a16="http://schemas.microsoft.com/office/drawing/2014/main" id="{FE1D8CBD-E777-40EF-8CEC-4E089C1F0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286" y="5157192"/>
            <a:ext cx="2712517" cy="134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sultado de imagen para byethost panel">
            <a:extLst>
              <a:ext uri="{FF2B5EF4-FFF2-40B4-BE49-F238E27FC236}">
                <a16:creationId xmlns:a16="http://schemas.microsoft.com/office/drawing/2014/main" id="{B9E6491C-8CE3-42E9-8B67-28CC91153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3789040"/>
            <a:ext cx="2808312" cy="253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672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1464" y="-169540"/>
            <a:ext cx="9144000" cy="1863080"/>
          </a:xfrm>
        </p:spPr>
        <p:txBody>
          <a:bodyPr rtlCol="0"/>
          <a:lstStyle/>
          <a:p>
            <a:pPr rtl="0"/>
            <a:r>
              <a:rPr lang="es-ES" dirty="0"/>
              <a:t>GITHUB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71464" y="1693540"/>
            <a:ext cx="9144000" cy="2448272"/>
          </a:xfrm>
        </p:spPr>
        <p:txBody>
          <a:bodyPr rtlCol="0">
            <a:normAutofit/>
          </a:bodyPr>
          <a:lstStyle/>
          <a:p>
            <a:r>
              <a:rPr lang="es-ES" sz="2400" dirty="0"/>
              <a:t>GitHub es un lugar para alojar proyectos utilizando el sistema de control de versiones Git. </a:t>
            </a:r>
          </a:p>
          <a:p>
            <a:r>
              <a:rPr lang="es-ES" sz="2400" dirty="0"/>
              <a:t>Utiliza el </a:t>
            </a:r>
            <a:r>
              <a:rPr lang="es-ES" sz="2400" dirty="0" err="1"/>
              <a:t>framework</a:t>
            </a:r>
            <a:r>
              <a:rPr lang="es-ES" sz="2400" dirty="0"/>
              <a:t> Ruby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Railspor</a:t>
            </a:r>
            <a:r>
              <a:rPr lang="es-ES" sz="2400" dirty="0"/>
              <a:t> GitHub, Inc. (anteriormente conocida como </a:t>
            </a:r>
            <a:r>
              <a:rPr lang="es-ES" sz="2400" dirty="0" err="1"/>
              <a:t>Logical</a:t>
            </a:r>
            <a:r>
              <a:rPr lang="es-ES" sz="2400" dirty="0"/>
              <a:t> </a:t>
            </a:r>
            <a:r>
              <a:rPr lang="es-ES" sz="2400" dirty="0" err="1"/>
              <a:t>Awesome</a:t>
            </a:r>
            <a:r>
              <a:rPr lang="es-ES" sz="2400" dirty="0"/>
              <a:t>).</a:t>
            </a:r>
          </a:p>
          <a:p>
            <a:r>
              <a:rPr lang="es-ES" sz="2400" dirty="0"/>
              <a:t>El código se almacena de forma pública, aunque también se puede hacer de forma privada, creando una cuenta de pago. </a:t>
            </a:r>
          </a:p>
        </p:txBody>
      </p:sp>
      <p:pic>
        <p:nvPicPr>
          <p:cNvPr id="9218" name="Picture 2" descr="Resultado de imagen para github">
            <a:extLst>
              <a:ext uri="{FF2B5EF4-FFF2-40B4-BE49-F238E27FC236}">
                <a16:creationId xmlns:a16="http://schemas.microsoft.com/office/drawing/2014/main" id="{60DA2B7A-D1E2-40C9-B7BB-D9B0009BB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4165021"/>
            <a:ext cx="428625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185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PRUEBA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43D5A4B-665D-4BF2-8A79-19F1C13F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0413" y="1643925"/>
            <a:ext cx="6400800" cy="35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01200" cy="1143000"/>
          </a:xfrm>
        </p:spPr>
        <p:txBody>
          <a:bodyPr rtlCol="0"/>
          <a:lstStyle/>
          <a:p>
            <a:pPr rtl="0"/>
            <a:r>
              <a:rPr lang="es-ES" dirty="0"/>
              <a:t>LAGER-SHOP	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800" dirty="0"/>
              <a:t>Es una tienda online de ropa, la cual permite al usuario registrarse y poder comprar distintos tipo de prendas.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94FA2D7-4AD1-4ECF-82E5-BED73258B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3140968"/>
            <a:ext cx="3218668" cy="134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26B80-4F24-4C57-A261-B5FF69B4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9BC44-CEBD-4809-B32F-B564CD52A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098881"/>
            <a:ext cx="9144000" cy="4267200"/>
          </a:xfrm>
        </p:spPr>
        <p:txBody>
          <a:bodyPr>
            <a:normAutofit/>
          </a:bodyPr>
          <a:lstStyle/>
          <a:p>
            <a:r>
              <a:rPr lang="es-ES" sz="2400" dirty="0"/>
              <a:t>Mejorar las ventas de la tienda mediante el uso de una plataforma web capaz de registrar usuarios y registrar compras.</a:t>
            </a:r>
          </a:p>
        </p:txBody>
      </p:sp>
    </p:spTree>
    <p:extLst>
      <p:ext uri="{BB962C8B-B14F-4D97-AF65-F5344CB8AC3E}">
        <p14:creationId xmlns:p14="http://schemas.microsoft.com/office/powerpoint/2010/main" val="263739352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12428-AB32-466C-9777-724BF6BC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ESPECIFICOS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F09DE421-4AAA-47B7-9F8E-46BDBDCC8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136904"/>
              </p:ext>
            </p:extLst>
          </p:nvPr>
        </p:nvGraphicFramePr>
        <p:xfrm>
          <a:off x="1415480" y="1988840"/>
          <a:ext cx="9001000" cy="2376264"/>
        </p:xfrm>
        <a:graphic>
          <a:graphicData uri="http://schemas.openxmlformats.org/drawingml/2006/table">
            <a:tbl>
              <a:tblPr/>
              <a:tblGrid>
                <a:gridCol w="9001000">
                  <a:extLst>
                    <a:ext uri="{9D8B030D-6E8A-4147-A177-3AD203B41FA5}">
                      <a16:colId xmlns:a16="http://schemas.microsoft.com/office/drawing/2014/main" val="299710161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449580" algn="just">
                        <a:spcAft>
                          <a:spcPts val="0"/>
                        </a:spcAft>
                      </a:pPr>
                      <a:r>
                        <a:rPr lang="es-EC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Optimizar el uso de la plataforma web para que sea capaz de hacer envíos a otros lugares en la ciudad.</a:t>
                      </a: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72647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449580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Asegurar los datos de los clientes en bases de datos para ahorrar papel.</a:t>
                      </a: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0505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449580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Ampliar más productos de venta para ganar más mercado.</a:t>
                      </a: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585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7072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1464" y="-169540"/>
            <a:ext cx="9144000" cy="1863080"/>
          </a:xfrm>
        </p:spPr>
        <p:txBody>
          <a:bodyPr rtlCol="0"/>
          <a:lstStyle/>
          <a:p>
            <a:pPr rtl="0"/>
            <a:r>
              <a:rPr lang="es-ES" dirty="0"/>
              <a:t>JAVASCRIPT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71464" y="2060848"/>
            <a:ext cx="9144000" cy="1506537"/>
          </a:xfrm>
        </p:spPr>
        <p:txBody>
          <a:bodyPr rtlCol="0">
            <a:normAutofit fontScale="92500" lnSpcReduction="20000"/>
          </a:bodyPr>
          <a:lstStyle/>
          <a:p>
            <a:r>
              <a:rPr lang="es-ES" sz="2400" dirty="0" err="1"/>
              <a:t>Javascript</a:t>
            </a:r>
            <a:r>
              <a:rPr lang="es-ES" sz="2400" dirty="0"/>
              <a:t> es un lenguaje de programación que permite a los desarrolladores crear acciones en sus páginas web.</a:t>
            </a:r>
          </a:p>
          <a:p>
            <a:endParaRPr lang="es-ES" sz="2400" dirty="0"/>
          </a:p>
          <a:p>
            <a:r>
              <a:rPr lang="es-ES" sz="2400" dirty="0"/>
              <a:t>Tiene la ventaja de ser incorporado en cualquier página web, puede ser ejecutado sin la necesidad de instalar otro programa para ser visualizado.</a:t>
            </a:r>
          </a:p>
        </p:txBody>
      </p:sp>
      <p:pic>
        <p:nvPicPr>
          <p:cNvPr id="2050" name="Picture 2" descr="Resultado de imagen para javascript">
            <a:extLst>
              <a:ext uri="{FF2B5EF4-FFF2-40B4-BE49-F238E27FC236}">
                <a16:creationId xmlns:a16="http://schemas.microsoft.com/office/drawing/2014/main" id="{D6277F18-6C3C-4521-8153-FB3C8E5EA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04" y="3789040"/>
            <a:ext cx="2708920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1464" y="-169540"/>
            <a:ext cx="9144000" cy="1863080"/>
          </a:xfrm>
        </p:spPr>
        <p:txBody>
          <a:bodyPr rtlCol="0"/>
          <a:lstStyle/>
          <a:p>
            <a:pPr rtl="0"/>
            <a:r>
              <a:rPr lang="es-ES" dirty="0"/>
              <a:t>HTML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71464" y="2060848"/>
            <a:ext cx="9144000" cy="2232248"/>
          </a:xfrm>
        </p:spPr>
        <p:txBody>
          <a:bodyPr rtlCol="0">
            <a:normAutofit/>
          </a:bodyPr>
          <a:lstStyle/>
          <a:p>
            <a:r>
              <a:rPr lang="es-ES" sz="2400" dirty="0"/>
              <a:t>HTML es un lenguaje de etiquetas que se utiliza para el desarrollo de páginas de Internet. Se trata de la siglas que corresponden a </a:t>
            </a:r>
            <a:r>
              <a:rPr lang="es-ES" sz="2400" dirty="0" err="1"/>
              <a:t>HyperText</a:t>
            </a:r>
            <a:r>
              <a:rPr lang="es-ES" sz="2400" dirty="0"/>
              <a:t> </a:t>
            </a:r>
            <a:r>
              <a:rPr lang="es-ES" sz="2400" dirty="0" err="1"/>
              <a:t>Markup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r>
              <a:rPr lang="es-ES" sz="2400" dirty="0"/>
              <a:t>, es decir, un Lenguaje de Marcas de Hipertexto</a:t>
            </a:r>
          </a:p>
        </p:txBody>
      </p:sp>
      <p:pic>
        <p:nvPicPr>
          <p:cNvPr id="7172" name="Picture 4" descr="Resultado de imagen para html">
            <a:extLst>
              <a:ext uri="{FF2B5EF4-FFF2-40B4-BE49-F238E27FC236}">
                <a16:creationId xmlns:a16="http://schemas.microsoft.com/office/drawing/2014/main" id="{5312E84A-95CF-4E03-AA5C-8F4635C6B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3933056"/>
            <a:ext cx="3144838" cy="221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n para html">
            <a:extLst>
              <a:ext uri="{FF2B5EF4-FFF2-40B4-BE49-F238E27FC236}">
                <a16:creationId xmlns:a16="http://schemas.microsoft.com/office/drawing/2014/main" id="{C6BF02AE-BB19-4D3A-967C-1464F8774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3614428"/>
            <a:ext cx="2616513" cy="28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351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1464" y="-169540"/>
            <a:ext cx="9144000" cy="1863080"/>
          </a:xfrm>
        </p:spPr>
        <p:txBody>
          <a:bodyPr rtlCol="0"/>
          <a:lstStyle/>
          <a:p>
            <a:pPr rtl="0"/>
            <a:r>
              <a:rPr lang="es-ES" dirty="0"/>
              <a:t>BOOTSTRAP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71464" y="2060848"/>
            <a:ext cx="9144000" cy="2232248"/>
          </a:xfrm>
        </p:spPr>
        <p:txBody>
          <a:bodyPr rtlCol="0">
            <a:normAutofit/>
          </a:bodyPr>
          <a:lstStyle/>
          <a:p>
            <a:r>
              <a:rPr lang="es-ES" sz="2400" dirty="0"/>
              <a:t>Bootstrap es un </a:t>
            </a:r>
            <a:r>
              <a:rPr lang="es-ES" sz="2400" dirty="0" err="1"/>
              <a:t>framework</a:t>
            </a:r>
            <a:r>
              <a:rPr lang="es-ES" sz="2400" dirty="0"/>
              <a:t> web o conjunto de herramientas de código abierto para diseño de sitios y aplicaciones web.</a:t>
            </a:r>
          </a:p>
          <a:p>
            <a:endParaRPr lang="es-ES" sz="24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078FF73-1B2F-4C6C-AA26-6D70E66C926E}"/>
              </a:ext>
            </a:extLst>
          </p:cNvPr>
          <p:cNvSpPr/>
          <p:nvPr/>
        </p:nvSpPr>
        <p:spPr>
          <a:xfrm>
            <a:off x="839416" y="3501008"/>
            <a:ext cx="4608512" cy="18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buClr>
                <a:srgbClr val="92D050"/>
              </a:buClr>
            </a:pPr>
            <a:r>
              <a:rPr lang="es-ES" sz="1100" dirty="0">
                <a:solidFill>
                  <a:prstClr val="white"/>
                </a:solidFill>
                <a:latin typeface="Consolas"/>
              </a:rPr>
              <a:t>&lt;script </a:t>
            </a:r>
            <a:r>
              <a:rPr lang="es-ES" sz="1100" dirty="0" err="1">
                <a:solidFill>
                  <a:prstClr val="white"/>
                </a:solidFill>
                <a:latin typeface="Consolas"/>
              </a:rPr>
              <a:t>src</a:t>
            </a:r>
            <a:r>
              <a:rPr lang="es-ES" sz="1100" dirty="0">
                <a:solidFill>
                  <a:prstClr val="white"/>
                </a:solidFill>
                <a:latin typeface="Consolas"/>
              </a:rPr>
              <a:t>="https://code.jquery.com/jquery-3.2.1.slim.min.js" </a:t>
            </a:r>
            <a:r>
              <a:rPr lang="es-ES" sz="1100" dirty="0" err="1">
                <a:solidFill>
                  <a:prstClr val="white"/>
                </a:solidFill>
                <a:latin typeface="Consolas"/>
              </a:rPr>
              <a:t>integrity</a:t>
            </a:r>
            <a:r>
              <a:rPr lang="es-ES" sz="1100" dirty="0">
                <a:solidFill>
                  <a:prstClr val="white"/>
                </a:solidFill>
                <a:latin typeface="Consolas"/>
              </a:rPr>
              <a:t>="sha384-KJ3o2DKtIkvYIK3UENzmM7KCkRr/rE9/Qpg6aAZGJwFDMVNA/GpGFF93hXpG5KkN" </a:t>
            </a:r>
            <a:r>
              <a:rPr lang="es-ES" sz="1100" dirty="0" err="1">
                <a:solidFill>
                  <a:prstClr val="white"/>
                </a:solidFill>
                <a:latin typeface="Consolas"/>
              </a:rPr>
              <a:t>crossorigin</a:t>
            </a:r>
            <a:r>
              <a:rPr lang="es-ES" sz="1100" dirty="0">
                <a:solidFill>
                  <a:prstClr val="white"/>
                </a:solidFill>
                <a:latin typeface="Consolas"/>
              </a:rPr>
              <a:t>="</a:t>
            </a:r>
            <a:r>
              <a:rPr lang="es-ES" sz="1100" dirty="0" err="1">
                <a:solidFill>
                  <a:prstClr val="white"/>
                </a:solidFill>
                <a:latin typeface="Consolas"/>
              </a:rPr>
              <a:t>anonymous</a:t>
            </a:r>
            <a:r>
              <a:rPr lang="es-ES" sz="1100" dirty="0">
                <a:solidFill>
                  <a:prstClr val="white"/>
                </a:solidFill>
                <a:latin typeface="Consolas"/>
              </a:rPr>
              <a:t>"&gt;&lt;/script&gt;</a:t>
            </a:r>
          </a:p>
          <a:p>
            <a:pPr lvl="0">
              <a:lnSpc>
                <a:spcPct val="90000"/>
              </a:lnSpc>
              <a:buClr>
                <a:srgbClr val="92D050"/>
              </a:buClr>
            </a:pPr>
            <a:r>
              <a:rPr lang="es-ES" sz="1100" dirty="0">
                <a:solidFill>
                  <a:prstClr val="white"/>
                </a:solidFill>
                <a:latin typeface="Consolas"/>
              </a:rPr>
              <a:t>&lt;script </a:t>
            </a:r>
            <a:r>
              <a:rPr lang="es-ES" sz="1100" dirty="0" err="1">
                <a:solidFill>
                  <a:prstClr val="white"/>
                </a:solidFill>
                <a:latin typeface="Consolas"/>
              </a:rPr>
              <a:t>src</a:t>
            </a:r>
            <a:r>
              <a:rPr lang="es-ES" sz="1100" dirty="0">
                <a:solidFill>
                  <a:prstClr val="white"/>
                </a:solidFill>
                <a:latin typeface="Consolas"/>
              </a:rPr>
              <a:t>="https://cdnjs.cloudflare.com/</a:t>
            </a:r>
            <a:r>
              <a:rPr lang="es-ES" sz="1100" dirty="0" err="1">
                <a:solidFill>
                  <a:prstClr val="white"/>
                </a:solidFill>
                <a:latin typeface="Consolas"/>
              </a:rPr>
              <a:t>ajax</a:t>
            </a:r>
            <a:r>
              <a:rPr lang="es-ES" sz="1100" dirty="0">
                <a:solidFill>
                  <a:prstClr val="white"/>
                </a:solidFill>
                <a:latin typeface="Consolas"/>
              </a:rPr>
              <a:t>/</a:t>
            </a:r>
            <a:r>
              <a:rPr lang="es-ES" sz="1100" dirty="0" err="1">
                <a:solidFill>
                  <a:prstClr val="white"/>
                </a:solidFill>
                <a:latin typeface="Consolas"/>
              </a:rPr>
              <a:t>libs</a:t>
            </a:r>
            <a:r>
              <a:rPr lang="es-ES" sz="1100" dirty="0">
                <a:solidFill>
                  <a:prstClr val="white"/>
                </a:solidFill>
                <a:latin typeface="Consolas"/>
              </a:rPr>
              <a:t>/popper.js/1.12.3/</a:t>
            </a:r>
            <a:r>
              <a:rPr lang="es-ES" sz="1100" dirty="0" err="1">
                <a:solidFill>
                  <a:prstClr val="white"/>
                </a:solidFill>
                <a:latin typeface="Consolas"/>
              </a:rPr>
              <a:t>umd</a:t>
            </a:r>
            <a:r>
              <a:rPr lang="es-ES" sz="1100" dirty="0">
                <a:solidFill>
                  <a:prstClr val="white"/>
                </a:solidFill>
                <a:latin typeface="Consolas"/>
              </a:rPr>
              <a:t>/popper.min.js" </a:t>
            </a:r>
            <a:r>
              <a:rPr lang="es-ES" sz="1100" dirty="0" err="1">
                <a:solidFill>
                  <a:prstClr val="white"/>
                </a:solidFill>
                <a:latin typeface="Consolas"/>
              </a:rPr>
              <a:t>integrity</a:t>
            </a:r>
            <a:r>
              <a:rPr lang="es-ES" sz="1100" dirty="0">
                <a:solidFill>
                  <a:prstClr val="white"/>
                </a:solidFill>
                <a:latin typeface="Consolas"/>
              </a:rPr>
              <a:t>="sha384-vFJXuSJphROIrBnz7yo7oB41mKfc8JzQZiCq4NCceLEaO4IHwicKwpJf9c9IpFgh" </a:t>
            </a:r>
            <a:r>
              <a:rPr lang="es-ES" sz="1100" dirty="0" err="1">
                <a:solidFill>
                  <a:prstClr val="white"/>
                </a:solidFill>
                <a:latin typeface="Consolas"/>
              </a:rPr>
              <a:t>crossorigin</a:t>
            </a:r>
            <a:r>
              <a:rPr lang="es-ES" sz="1100" dirty="0">
                <a:solidFill>
                  <a:prstClr val="white"/>
                </a:solidFill>
                <a:latin typeface="Consolas"/>
              </a:rPr>
              <a:t>="</a:t>
            </a:r>
            <a:r>
              <a:rPr lang="es-ES" sz="1100" dirty="0" err="1">
                <a:solidFill>
                  <a:prstClr val="white"/>
                </a:solidFill>
                <a:latin typeface="Consolas"/>
              </a:rPr>
              <a:t>anonymous</a:t>
            </a:r>
            <a:r>
              <a:rPr lang="es-ES" sz="1100" dirty="0">
                <a:solidFill>
                  <a:prstClr val="white"/>
                </a:solidFill>
                <a:latin typeface="Consolas"/>
              </a:rPr>
              <a:t>"&gt;&lt;/script&gt;</a:t>
            </a:r>
          </a:p>
          <a:p>
            <a:pPr algn="ctr"/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7C63A93-8554-4ED0-80EE-919190F59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84" y="3068960"/>
            <a:ext cx="4163958" cy="349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351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1464" y="-169540"/>
            <a:ext cx="9144000" cy="1863080"/>
          </a:xfrm>
        </p:spPr>
        <p:txBody>
          <a:bodyPr rtlCol="0"/>
          <a:lstStyle/>
          <a:p>
            <a:pPr rtl="0"/>
            <a:r>
              <a:rPr lang="es-ES" dirty="0"/>
              <a:t>PHP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71464" y="2060848"/>
            <a:ext cx="9144000" cy="2232248"/>
          </a:xfrm>
        </p:spPr>
        <p:txBody>
          <a:bodyPr rtlCol="0">
            <a:normAutofit/>
          </a:bodyPr>
          <a:lstStyle/>
          <a:p>
            <a:r>
              <a:rPr lang="es-ES" sz="2400" dirty="0"/>
              <a:t>PHP es el acrónimo de </a:t>
            </a:r>
            <a:r>
              <a:rPr lang="es-ES" sz="2400" dirty="0" err="1"/>
              <a:t>Hipertext</a:t>
            </a:r>
            <a:r>
              <a:rPr lang="es-ES" sz="2400" dirty="0"/>
              <a:t> </a:t>
            </a:r>
            <a:r>
              <a:rPr lang="es-ES" sz="2400" dirty="0" err="1"/>
              <a:t>Preprocesor</a:t>
            </a:r>
            <a:r>
              <a:rPr lang="es-ES" sz="2400" dirty="0"/>
              <a:t>. Es un lenguaje de programación del lado del servidor gratuito e independiente de plataforma, rápido, con una gran librería de funciones y mucha documentación.</a:t>
            </a:r>
          </a:p>
        </p:txBody>
      </p:sp>
      <p:pic>
        <p:nvPicPr>
          <p:cNvPr id="4098" name="Picture 2" descr="Resultado de imagen para PHP">
            <a:extLst>
              <a:ext uri="{FF2B5EF4-FFF2-40B4-BE49-F238E27FC236}">
                <a16:creationId xmlns:a16="http://schemas.microsoft.com/office/drawing/2014/main" id="{4D0A181D-5A88-45DE-B83A-995F92CD6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3933056"/>
            <a:ext cx="3192407" cy="211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243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1464" y="-169540"/>
            <a:ext cx="9144000" cy="1863080"/>
          </a:xfrm>
        </p:spPr>
        <p:txBody>
          <a:bodyPr rtlCol="0"/>
          <a:lstStyle/>
          <a:p>
            <a:pPr rtl="0"/>
            <a:r>
              <a:rPr lang="es-ES" dirty="0"/>
              <a:t>MYSQL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71464" y="2060848"/>
            <a:ext cx="9144000" cy="2232248"/>
          </a:xfrm>
        </p:spPr>
        <p:txBody>
          <a:bodyPr rtlCol="0">
            <a:normAutofit/>
          </a:bodyPr>
          <a:lstStyle/>
          <a:p>
            <a:r>
              <a:rPr lang="es-ES" sz="2400" dirty="0"/>
              <a:t>MySQL es un sistema de gestión de base de datos relacional (RDBMS) de código abierto, basado en lenguaje de consulta estructurado (SQL).</a:t>
            </a:r>
          </a:p>
        </p:txBody>
      </p:sp>
      <p:pic>
        <p:nvPicPr>
          <p:cNvPr id="5122" name="Picture 2" descr="Resultado de imagen para mysql">
            <a:extLst>
              <a:ext uri="{FF2B5EF4-FFF2-40B4-BE49-F238E27FC236}">
                <a16:creationId xmlns:a16="http://schemas.microsoft.com/office/drawing/2014/main" id="{1AFD3212-2AB3-474F-B9DB-B67AF756D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2708920"/>
            <a:ext cx="53340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190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quipo informático 16 ×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91_TF02901026_TF02901026.potx" id="{542403D4-CC65-4431-A4E3-55163509A0B1}" vid="{AF8CDC02-FD01-4345-AAA1-0E99693BFDBD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diseño de circuito tecnológico de empresa (panorámica)</Template>
  <TotalTime>0</TotalTime>
  <Words>448</Words>
  <Application>Microsoft Office PowerPoint</Application>
  <PresentationFormat>Panorámica</PresentationFormat>
  <Paragraphs>40</Paragraphs>
  <Slides>12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Candara</vt:lpstr>
      <vt:lpstr>Consolas</vt:lpstr>
      <vt:lpstr>Times New Roman</vt:lpstr>
      <vt:lpstr>Equipo informático 16 × 9</vt:lpstr>
      <vt:lpstr>LAGER-SHOP</vt:lpstr>
      <vt:lpstr>LAGER-SHOP </vt:lpstr>
      <vt:lpstr>OBJETIVO GENERAL</vt:lpstr>
      <vt:lpstr>OBJETIVOS ESPECIFICOS</vt:lpstr>
      <vt:lpstr>JAVASCRIPT</vt:lpstr>
      <vt:lpstr>HTML</vt:lpstr>
      <vt:lpstr>BOOTSTRAP</vt:lpstr>
      <vt:lpstr>PHP</vt:lpstr>
      <vt:lpstr>MYSQL</vt:lpstr>
      <vt:lpstr>BYETHOST</vt:lpstr>
      <vt:lpstr>GITHUB</vt:lpstr>
      <vt:lpstr>PRUEBA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2018-01-17T21:40:44Z</dcterms:created>
  <dcterms:modified xsi:type="dcterms:W3CDTF">2018-01-18T05:32:48Z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