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65" r:id="rId6"/>
    <p:sldId id="274" r:id="rId7"/>
    <p:sldId id="284" r:id="rId8"/>
    <p:sldId id="279" r:id="rId9"/>
    <p:sldId id="280" r:id="rId10"/>
    <p:sldId id="270" r:id="rId11"/>
    <p:sldId id="281" r:id="rId12"/>
    <p:sldId id="276" r:id="rId13"/>
    <p:sldId id="277" r:id="rId14"/>
    <p:sldId id="278" r:id="rId15"/>
    <p:sldId id="282" r:id="rId16"/>
    <p:sldId id="283" r:id="rId17"/>
    <p:sldId id="285" r:id="rId18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90" d="100"/>
          <a:sy n="90" d="100"/>
        </p:scale>
        <p:origin x="576" y="7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57DE37D-B738-4817-B751-0C1B86D8B665}" type="datetime1">
              <a:rPr lang="es-ES" smtClean="0"/>
              <a:t>21/01/2018</a:t>
            </a:fld>
            <a:endParaRPr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es-ES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17BB30D9-D505-4352-B274-A1AB529BC646}" type="datetime1">
              <a:rPr lang="es-ES" smtClean="0"/>
              <a:pPr/>
              <a:t>21/01/2018</a:t>
            </a:fld>
            <a:endParaRPr lang="es-ES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93919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4814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15843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92930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71035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11029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719110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957788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47599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77577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7" name="Rectángulo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FC1B432D-78E7-40AE-81C6-52773394A046}" type="datetime1">
              <a:rPr lang="es-ES" smtClean="0"/>
              <a:pPr/>
              <a:t>21/01/2018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E062C603-371F-4D8B-AFB8-8337237C6271}" type="datetime1">
              <a:rPr lang="es-ES" smtClean="0"/>
              <a:pPr algn="r"/>
              <a:t>21/01/2018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D1AE6EBB-BEC9-4000-8D95-40B44C4E2CA6}" type="datetime1">
              <a:rPr lang="es-ES" smtClean="0"/>
              <a:pPr/>
              <a:t>21/01/2018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7CAF1BE7-5365-4137-AE14-A7C362FC891C}" type="datetime1">
              <a:rPr lang="es-ES" smtClean="0"/>
              <a:pPr/>
              <a:t>21/01/2018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CCE83AA6-4601-4BF7-BD54-99DD2B193FD1}" type="datetime1">
              <a:rPr lang="es-ES" smtClean="0"/>
              <a:pPr/>
              <a:t>21/01/2018</a:t>
            </a:fld>
            <a:endParaRPr lang="es-ES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noProof="0" smtClean="0"/>
              <a:pPr algn="r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808DBE58-23DC-4EE9-8158-B69AC44D4A43}" type="datetime1">
              <a:rPr lang="es-ES" smtClean="0"/>
              <a:pPr/>
              <a:t>21/01/2018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97C2EBBF-D49B-4842-B69E-CE552000DC09}" type="datetime1">
              <a:rPr lang="es-ES" smtClean="0"/>
              <a:pPr/>
              <a:t>21/01/2018</a:t>
            </a:fld>
            <a:endParaRPr lang="es-ES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AF364E66-D00E-49A9-9E62-AB0485562249}" type="datetime1">
              <a:rPr lang="es-ES" smtClean="0"/>
              <a:pPr algn="r"/>
              <a:t>21/01/2018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6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8EB92E29-7FB2-4284-9496-FE061DBF8A30}" type="datetime1">
              <a:rPr lang="es-ES" smtClean="0"/>
              <a:pPr/>
              <a:t>21/01/2018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F03D15E0-E6C7-48CB-A009-DF16BCB95302}" type="datetime1">
              <a:rPr lang="es-ES" smtClean="0"/>
              <a:pPr/>
              <a:t>21/01/2018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slide" Target="slid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slide" Target="slid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slide" Target="slid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slide" Target="slid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slide" Target="slide12.xml"/><Relationship Id="rId17" Type="http://schemas.openxmlformats.org/officeDocument/2006/relationships/image" Target="../media/image11.png"/><Relationship Id="rId2" Type="http://schemas.openxmlformats.org/officeDocument/2006/relationships/slide" Target="slide7.xml"/><Relationship Id="rId16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11" Type="http://schemas.openxmlformats.org/officeDocument/2006/relationships/image" Target="../media/image8.jpeg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10" Type="http://schemas.openxmlformats.org/officeDocument/2006/relationships/slide" Target="slide11.xml"/><Relationship Id="rId4" Type="http://schemas.openxmlformats.org/officeDocument/2006/relationships/slide" Target="slide8.xml"/><Relationship Id="rId9" Type="http://schemas.openxmlformats.org/officeDocument/2006/relationships/image" Target="../media/image7.jpeg"/><Relationship Id="rId14" Type="http://schemas.openxmlformats.org/officeDocument/2006/relationships/slide" Target="slide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slide" Target="slide4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slide" Target="slide4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slide" Target="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r>
              <a:rPr lang="es-EC" dirty="0"/>
              <a:t>LAGER-SHOP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/>
              <a:t>Nombre: José Obando 			Nivel: Segundo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71464" y="-169540"/>
            <a:ext cx="9144000" cy="1863080"/>
          </a:xfrm>
        </p:spPr>
        <p:txBody>
          <a:bodyPr rtlCol="0"/>
          <a:lstStyle/>
          <a:p>
            <a:pPr rtl="0"/>
            <a:r>
              <a:rPr lang="es-ES" dirty="0"/>
              <a:t>PHP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71464" y="2060848"/>
            <a:ext cx="9144000" cy="2232248"/>
          </a:xfrm>
        </p:spPr>
        <p:txBody>
          <a:bodyPr rtlCol="0">
            <a:normAutofit/>
          </a:bodyPr>
          <a:lstStyle/>
          <a:p>
            <a:r>
              <a:rPr lang="es-ES" sz="2400" dirty="0"/>
              <a:t>PHP es el acrónimo de </a:t>
            </a:r>
            <a:r>
              <a:rPr lang="es-ES" sz="2400" dirty="0" err="1"/>
              <a:t>Hipertext</a:t>
            </a:r>
            <a:r>
              <a:rPr lang="es-ES" sz="2400" dirty="0"/>
              <a:t> </a:t>
            </a:r>
            <a:r>
              <a:rPr lang="es-ES" sz="2400" dirty="0" err="1"/>
              <a:t>Preprocesor</a:t>
            </a:r>
            <a:r>
              <a:rPr lang="es-ES" sz="2400" dirty="0"/>
              <a:t>. Es un lenguaje de programación del lado del servidor gratuito e independiente de plataforma, rápido, con una gran librería de funciones y mucha documentación.</a:t>
            </a:r>
          </a:p>
        </p:txBody>
      </p:sp>
      <p:pic>
        <p:nvPicPr>
          <p:cNvPr id="4098" name="Picture 2" descr="Resultado de imagen para PHP">
            <a:extLst>
              <a:ext uri="{FF2B5EF4-FFF2-40B4-BE49-F238E27FC236}">
                <a16:creationId xmlns:a16="http://schemas.microsoft.com/office/drawing/2014/main" id="{4D0A181D-5A88-45DE-B83A-995F92CD6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232" y="3933056"/>
            <a:ext cx="3192407" cy="2113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sultado de imagen para logo back png">
            <a:hlinkClick r:id="rId4" action="ppaction://hlinksldjump"/>
            <a:extLst>
              <a:ext uri="{FF2B5EF4-FFF2-40B4-BE49-F238E27FC236}">
                <a16:creationId xmlns:a16="http://schemas.microsoft.com/office/drawing/2014/main" id="{9FB90238-85CC-4A17-B0E5-0B4A9D3C3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5949280"/>
            <a:ext cx="1372369" cy="686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243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71464" y="-169540"/>
            <a:ext cx="9144000" cy="1863080"/>
          </a:xfrm>
        </p:spPr>
        <p:txBody>
          <a:bodyPr rtlCol="0"/>
          <a:lstStyle/>
          <a:p>
            <a:pPr rtl="0"/>
            <a:r>
              <a:rPr lang="es-ES" dirty="0"/>
              <a:t>MYSQL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71464" y="2060848"/>
            <a:ext cx="9144000" cy="2232248"/>
          </a:xfrm>
        </p:spPr>
        <p:txBody>
          <a:bodyPr rtlCol="0">
            <a:normAutofit/>
          </a:bodyPr>
          <a:lstStyle/>
          <a:p>
            <a:r>
              <a:rPr lang="es-ES" sz="2400" dirty="0"/>
              <a:t>MySQL es un sistema de gestión de base de datos relacional (RDBMS) de código abierto, basado en lenguaje de consulta estructurado (SQL).</a:t>
            </a:r>
          </a:p>
        </p:txBody>
      </p:sp>
      <p:pic>
        <p:nvPicPr>
          <p:cNvPr id="5122" name="Picture 2" descr="Resultado de imagen para mysql">
            <a:extLst>
              <a:ext uri="{FF2B5EF4-FFF2-40B4-BE49-F238E27FC236}">
                <a16:creationId xmlns:a16="http://schemas.microsoft.com/office/drawing/2014/main" id="{1AFD3212-2AB3-474F-B9DB-B67AF756D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032" y="2708920"/>
            <a:ext cx="5334000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sultado de imagen para logo back png">
            <a:hlinkClick r:id="rId4" action="ppaction://hlinksldjump"/>
            <a:extLst>
              <a:ext uri="{FF2B5EF4-FFF2-40B4-BE49-F238E27FC236}">
                <a16:creationId xmlns:a16="http://schemas.microsoft.com/office/drawing/2014/main" id="{45D9777B-B1BC-4E14-8FF2-C8485E8D7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5949280"/>
            <a:ext cx="1372369" cy="686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1902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71464" y="-169540"/>
            <a:ext cx="9144000" cy="1863080"/>
          </a:xfrm>
        </p:spPr>
        <p:txBody>
          <a:bodyPr rtlCol="0"/>
          <a:lstStyle/>
          <a:p>
            <a:pPr rtl="0"/>
            <a:r>
              <a:rPr lang="es-ES" dirty="0"/>
              <a:t>BYETHOST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71464" y="1844824"/>
            <a:ext cx="9144000" cy="2232248"/>
          </a:xfrm>
        </p:spPr>
        <p:txBody>
          <a:bodyPr rtlCol="0">
            <a:normAutofit/>
          </a:bodyPr>
          <a:lstStyle/>
          <a:p>
            <a:r>
              <a:rPr lang="es-ES" sz="2400" dirty="0"/>
              <a:t>Es un hosting gratuito para experimentar, un servicio que incluye PHP, MySQL, FTP, es decir, con todas las características de un hosting aunque con las limitaciones de cualquier servicio gratuito.</a:t>
            </a:r>
          </a:p>
        </p:txBody>
      </p:sp>
      <p:pic>
        <p:nvPicPr>
          <p:cNvPr id="8194" name="Picture 2" descr="Imagen relacionada">
            <a:extLst>
              <a:ext uri="{FF2B5EF4-FFF2-40B4-BE49-F238E27FC236}">
                <a16:creationId xmlns:a16="http://schemas.microsoft.com/office/drawing/2014/main" id="{FE1D8CBD-E777-40EF-8CEC-4E089C1F0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7286" y="5157192"/>
            <a:ext cx="2712517" cy="134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Resultado de imagen para byethost panel">
            <a:extLst>
              <a:ext uri="{FF2B5EF4-FFF2-40B4-BE49-F238E27FC236}">
                <a16:creationId xmlns:a16="http://schemas.microsoft.com/office/drawing/2014/main" id="{B9E6491C-8CE3-42E9-8B67-28CC91153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464" y="3789040"/>
            <a:ext cx="2808312" cy="2538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6672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71464" y="-169540"/>
            <a:ext cx="9144000" cy="1863080"/>
          </a:xfrm>
        </p:spPr>
        <p:txBody>
          <a:bodyPr rtlCol="0"/>
          <a:lstStyle/>
          <a:p>
            <a:pPr rtl="0"/>
            <a:r>
              <a:rPr lang="es-ES" dirty="0"/>
              <a:t>GITHUB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71464" y="1693540"/>
            <a:ext cx="9144000" cy="2448272"/>
          </a:xfrm>
        </p:spPr>
        <p:txBody>
          <a:bodyPr rtlCol="0">
            <a:normAutofit/>
          </a:bodyPr>
          <a:lstStyle/>
          <a:p>
            <a:r>
              <a:rPr lang="es-ES" sz="2400" dirty="0"/>
              <a:t>GitHub es un lugar para alojar proyectos utilizando el sistema de control de versiones Git. </a:t>
            </a:r>
          </a:p>
          <a:p>
            <a:r>
              <a:rPr lang="es-ES" sz="2400" dirty="0"/>
              <a:t>Utiliza el </a:t>
            </a:r>
            <a:r>
              <a:rPr lang="es-ES" sz="2400" dirty="0" err="1"/>
              <a:t>framework</a:t>
            </a:r>
            <a:r>
              <a:rPr lang="es-ES" sz="2400" dirty="0"/>
              <a:t> Ruby </a:t>
            </a:r>
            <a:r>
              <a:rPr lang="es-ES" sz="2400" dirty="0" err="1"/>
              <a:t>on</a:t>
            </a:r>
            <a:r>
              <a:rPr lang="es-ES" sz="2400" dirty="0"/>
              <a:t> </a:t>
            </a:r>
            <a:r>
              <a:rPr lang="es-ES" sz="2400" dirty="0" err="1"/>
              <a:t>Railspor</a:t>
            </a:r>
            <a:r>
              <a:rPr lang="es-ES" sz="2400" dirty="0"/>
              <a:t> GitHub, Inc. (anteriormente conocida como </a:t>
            </a:r>
            <a:r>
              <a:rPr lang="es-ES" sz="2400" dirty="0" err="1"/>
              <a:t>Logical</a:t>
            </a:r>
            <a:r>
              <a:rPr lang="es-ES" sz="2400" dirty="0"/>
              <a:t> </a:t>
            </a:r>
            <a:r>
              <a:rPr lang="es-ES" sz="2400" dirty="0" err="1"/>
              <a:t>Awesome</a:t>
            </a:r>
            <a:r>
              <a:rPr lang="es-ES" sz="2400" dirty="0"/>
              <a:t>).</a:t>
            </a:r>
          </a:p>
          <a:p>
            <a:r>
              <a:rPr lang="es-ES" sz="2400" dirty="0"/>
              <a:t>El código se almacena de forma pública, aunque también se puede hacer de forma privada, creando una cuenta de pago. </a:t>
            </a:r>
          </a:p>
        </p:txBody>
      </p:sp>
      <p:pic>
        <p:nvPicPr>
          <p:cNvPr id="9218" name="Picture 2" descr="Resultado de imagen para github">
            <a:extLst>
              <a:ext uri="{FF2B5EF4-FFF2-40B4-BE49-F238E27FC236}">
                <a16:creationId xmlns:a16="http://schemas.microsoft.com/office/drawing/2014/main" id="{60DA2B7A-D1E2-40C9-B7BB-D9B0009BB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168" y="4165021"/>
            <a:ext cx="4286250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sultado de imagen para logo back png">
            <a:hlinkClick r:id="rId4" action="ppaction://hlinksldjump"/>
            <a:extLst>
              <a:ext uri="{FF2B5EF4-FFF2-40B4-BE49-F238E27FC236}">
                <a16:creationId xmlns:a16="http://schemas.microsoft.com/office/drawing/2014/main" id="{E8E96ADC-D7AE-41BD-9AF8-A56CF55A8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5949280"/>
            <a:ext cx="1372369" cy="686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418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71464" y="-169540"/>
            <a:ext cx="9144000" cy="1863080"/>
          </a:xfrm>
        </p:spPr>
        <p:txBody>
          <a:bodyPr rtlCol="0"/>
          <a:lstStyle/>
          <a:p>
            <a:pPr rtl="0"/>
            <a:r>
              <a:rPr lang="es-ES" dirty="0"/>
              <a:t>WEBSTORM JETBRAINS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71464" y="1693540"/>
            <a:ext cx="9144000" cy="2448272"/>
          </a:xfrm>
        </p:spPr>
        <p:txBody>
          <a:bodyPr rtlCol="0">
            <a:normAutofit/>
          </a:bodyPr>
          <a:lstStyle/>
          <a:p>
            <a:r>
              <a:rPr lang="es-ES" sz="2400" dirty="0"/>
              <a:t>Es un IDE de Desarrollo que permite hacer diversos tipos de proyectos , es mas especializado en JavaScript y es de pago.</a:t>
            </a:r>
          </a:p>
        </p:txBody>
      </p:sp>
      <p:pic>
        <p:nvPicPr>
          <p:cNvPr id="2052" name="Picture 4" descr="Imagen relacionada">
            <a:extLst>
              <a:ext uri="{FF2B5EF4-FFF2-40B4-BE49-F238E27FC236}">
                <a16:creationId xmlns:a16="http://schemas.microsoft.com/office/drawing/2014/main" id="{25A96C51-CF96-4696-8F59-BC2970A31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432" y="4437112"/>
            <a:ext cx="205740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esultado de imagen para logo back png">
            <a:hlinkClick r:id="rId4" action="ppaction://hlinksldjump"/>
            <a:extLst>
              <a:ext uri="{FF2B5EF4-FFF2-40B4-BE49-F238E27FC236}">
                <a16:creationId xmlns:a16="http://schemas.microsoft.com/office/drawing/2014/main" id="{A3B68DDC-0B2F-437B-9C88-4907F87A1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5949280"/>
            <a:ext cx="1372369" cy="686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3020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601200" cy="1143000"/>
          </a:xfrm>
        </p:spPr>
        <p:txBody>
          <a:bodyPr rtlCol="0"/>
          <a:lstStyle/>
          <a:p>
            <a:pPr rtl="0"/>
            <a:r>
              <a:rPr lang="es-ES" dirty="0"/>
              <a:t>LAGER-SHOP	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2800" dirty="0"/>
              <a:t>Es una tienda online de ropa, la cual permite al usuario registrarse y poder comprar distintos tipo de prendas.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94FA2D7-4AD1-4ECF-82E5-BED73258BF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808" y="3140968"/>
            <a:ext cx="3218668" cy="134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LAGER-SHOP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43D5A4B-665D-4BF2-8A79-19F1C13F1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0413" y="1643925"/>
            <a:ext cx="6400800" cy="357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56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62F43F-1541-4014-99DE-FB9E13EAD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HERRAMIENTAS NECESARIAS:</a:t>
            </a:r>
            <a:br>
              <a:rPr lang="es-ES" dirty="0"/>
            </a:br>
            <a:endParaRPr lang="es-ES" dirty="0"/>
          </a:p>
        </p:txBody>
      </p:sp>
      <p:pic>
        <p:nvPicPr>
          <p:cNvPr id="4" name="Picture 2" descr="Resultado de imagen para javascript">
            <a:hlinkClick r:id="rId2" action="ppaction://hlinksldjump"/>
            <a:extLst>
              <a:ext uri="{FF2B5EF4-FFF2-40B4-BE49-F238E27FC236}">
                <a16:creationId xmlns:a16="http://schemas.microsoft.com/office/drawing/2014/main" id="{81442750-F74E-4498-A505-7ADABD30C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6" y="1124744"/>
            <a:ext cx="201622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esultado de imagen para html">
            <a:hlinkClick r:id="rId4" action="ppaction://hlinksldjump"/>
            <a:extLst>
              <a:ext uri="{FF2B5EF4-FFF2-40B4-BE49-F238E27FC236}">
                <a16:creationId xmlns:a16="http://schemas.microsoft.com/office/drawing/2014/main" id="{64A29FC0-9FA7-43DD-AAFF-62A69BD34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41350">
            <a:off x="3425821" y="1849459"/>
            <a:ext cx="1992377" cy="1403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hlinkClick r:id="rId6" action="ppaction://hlinksldjump"/>
            <a:extLst>
              <a:ext uri="{FF2B5EF4-FFF2-40B4-BE49-F238E27FC236}">
                <a16:creationId xmlns:a16="http://schemas.microsoft.com/office/drawing/2014/main" id="{282E087D-3EAA-46CC-BF50-AD8F691B41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94133" y="4458333"/>
            <a:ext cx="2147734" cy="1803761"/>
          </a:xfrm>
          <a:prstGeom prst="rect">
            <a:avLst/>
          </a:prstGeom>
        </p:spPr>
      </p:pic>
      <p:pic>
        <p:nvPicPr>
          <p:cNvPr id="1026" name="Picture 2" descr="Resultado de imagen para php">
            <a:hlinkClick r:id="rId8" action="ppaction://hlinksldjump"/>
            <a:extLst>
              <a:ext uri="{FF2B5EF4-FFF2-40B4-BE49-F238E27FC236}">
                <a16:creationId xmlns:a16="http://schemas.microsoft.com/office/drawing/2014/main" id="{179DA69D-1569-4F17-BB60-30B40F52E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75952">
            <a:off x="5965915" y="1289524"/>
            <a:ext cx="2757321" cy="1825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n relacionada">
            <a:hlinkClick r:id="rId10" action="ppaction://hlinksldjump"/>
            <a:extLst>
              <a:ext uri="{FF2B5EF4-FFF2-40B4-BE49-F238E27FC236}">
                <a16:creationId xmlns:a16="http://schemas.microsoft.com/office/drawing/2014/main" id="{71200949-7A05-43E6-9C03-D77E5C94D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21454">
            <a:off x="9708204" y="1518054"/>
            <a:ext cx="2063605" cy="2087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n para byethost">
            <a:hlinkClick r:id="rId12" action="ppaction://hlinksldjump"/>
            <a:extLst>
              <a:ext uri="{FF2B5EF4-FFF2-40B4-BE49-F238E27FC236}">
                <a16:creationId xmlns:a16="http://schemas.microsoft.com/office/drawing/2014/main" id="{377ADDF4-A58B-40EF-A132-711E2FB53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94791">
            <a:off x="661266" y="4327986"/>
            <a:ext cx="1943100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esultado de imagen para github">
            <a:hlinkClick r:id="rId14" action="ppaction://hlinksldjump"/>
            <a:extLst>
              <a:ext uri="{FF2B5EF4-FFF2-40B4-BE49-F238E27FC236}">
                <a16:creationId xmlns:a16="http://schemas.microsoft.com/office/drawing/2014/main" id="{D743070D-23CC-4D28-AFDC-33D30F486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608" y="3808512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Resultado de imagen para webstorm logo">
            <a:hlinkClick r:id="rId16" action="ppaction://hlinksldjump"/>
            <a:extLst>
              <a:ext uri="{FF2B5EF4-FFF2-40B4-BE49-F238E27FC236}">
                <a16:creationId xmlns:a16="http://schemas.microsoft.com/office/drawing/2014/main" id="{54AA47AB-7447-49D2-883A-4226E1AE1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680" y="3466969"/>
            <a:ext cx="5999792" cy="323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197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326B80-4F24-4C57-A261-B5FF69B49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 GENERAL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69BC44-CEBD-4809-B32F-B564CD52A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098881"/>
            <a:ext cx="9144000" cy="4267200"/>
          </a:xfrm>
        </p:spPr>
        <p:txBody>
          <a:bodyPr>
            <a:normAutofit/>
          </a:bodyPr>
          <a:lstStyle/>
          <a:p>
            <a:r>
              <a:rPr lang="es-ES" sz="2400" dirty="0"/>
              <a:t>Mejorar las ventas de la tienda mediante el uso de una plataforma web capaz de registrar usuarios y registrar compras.</a:t>
            </a:r>
          </a:p>
        </p:txBody>
      </p:sp>
    </p:spTree>
    <p:extLst>
      <p:ext uri="{BB962C8B-B14F-4D97-AF65-F5344CB8AC3E}">
        <p14:creationId xmlns:p14="http://schemas.microsoft.com/office/powerpoint/2010/main" val="2637393526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312428-AB32-466C-9777-724BF6BC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 ESPECIFICOS</a:t>
            </a: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F09DE421-4AAA-47B7-9F8E-46BDBDCC8E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5136904"/>
              </p:ext>
            </p:extLst>
          </p:nvPr>
        </p:nvGraphicFramePr>
        <p:xfrm>
          <a:off x="1415480" y="1988840"/>
          <a:ext cx="9001000" cy="2376264"/>
        </p:xfrm>
        <a:graphic>
          <a:graphicData uri="http://schemas.openxmlformats.org/drawingml/2006/table">
            <a:tbl>
              <a:tblPr/>
              <a:tblGrid>
                <a:gridCol w="9001000">
                  <a:extLst>
                    <a:ext uri="{9D8B030D-6E8A-4147-A177-3AD203B41FA5}">
                      <a16:colId xmlns:a16="http://schemas.microsoft.com/office/drawing/2014/main" val="2997101611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marL="449580" algn="just">
                        <a:spcAft>
                          <a:spcPts val="0"/>
                        </a:spcAft>
                      </a:pPr>
                      <a:r>
                        <a:rPr lang="es-EC" sz="2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 Optimizar el uso de la plataforma web para que sea capaz de hacer envíos a otros lugares en la ciudad.</a:t>
                      </a:r>
                      <a:endParaRPr lang="es-E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5726474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marL="449580">
                        <a:spcAft>
                          <a:spcPts val="0"/>
                        </a:spcAft>
                      </a:pPr>
                      <a:r>
                        <a:rPr lang="es-ES" sz="2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 Asegurar los datos de los clientes en bases de datos para ahorrar papel.</a:t>
                      </a:r>
                      <a:endParaRPr lang="es-E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905050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marL="449580">
                        <a:spcAft>
                          <a:spcPts val="0"/>
                        </a:spcAft>
                      </a:pPr>
                      <a:r>
                        <a:rPr lang="es-ES" sz="2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 Ampliar más productos de venta para ganar más mercado.</a:t>
                      </a:r>
                      <a:endParaRPr lang="es-E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5585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370726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71464" y="-169540"/>
            <a:ext cx="9144000" cy="1863080"/>
          </a:xfrm>
        </p:spPr>
        <p:txBody>
          <a:bodyPr rtlCol="0"/>
          <a:lstStyle/>
          <a:p>
            <a:pPr rtl="0"/>
            <a:r>
              <a:rPr lang="es-ES" dirty="0"/>
              <a:t>JAVASCRIPT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71464" y="2060848"/>
            <a:ext cx="9144000" cy="1506537"/>
          </a:xfrm>
        </p:spPr>
        <p:txBody>
          <a:bodyPr rtlCol="0">
            <a:normAutofit fontScale="92500" lnSpcReduction="20000"/>
          </a:bodyPr>
          <a:lstStyle/>
          <a:p>
            <a:r>
              <a:rPr lang="es-ES" sz="2400" dirty="0" err="1"/>
              <a:t>Javascript</a:t>
            </a:r>
            <a:r>
              <a:rPr lang="es-ES" sz="2400" dirty="0"/>
              <a:t> es un lenguaje de programación que permite a los desarrolladores crear acciones en sus páginas web.</a:t>
            </a:r>
          </a:p>
          <a:p>
            <a:endParaRPr lang="es-ES" sz="2400" dirty="0"/>
          </a:p>
          <a:p>
            <a:r>
              <a:rPr lang="es-ES" sz="2400" dirty="0"/>
              <a:t>Tiene la ventaja de ser incorporado en cualquier página web, puede ser ejecutado sin la necesidad de instalar otro programa para ser visualizado.</a:t>
            </a:r>
          </a:p>
        </p:txBody>
      </p:sp>
      <p:pic>
        <p:nvPicPr>
          <p:cNvPr id="2050" name="Picture 2" descr="Resultado de imagen para javascript">
            <a:hlinkClick r:id="rId3" action="ppaction://hlinksldjump"/>
            <a:extLst>
              <a:ext uri="{FF2B5EF4-FFF2-40B4-BE49-F238E27FC236}">
                <a16:creationId xmlns:a16="http://schemas.microsoft.com/office/drawing/2014/main" id="{D6277F18-6C3C-4521-8153-FB3C8E5EA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1004" y="3789040"/>
            <a:ext cx="2708920" cy="270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Resultado de imagen para logo back png">
            <a:hlinkClick r:id="rId5" action="ppaction://hlinksldjump"/>
            <a:extLst>
              <a:ext uri="{FF2B5EF4-FFF2-40B4-BE49-F238E27FC236}">
                <a16:creationId xmlns:a16="http://schemas.microsoft.com/office/drawing/2014/main" id="{230BD812-6F96-4904-98D7-CAF48DF2E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5949280"/>
            <a:ext cx="1372369" cy="686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71464" y="-169540"/>
            <a:ext cx="9144000" cy="1863080"/>
          </a:xfrm>
        </p:spPr>
        <p:txBody>
          <a:bodyPr rtlCol="0"/>
          <a:lstStyle/>
          <a:p>
            <a:pPr rtl="0"/>
            <a:r>
              <a:rPr lang="es-ES" dirty="0"/>
              <a:t>HTML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71464" y="2060848"/>
            <a:ext cx="9144000" cy="2232248"/>
          </a:xfrm>
        </p:spPr>
        <p:txBody>
          <a:bodyPr rtlCol="0">
            <a:normAutofit/>
          </a:bodyPr>
          <a:lstStyle/>
          <a:p>
            <a:r>
              <a:rPr lang="es-ES" sz="2400" dirty="0"/>
              <a:t>HTML es un lenguaje de etiquetas que se utiliza para el desarrollo de páginas de Internet. Se trata de la siglas que corresponden a </a:t>
            </a:r>
            <a:r>
              <a:rPr lang="es-ES" sz="2400" dirty="0" err="1"/>
              <a:t>HyperText</a:t>
            </a:r>
            <a:r>
              <a:rPr lang="es-ES" sz="2400" dirty="0"/>
              <a:t> </a:t>
            </a:r>
            <a:r>
              <a:rPr lang="es-ES" sz="2400" dirty="0" err="1"/>
              <a:t>Markup</a:t>
            </a:r>
            <a:r>
              <a:rPr lang="es-ES" sz="2400" dirty="0"/>
              <a:t> </a:t>
            </a:r>
            <a:r>
              <a:rPr lang="es-ES" sz="2400" dirty="0" err="1"/>
              <a:t>Language</a:t>
            </a:r>
            <a:r>
              <a:rPr lang="es-ES" sz="2400" dirty="0"/>
              <a:t>, es decir, un Lenguaje de Marcas de Hipertexto</a:t>
            </a:r>
          </a:p>
        </p:txBody>
      </p:sp>
      <p:pic>
        <p:nvPicPr>
          <p:cNvPr id="7172" name="Picture 4" descr="Resultado de imagen para html">
            <a:extLst>
              <a:ext uri="{FF2B5EF4-FFF2-40B4-BE49-F238E27FC236}">
                <a16:creationId xmlns:a16="http://schemas.microsoft.com/office/drawing/2014/main" id="{5312E84A-95CF-4E03-AA5C-8F4635C6B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232" y="3933056"/>
            <a:ext cx="3144838" cy="2215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Resultado de imagen para html">
            <a:extLst>
              <a:ext uri="{FF2B5EF4-FFF2-40B4-BE49-F238E27FC236}">
                <a16:creationId xmlns:a16="http://schemas.microsoft.com/office/drawing/2014/main" id="{C6BF02AE-BB19-4D3A-967C-1464F8774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2" y="3614428"/>
            <a:ext cx="2616513" cy="285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para logo back png">
            <a:hlinkClick r:id="rId5" action="ppaction://hlinksldjump"/>
            <a:extLst>
              <a:ext uri="{FF2B5EF4-FFF2-40B4-BE49-F238E27FC236}">
                <a16:creationId xmlns:a16="http://schemas.microsoft.com/office/drawing/2014/main" id="{2CE0BAC1-2585-4243-A497-26872A566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5949280"/>
            <a:ext cx="1372369" cy="686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235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71464" y="-169540"/>
            <a:ext cx="9144000" cy="1863080"/>
          </a:xfrm>
        </p:spPr>
        <p:txBody>
          <a:bodyPr rtlCol="0"/>
          <a:lstStyle/>
          <a:p>
            <a:pPr rtl="0"/>
            <a:r>
              <a:rPr lang="es-ES" dirty="0"/>
              <a:t>BOOTSTRAP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71464" y="2060848"/>
            <a:ext cx="9144000" cy="2232248"/>
          </a:xfrm>
        </p:spPr>
        <p:txBody>
          <a:bodyPr rtlCol="0">
            <a:normAutofit/>
          </a:bodyPr>
          <a:lstStyle/>
          <a:p>
            <a:r>
              <a:rPr lang="es-ES" sz="2400" dirty="0"/>
              <a:t>Bootstrap es un </a:t>
            </a:r>
            <a:r>
              <a:rPr lang="es-ES" sz="2400" dirty="0" err="1"/>
              <a:t>framework</a:t>
            </a:r>
            <a:r>
              <a:rPr lang="es-ES" sz="2400" dirty="0"/>
              <a:t> web o conjunto de herramientas de código abierto para diseño de sitios y aplicaciones web.</a:t>
            </a:r>
          </a:p>
          <a:p>
            <a:endParaRPr lang="es-ES" sz="240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078FF73-1B2F-4C6C-AA26-6D70E66C926E}"/>
              </a:ext>
            </a:extLst>
          </p:cNvPr>
          <p:cNvSpPr/>
          <p:nvPr/>
        </p:nvSpPr>
        <p:spPr>
          <a:xfrm>
            <a:off x="839416" y="3501008"/>
            <a:ext cx="4608512" cy="18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90000"/>
              </a:lnSpc>
              <a:buClr>
                <a:srgbClr val="92D050"/>
              </a:buClr>
            </a:pPr>
            <a:r>
              <a:rPr lang="es-ES" sz="1100" dirty="0">
                <a:solidFill>
                  <a:prstClr val="white"/>
                </a:solidFill>
                <a:latin typeface="Consolas"/>
              </a:rPr>
              <a:t>&lt;script </a:t>
            </a:r>
            <a:r>
              <a:rPr lang="es-ES" sz="1100" dirty="0" err="1">
                <a:solidFill>
                  <a:prstClr val="white"/>
                </a:solidFill>
                <a:latin typeface="Consolas"/>
              </a:rPr>
              <a:t>src</a:t>
            </a:r>
            <a:r>
              <a:rPr lang="es-ES" sz="1100" dirty="0">
                <a:solidFill>
                  <a:prstClr val="white"/>
                </a:solidFill>
                <a:latin typeface="Consolas"/>
              </a:rPr>
              <a:t>="https://code.jquery.com/jquery-3.2.1.slim.min.js" </a:t>
            </a:r>
            <a:r>
              <a:rPr lang="es-ES" sz="1100" dirty="0" err="1">
                <a:solidFill>
                  <a:prstClr val="white"/>
                </a:solidFill>
                <a:latin typeface="Consolas"/>
              </a:rPr>
              <a:t>integrity</a:t>
            </a:r>
            <a:r>
              <a:rPr lang="es-ES" sz="1100" dirty="0">
                <a:solidFill>
                  <a:prstClr val="white"/>
                </a:solidFill>
                <a:latin typeface="Consolas"/>
              </a:rPr>
              <a:t>="sha384-KJ3o2DKtIkvYIK3UENzmM7KCkRr/rE9/Qpg6aAZGJwFDMVNA/GpGFF93hXpG5KkN" </a:t>
            </a:r>
            <a:r>
              <a:rPr lang="es-ES" sz="1100" dirty="0" err="1">
                <a:solidFill>
                  <a:prstClr val="white"/>
                </a:solidFill>
                <a:latin typeface="Consolas"/>
              </a:rPr>
              <a:t>crossorigin</a:t>
            </a:r>
            <a:r>
              <a:rPr lang="es-ES" sz="1100" dirty="0">
                <a:solidFill>
                  <a:prstClr val="white"/>
                </a:solidFill>
                <a:latin typeface="Consolas"/>
              </a:rPr>
              <a:t>="</a:t>
            </a:r>
            <a:r>
              <a:rPr lang="es-ES" sz="1100" dirty="0" err="1">
                <a:solidFill>
                  <a:prstClr val="white"/>
                </a:solidFill>
                <a:latin typeface="Consolas"/>
              </a:rPr>
              <a:t>anonymous</a:t>
            </a:r>
            <a:r>
              <a:rPr lang="es-ES" sz="1100" dirty="0">
                <a:solidFill>
                  <a:prstClr val="white"/>
                </a:solidFill>
                <a:latin typeface="Consolas"/>
              </a:rPr>
              <a:t>"&gt;&lt;/script&gt;</a:t>
            </a:r>
          </a:p>
          <a:p>
            <a:pPr lvl="0">
              <a:lnSpc>
                <a:spcPct val="90000"/>
              </a:lnSpc>
              <a:buClr>
                <a:srgbClr val="92D050"/>
              </a:buClr>
            </a:pPr>
            <a:r>
              <a:rPr lang="es-ES" sz="1100" dirty="0">
                <a:solidFill>
                  <a:prstClr val="white"/>
                </a:solidFill>
                <a:latin typeface="Consolas"/>
              </a:rPr>
              <a:t>&lt;script </a:t>
            </a:r>
            <a:r>
              <a:rPr lang="es-ES" sz="1100" dirty="0" err="1">
                <a:solidFill>
                  <a:prstClr val="white"/>
                </a:solidFill>
                <a:latin typeface="Consolas"/>
              </a:rPr>
              <a:t>src</a:t>
            </a:r>
            <a:r>
              <a:rPr lang="es-ES" sz="1100" dirty="0">
                <a:solidFill>
                  <a:prstClr val="white"/>
                </a:solidFill>
                <a:latin typeface="Consolas"/>
              </a:rPr>
              <a:t>="https://cdnjs.cloudflare.com/</a:t>
            </a:r>
            <a:r>
              <a:rPr lang="es-ES" sz="1100" dirty="0" err="1">
                <a:solidFill>
                  <a:prstClr val="white"/>
                </a:solidFill>
                <a:latin typeface="Consolas"/>
              </a:rPr>
              <a:t>ajax</a:t>
            </a:r>
            <a:r>
              <a:rPr lang="es-ES" sz="1100" dirty="0">
                <a:solidFill>
                  <a:prstClr val="white"/>
                </a:solidFill>
                <a:latin typeface="Consolas"/>
              </a:rPr>
              <a:t>/</a:t>
            </a:r>
            <a:r>
              <a:rPr lang="es-ES" sz="1100" dirty="0" err="1">
                <a:solidFill>
                  <a:prstClr val="white"/>
                </a:solidFill>
                <a:latin typeface="Consolas"/>
              </a:rPr>
              <a:t>libs</a:t>
            </a:r>
            <a:r>
              <a:rPr lang="es-ES" sz="1100" dirty="0">
                <a:solidFill>
                  <a:prstClr val="white"/>
                </a:solidFill>
                <a:latin typeface="Consolas"/>
              </a:rPr>
              <a:t>/popper.js/1.12.3/</a:t>
            </a:r>
            <a:r>
              <a:rPr lang="es-ES" sz="1100" dirty="0" err="1">
                <a:solidFill>
                  <a:prstClr val="white"/>
                </a:solidFill>
                <a:latin typeface="Consolas"/>
              </a:rPr>
              <a:t>umd</a:t>
            </a:r>
            <a:r>
              <a:rPr lang="es-ES" sz="1100" dirty="0">
                <a:solidFill>
                  <a:prstClr val="white"/>
                </a:solidFill>
                <a:latin typeface="Consolas"/>
              </a:rPr>
              <a:t>/popper.min.js" </a:t>
            </a:r>
            <a:r>
              <a:rPr lang="es-ES" sz="1100" dirty="0" err="1">
                <a:solidFill>
                  <a:prstClr val="white"/>
                </a:solidFill>
                <a:latin typeface="Consolas"/>
              </a:rPr>
              <a:t>integrity</a:t>
            </a:r>
            <a:r>
              <a:rPr lang="es-ES" sz="1100" dirty="0">
                <a:solidFill>
                  <a:prstClr val="white"/>
                </a:solidFill>
                <a:latin typeface="Consolas"/>
              </a:rPr>
              <a:t>="sha384-vFJXuSJphROIrBnz7yo7oB41mKfc8JzQZiCq4NCceLEaO4IHwicKwpJf9c9IpFgh" </a:t>
            </a:r>
            <a:r>
              <a:rPr lang="es-ES" sz="1100" dirty="0" err="1">
                <a:solidFill>
                  <a:prstClr val="white"/>
                </a:solidFill>
                <a:latin typeface="Consolas"/>
              </a:rPr>
              <a:t>crossorigin</a:t>
            </a:r>
            <a:r>
              <a:rPr lang="es-ES" sz="1100" dirty="0">
                <a:solidFill>
                  <a:prstClr val="white"/>
                </a:solidFill>
                <a:latin typeface="Consolas"/>
              </a:rPr>
              <a:t>="</a:t>
            </a:r>
            <a:r>
              <a:rPr lang="es-ES" sz="1100" dirty="0" err="1">
                <a:solidFill>
                  <a:prstClr val="white"/>
                </a:solidFill>
                <a:latin typeface="Consolas"/>
              </a:rPr>
              <a:t>anonymous</a:t>
            </a:r>
            <a:r>
              <a:rPr lang="es-ES" sz="1100" dirty="0">
                <a:solidFill>
                  <a:prstClr val="white"/>
                </a:solidFill>
                <a:latin typeface="Consolas"/>
              </a:rPr>
              <a:t>"&gt;&lt;/script&gt;</a:t>
            </a:r>
          </a:p>
          <a:p>
            <a:pPr algn="ctr"/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7C63A93-8554-4ED0-80EE-919190F59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2184" y="3068960"/>
            <a:ext cx="4163958" cy="3497074"/>
          </a:xfrm>
          <a:prstGeom prst="rect">
            <a:avLst/>
          </a:prstGeom>
        </p:spPr>
      </p:pic>
      <p:pic>
        <p:nvPicPr>
          <p:cNvPr id="8" name="Picture 2" descr="Resultado de imagen para logo back png">
            <a:hlinkClick r:id="rId4" action="ppaction://hlinksldjump"/>
            <a:extLst>
              <a:ext uri="{FF2B5EF4-FFF2-40B4-BE49-F238E27FC236}">
                <a16:creationId xmlns:a16="http://schemas.microsoft.com/office/drawing/2014/main" id="{ED96D678-1A8C-4FA7-9720-4326EA4E9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5949280"/>
            <a:ext cx="1372369" cy="686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28351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Equipo informático 16 × 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91_TF02901026_TF02901026.potx" id="{542403D4-CC65-4431-A4E3-55163509A0B1}" vid="{AF8CDC02-FD01-4345-AAA1-0E99693BFDBD}"/>
    </a:ext>
  </a:extLst>
</a:theme>
</file>

<file path=ppt/theme/theme2.xml><?xml version="1.0" encoding="utf-8"?>
<a:theme xmlns:a="http://schemas.openxmlformats.org/drawingml/2006/main" name="Tema d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098515-0C12-46CF-BC7C-69B4A13CD5FA}">
  <ds:schemaRefs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diseño de circuito tecnológico de empresa (panorámica)</Template>
  <TotalTime>0</TotalTime>
  <Words>477</Words>
  <Application>Microsoft Office PowerPoint</Application>
  <PresentationFormat>Panorámica</PresentationFormat>
  <Paragraphs>44</Paragraphs>
  <Slides>14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Arial</vt:lpstr>
      <vt:lpstr>Calibri</vt:lpstr>
      <vt:lpstr>Candara</vt:lpstr>
      <vt:lpstr>Consolas</vt:lpstr>
      <vt:lpstr>Times New Roman</vt:lpstr>
      <vt:lpstr>Equipo informático 16 × 9</vt:lpstr>
      <vt:lpstr>LAGER-SHOP</vt:lpstr>
      <vt:lpstr>LAGER-SHOP </vt:lpstr>
      <vt:lpstr>LAGER-SHOP</vt:lpstr>
      <vt:lpstr>HERRAMIENTAS NECESARIAS: </vt:lpstr>
      <vt:lpstr>OBJETIVO GENERAL</vt:lpstr>
      <vt:lpstr>OBJETIVOS ESPECIFICOS</vt:lpstr>
      <vt:lpstr>JAVASCRIPT</vt:lpstr>
      <vt:lpstr>HTML</vt:lpstr>
      <vt:lpstr>BOOTSTRAP</vt:lpstr>
      <vt:lpstr>PHP</vt:lpstr>
      <vt:lpstr>MYSQL</vt:lpstr>
      <vt:lpstr>BYETHOST</vt:lpstr>
      <vt:lpstr>GITHUB</vt:lpstr>
      <vt:lpstr>WEBSTORM JETBRAINS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2018-01-17T21:40:44Z</dcterms:created>
  <dcterms:modified xsi:type="dcterms:W3CDTF">2018-01-22T02:41:22Z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