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irz8b3v13OGthmXS8PkdbjEKoA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ED7A8E-E5F6-4F87-B397-2A6B53295991}">
  <a:tblStyle styleId="{E5ED7A8E-E5F6-4F87-B397-2A6B5329599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993" y="1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721108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31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32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33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34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35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36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37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481013" y="1277938"/>
            <a:ext cx="61436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.ly/O2YX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hingspeak.com/" TargetMode="External"/><Relationship Id="rId4" Type="http://schemas.openxmlformats.org/officeDocument/2006/relationships/hyperlink" Target="https://t.ly/yAAlD" TargetMode="External"/><Relationship Id="rId5" Type="http://schemas.openxmlformats.org/officeDocument/2006/relationships/hyperlink" Target="https://t.ly/yAAlD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.ly/xYGA5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.ly/Qg8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notify-bot.line.me/zh_TW/" TargetMode="External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pitester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Relationship Id="rId5" Type="http://schemas.openxmlformats.org/officeDocument/2006/relationships/image" Target="../media/image25.jpg"/><Relationship Id="rId6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t.ly/pK0vb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.ly/WZJEj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pendata.epa.gov.tw/" TargetMode="External"/><Relationship Id="rId4" Type="http://schemas.openxmlformats.org/officeDocument/2006/relationships/hyperlink" Target="http://opendata2.epa.gov.tw/AQI.js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.ly/Ms6a" TargetMode="External"/><Relationship Id="rId4" Type="http://schemas.openxmlformats.org/officeDocument/2006/relationships/hyperlink" Target="https://t.ly/Ms6a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12775" y="709000"/>
            <a:ext cx="11135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IoT互動開發班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https://t.ly/O2YXD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852928" y="3439478"/>
            <a:ext cx="7144511" cy="30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一、Wifi Client讀取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實做：PM2.5顯示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二、Thingspeak IoT資料庫與圖表實做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三、LINE機器人實做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四、WifiServer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MgAAADICAYAAACtWK6eAAAMHUlEQVR4Xu2d2XYjOQ4F7f//6OpjV59uWU6JQAiAcol5FRfg4gbBpGtmPv/8+fPnw/+ogApsKvApIDpDBR4rICC6QwWeKCAg2kMFBEQPqABTwA7CdHPWRRQQkIsU2jSZAgLCdHPWRRQQkIsU2jSZAgLCdHPWRRQQkIsU2jSZAgLCdHPWRRRIA/L5+Xl4aZ7987Nn+dF/tjatGY3zWWGnc+gwGdFFQO4qISDb1hSQILJnF0pABORWATuIHSR0NJ79YHwkgoAIiIA8UUBABERABOSnAr5ihZj4McgrVlCzjo/Y4NapYR1xUpOQ58VUsonBVBc6LxFaydDqOEuvWGcwQsffAs6gS7XxSmjYWKQ6TgFJVMoOsi3WGQ6AkVesMwv1JaCACMjyPK1uYcsN4YCOOAVEQJZ27DDeclMwoCNOARGQpRU7jLfcFAzoiFNABGRpRWo8aq5nAU3/PYO+cNE495T7Ves+9oolINt2p7pQ6OhDioAse8ffAVcVaiXPtC4Ckj9wyOFgB1k5P/i7gOQNG5T217DJw0FAaJXu5gmIgHjFegKTgAiIgAjIpgL0ykObN93Pb5AbxemJTotG59FXLLrf9NNxR34CEqz+pFDBkNLDOgyUDuLfCR16duTXEecjzfxIp24qmtdhIBpah/E68uuIU0BuFCB3UWq61bwOA632fPR7h/E68uuIU0AEZMlNh/EEJGi8owu1dBcc0KELDOVDQH4r5zcIdVPRPAHJC9kBslesYKd7Vi76dEzn5a2znkFj6Zi3jnZ7hIAElZsU6iukDpNMPxhM59DRISfr7hUrCKOAPP5f9aeGTUj/YyjdjxxGApKo0vTpmwgtPHQ6BztI8G5/dKHsIHaQ0CnUcQKFNt4YNNlqBURAQj4VkPe/rIQK9WBQR/3oQUXzoPvt+huEikHnUSNM7zcd53R+dD86r1rPsY90mjCdVy3UKg66H523iqf696vGKSBFTqIGovOKwg4vc9U4BSRskecDqYHovKKww8tcNU4BCVtEQB4pQD5+i2T/tUw1yAJSVClaGDqvKOzwMleNU0DCFrGD2EECZun4i3hg29IhHe/o9IQ9w7zS4jQuRq6CpR2kMbfSpQVkW06qS2lxGhcTkKC41AjOCwq802ECEiyMRreDBK3y4RXrTqkzfBNMHwBRs717nB0kWIFpA519v6Dsbx8mIMESnN2w0/kFZX/7sBFA3p5lcwAdV6xnIXeYuVmiSy2f/gY5uzoCcvYK5/ITkIGPdDtIzpR7Gi0gArInP+4uFgERkN2Zck8BCYiA7MmPu4tFQARkd6bcU0BpQOi/5qXPmXv6wKW50xx2ZZRP9j/7M50DfYV8FKeAJCooINtikT/AJWRPDRWQG7loV6IFFRABWdJKTULNTK8n1SfJVxw0d5rDshiDAzr07Ai/Ok6vWIkqCYgdZGkXahI7yP7N9az41Sfz0mhwQHWcdpBEIejh4BUrIfKLQw8LCDVJdcIr/SkE0x/+dL9V/uR3qhnZazWnWpexDiIg2wpQc1UbYWU8ev16ZV0yt1oXAbmrwrRhp/cjplvNoTms1iW/C8iNatVifC1Ni01jmd6PmG41h+awWpf8TuvwaC87iB2E+PDHHAG5kaNDDPoEXH1a2EEYKx2eYJF8fFR7wg5iB6Fe/G+egLyxg3S8nlSfMkfqPPQ1kdZh+nZQ/WeB3XcQWpgOI+wplo5Tmx4c1JR0Hq0DyU9AXr5g/F2AGpYU7ZX9Og4OanQ6T0CCpp02JS3MtCmD8v0a1gGrVyxajZt5HYXpMKWAbCtAOwGdR+tAfOYVqwDwV648pGiv7NdxcFCj03kCEjStV6ygUMFhHbB6xSq4Kk2eCEGvbA6jQNI9pw1L46Sd4Ah6ll6xaEEFZFsBqic1rID8VkBAEq44wom3+j6h0HUcYkfQU0AEJKHA3CvWy0FtLEAOBwFJVOIIJ54d5HFBBSRhdjJUQOwgS98c5QNwmQgYICACsrQNBWTaXM8SoW/ze1pzWagHA6brR641NLeO6+XYN4iA5MveYS4BydVBQO70oiBPd6Vcmf8fLSA55QREQP5T4CiQd/xN5tGaAiIgAvKEOAEREAERkJ8KTF8lOr5rcjdpv0G+FCCPHqUdhD6D7qnYREQa/2pexwf1dH40h8nvjKd7/UkqdvbTMCnHyuMv/U7NRee9FGzx310EpKAa1Ah0XkHIqSVonHReKrjg4I5YOtYcecXyihV0TXAYNQKdFwwrNawjlo41BeRGgUmBU25KvKjRh4bpK2SH1h1rCoiAfCsgILkjy1esO72mDdTxMTp5wq7s1hFLx5pv7yArIR/9Tq8SHd9D9AWP5r6nefTg2JNmJIexDkKLLSBUudp5xFxfEQhIbR1+rSYgzQIHlxeQoFDTJ4KABAvTPExAggILSFCokw0TkGBBBSQo1MmGCUiwoAISFOpkwwQkWNCON2i6Jp0XTLVs2NnjpPnRw5Z+lxLIS595SQCrp8BJMcqIuFuIGqgrnkfr0jg75tG/Y9FYHmpS+c/dBWRb5uqidYFD4+yYJyA3CnQITGHtMB/NryOWZ2vSODvmCYiAfCtwBpAFpMDMezq5jnIyHyVOARGQl7xKDfTSpmAyjbNjnlesnULX0emAV5dTpk25DAgMoC+UFB4Q4sehn3mnzUxNSQqzmkNjoX97WMVDfheQoGq02AKyrUCH8YKlTA3riLP60cMOkihpB8iJ7X8MpbHYQXKKC0hCL2rKxBbhoTQWAQlL/D1QQBJ6UVMmtggPpbEISFhiAclJ9fy/Plp9913FJiD576+Vplu/pzsI2eRIc6jx6IMB1YYC2ZEfzf2UH+m0oEeZ12GgjmuNgNhB3sKUgNTKTvWkhwo9OB5l7RXrThlaUHrNoHakRujIj+buFYtW/43zOgxET8NnMgiIV6y3YCIgtbJTPemhQg8Or1jButOC0mtGMKxfw6gROvKjuZ/yikXJpkbomEfNRY3QcVWiulBApudN51fWQQRkW0qqSwesFGR6onfMExCqQMG8DlMKSP7gmK4D2S/9zEuNUODrsiWIUKvNqS4dsdhB6l64BGTl/ODvAmIH+VaAGiHos5FhHac21aUjFjuIHeQlkDpMKSB2kGUH6TAeJYE+S07vR+OkQE4/OdP8aBeszq/0G0RA8q2dGkhA8kcZ8aeA5HXenNFhdPr3BZoSMdBqL6qLHWSl7Iu/dxSGFo0anc6j0gnIb+XsINRNd/MokB3zaEoCIiDfCuzJCAKSx5l+f5G620Hy9fEbJKEZPQDodfawr1iUepowLcye5iV8eMih5ET/SpR6iew31kFoUgJySO+HgiaGFZCQtH8H0Veeo8xLSHHIoQJyUzY7yLaHO3Q5Ci0CIiAvdbqjGJ3GKSACIiBP6BEQAREQAflfAfrx29Gip59raQ50Hv126Ti16ZpHyN1n3rsqUbBosek8AckrR0AWEAEJOW1PB8fk4SAgAiIgTxQQEAEREAH5qQB9TCB32JD7wKDJa8ZXeF6xgkWiQtGCPgurw+g0v6B8ZcOonhTyPekymbtXrIRlO0xC16TznqU7vWZC+pKh5HAQkIT00wbq6JACkij45P8NNG2L01esPRlIQHJmXo22g9wotKfTvgO6M+S3MnT17wIiIN8KECN0vVR13BwoOEQXv0ESau/p1N5TLLRDJqQvGSogdhA7yBOUdg1IyRGQWISesB1XAlKYVao0v9W65HeqGX2EIDHSq+fYFYsmRedRA9Fi09e26fzofh3XKAHpqEZwTQEJClUwjB4qAlIgPl1CQKhy+XkC0vzxmy/JeoaArDWqGiEgAvKSl/xI35bPK9ZLtnptsh3kNf0ys+0gwQ6SEfWdYztOrukuQV/NOsxMa0kPMfqiRmpU+sxLhZqeJyB5xYm5VrsIyEqhN/0uIHnhBSSoGW3RweVHhglIXmYBCWomIPkXmaC0v4ZRrc9wAFAgq69tfoPc2bLDlAKyrUC1mb92qV5TQAQkxC890SdfnHYBSEhNB6nASRRId5CT5G0aKhBSQEBCMjnoqgoIyFUrb94hBQQkJJODrqqAgFy18uYdUkBAQjI56KoKCMhVK2/eIQUEJCSTg66qgIBctfLmHVJAQEIyOeiqCgjIVStv3iEFBCQkk4OuqsA/V4w+medc2W8AAAAASUVORK5CYII=" id="92" name="Google Shape;92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MgAAADICAYAAACtWK6eAAAMHUlEQVR4Xu2d2XYjOQ4F7f//6OpjV59uWU6JQAiAcol5FRfg4gbBpGtmPv/8+fPnw/+ogApsKvApIDpDBR4rICC6QwWeKCAg2kMFBEQPqABTwA7CdHPWRRQQkIsU2jSZAgLCdHPWRRQQkIsU2jSZAgLCdHPWRRQQkIsU2jSZAgLCdHPWRRRIA/L5+Xl4aZ7987Nn+dF/tjatGY3zWWGnc+gwGdFFQO4qISDb1hSQILJnF0pABORWATuIHSR0NJ79YHwkgoAIiIA8UUBABERABOSnAr5ihZj4McgrVlCzjo/Y4NapYR1xUpOQ58VUsonBVBc6LxFaydDqOEuvWGcwQsffAs6gS7XxSmjYWKQ6TgFJVMoOsi3WGQ6AkVesMwv1JaCACMjyPK1uYcsN4YCOOAVEQJZ27DDeclMwoCNOARGQpRU7jLfcFAzoiFNABGRpRWo8aq5nAU3/PYO+cNE495T7Ves+9oolINt2p7pQ6OhDioAse8ffAVcVaiXPtC4Ckj9wyOFgB1k5P/i7gOQNG5T217DJw0FAaJXu5gmIgHjFegKTgAiIgAjIpgL0ykObN93Pb5AbxemJTotG59FXLLrf9NNxR34CEqz+pFDBkNLDOgyUDuLfCR16duTXEecjzfxIp24qmtdhIBpah/E68uuIU0BuFCB3UWq61bwOA632fPR7h/E68uuIU0AEZMlNh/EEJGi8owu1dBcc0KELDOVDQH4r5zcIdVPRPAHJC9kBslesYKd7Vi76dEzn5a2znkFj6Zi3jnZ7hIAElZsU6iukDpNMPxhM59DRISfr7hUrCKOAPP5f9aeGTUj/YyjdjxxGApKo0vTpmwgtPHQ6BztI8G5/dKHsIHaQ0CnUcQKFNt4YNNlqBURAQj4VkPe/rIQK9WBQR/3oQUXzoPvt+huEikHnUSNM7zcd53R+dD86r1rPsY90mjCdVy3UKg66H523iqf696vGKSBFTqIGovOKwg4vc9U4BSRskecDqYHovKKww8tcNU4BCVtEQB4pQD5+i2T/tUw1yAJSVClaGDqvKOzwMleNU0DCFrGD2EECZun4i3hg29IhHe/o9IQ9w7zS4jQuRq6CpR2kMbfSpQVkW06qS2lxGhcTkKC41AjOCwq802ECEiyMRreDBK3y4RXrTqkzfBNMHwBRs717nB0kWIFpA519v6Dsbx8mIMESnN2w0/kFZX/7sBFA3p5lcwAdV6xnIXeYuVmiSy2f/gY5uzoCcvYK5/ITkIGPdDtIzpR7Gi0gArInP+4uFgERkN2Zck8BCYiA7MmPu4tFQARkd6bcU0BpQOi/5qXPmXv6wKW50xx2ZZRP9j/7M50DfYV8FKeAJCooINtikT/AJWRPDRWQG7loV6IFFRABWdJKTULNTK8n1SfJVxw0d5rDshiDAzr07Ai/Ok6vWIkqCYgdZGkXahI7yP7N9az41Sfz0mhwQHWcdpBEIejh4BUrIfKLQw8LCDVJdcIr/SkE0x/+dL9V/uR3qhnZazWnWpexDiIg2wpQc1UbYWU8ev16ZV0yt1oXAbmrwrRhp/cjplvNoTms1iW/C8iNatVifC1Ni01jmd6PmG41h+awWpf8TuvwaC87iB2E+PDHHAG5kaNDDPoEXH1a2EEYKx2eYJF8fFR7wg5iB6Fe/G+egLyxg3S8nlSfMkfqPPQ1kdZh+nZQ/WeB3XcQWpgOI+wplo5Tmx4c1JR0Hq0DyU9AXr5g/F2AGpYU7ZX9Og4OanQ6T0CCpp02JS3MtCmD8v0a1gGrVyxajZt5HYXpMKWAbCtAOwGdR+tAfOYVqwDwV648pGiv7NdxcFCj03kCEjStV6ygUMFhHbB6xSq4Kk2eCEGvbA6jQNI9pw1L46Sd4Ah6ll6xaEEFZFsBqic1rID8VkBAEq44wom3+j6h0HUcYkfQU0AEJKHA3CvWy0FtLEAOBwFJVOIIJ54d5HFBBSRhdjJUQOwgS98c5QNwmQgYICACsrQNBWTaXM8SoW/ze1pzWagHA6brR641NLeO6+XYN4iA5MveYS4BydVBQO70oiBPd6Vcmf8fLSA55QREQP5T4CiQd/xN5tGaAiIgAvKEOAEREAERkJ8KTF8lOr5rcjdpv0G+FCCPHqUdhD6D7qnYREQa/2pexwf1dH40h8nvjKd7/UkqdvbTMCnHyuMv/U7NRee9FGzx310EpKAa1Ah0XkHIqSVonHReKrjg4I5YOtYcecXyihV0TXAYNQKdFwwrNawjlo41BeRGgUmBU25KvKjRh4bpK2SH1h1rCoiAfCsgILkjy1esO72mDdTxMTp5wq7s1hFLx5pv7yArIR/9Tq8SHd9D9AWP5r6nefTg2JNmJIexDkKLLSBUudp5xFxfEQhIbR1+rSYgzQIHlxeQoFDTJ4KABAvTPExAggILSFCokw0TkGBBBSQo1MmGCUiwoAISFOpkwwQkWNCON2i6Jp0XTLVs2NnjpPnRw5Z+lxLIS595SQCrp8BJMcqIuFuIGqgrnkfr0jg75tG/Y9FYHmpS+c/dBWRb5uqidYFD4+yYJyA3CnQITGHtMB/NryOWZ2vSODvmCYiAfCtwBpAFpMDMezq5jnIyHyVOARGQl7xKDfTSpmAyjbNjnlesnULX0emAV5dTpk25DAgMoC+UFB4Q4sehn3mnzUxNSQqzmkNjoX97WMVDfheQoGq02AKyrUCH8YKlTA3riLP60cMOkihpB8iJ7X8MpbHYQXKKC0hCL2rKxBbhoTQWAQlL/D1QQBJ6UVMmtggPpbEISFhiAclJ9fy/Plp9913FJiD576+Vplu/pzsI2eRIc6jx6IMB1YYC2ZEfzf2UH+m0oEeZ12GgjmuNgNhB3sKUgNTKTvWkhwo9OB5l7RXrThlaUHrNoHakRujIj+buFYtW/43zOgxET8NnMgiIV6y3YCIgtbJTPemhQg8Or1jButOC0mtGMKxfw6gROvKjuZ/yikXJpkbomEfNRY3QcVWiulBApudN51fWQQRkW0qqSwesFGR6onfMExCqQMG8DlMKSP7gmK4D2S/9zEuNUODrsiWIUKvNqS4dsdhB6l64BGTl/ODvAmIH+VaAGiHos5FhHac21aUjFjuIHeQlkDpMKSB2kGUH6TAeJYE+S07vR+OkQE4/OdP8aBeszq/0G0RA8q2dGkhA8kcZ8aeA5HXenNFhdPr3BZoSMdBqL6qLHWSl7Iu/dxSGFo0anc6j0gnIb+XsINRNd/MokB3zaEoCIiDfCuzJCAKSx5l+f5G620Hy9fEbJKEZPQDodfawr1iUepowLcye5iV8eMih5ET/SpR6iew31kFoUgJySO+HgiaGFZCQtH8H0Veeo8xLSHHIoQJyUzY7yLaHO3Q5Ci0CIiAvdbqjGJ3GKSACIiBP6BEQAREQAflfAfrx29Gip59raQ50Hv126Ti16ZpHyN1n3rsqUbBosek8AckrR0AWEAEJOW1PB8fk4SAgAiIgTxQQEAEREAH5qQB9TCB32JD7wKDJa8ZXeF6xgkWiQtGCPgurw+g0v6B8ZcOonhTyPekymbtXrIRlO0xC16TznqU7vWZC+pKh5HAQkIT00wbq6JACkij45P8NNG2L01esPRlIQHJmXo22g9wotKfTvgO6M+S3MnT17wIiIN8KECN0vVR13BwoOEQXv0ESau/p1N5TLLRDJqQvGSogdhA7yBOUdg1IyRGQWISesB1XAlKYVao0v9W65HeqGX2EIDHSq+fYFYsmRedRA9Fi09e26fzofh3XKAHpqEZwTQEJClUwjB4qAlIgPl1CQKhy+XkC0vzxmy/JeoaArDWqGiEgAvKSl/xI35bPK9ZLtnptsh3kNf0ys+0gwQ6SEfWdYztOrukuQV/NOsxMa0kPMfqiRmpU+sxLhZqeJyB5xYm5VrsIyEqhN/0uIHnhBSSoGW3RweVHhglIXmYBCWomIPkXmaC0v4ZRrc9wAFAgq69tfoPc2bLDlAKyrUC1mb92qV5TQAQkxC890SdfnHYBSEhNB6nASRRId5CT5G0aKhBSQEBCMjnoqgoIyFUrb94hBQQkJJODrqqAgFy18uYdUkBAQjI56KoKCMhVK2/eIQUEJCSTg66qgIBctfLmHVJAQEIyOeiqCgjIVStv3iEFBCQkk4OuqsA/V4w+medc2W8AAAAASUVORK5CYII=" id="93" name="Google Shape;93;p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MgAAADICAYAAACtWK6eAAAMHUlEQVR4Xu2d2XYjOQ4F7f//6OpjV59uWU6JQAiAcol5FRfg4gbBpGtmPv/8+fPnw/+ogApsKvApIDpDBR4rICC6QwWeKCAg2kMFBEQPqABTwA7CdHPWRRQQkIsU2jSZAgLCdHPWRRQQkIsU2jSZAgLCdHPWRRQQkIsU2jSZAgLCdHPWRRRIA/L5+Xl4aZ7987Nn+dF/tjatGY3zWWGnc+gwGdFFQO4qISDb1hSQILJnF0pABORWATuIHSR0NJ79YHwkgoAIiIA8UUBABERABOSnAr5ihZj4McgrVlCzjo/Y4NapYR1xUpOQ58VUsonBVBc6LxFaydDqOEuvWGcwQsffAs6gS7XxSmjYWKQ6TgFJVMoOsi3WGQ6AkVesMwv1JaCACMjyPK1uYcsN4YCOOAVEQJZ27DDeclMwoCNOARGQpRU7jLfcFAzoiFNABGRpRWo8aq5nAU3/PYO+cNE495T7Ves+9oolINt2p7pQ6OhDioAse8ffAVcVaiXPtC4Ckj9wyOFgB1k5P/i7gOQNG5T217DJw0FAaJXu5gmIgHjFegKTgAiIgAjIpgL0ykObN93Pb5AbxemJTotG59FXLLrf9NNxR34CEqz+pFDBkNLDOgyUDuLfCR16duTXEecjzfxIp24qmtdhIBpah/E68uuIU0BuFCB3UWq61bwOA632fPR7h/E68uuIU0AEZMlNh/EEJGi8owu1dBcc0KELDOVDQH4r5zcIdVPRPAHJC9kBslesYKd7Vi76dEzn5a2znkFj6Zi3jnZ7hIAElZsU6iukDpNMPxhM59DRISfr7hUrCKOAPP5f9aeGTUj/YyjdjxxGApKo0vTpmwgtPHQ6BztI8G5/dKHsIHaQ0CnUcQKFNt4YNNlqBURAQj4VkPe/rIQK9WBQR/3oQUXzoPvt+huEikHnUSNM7zcd53R+dD86r1rPsY90mjCdVy3UKg66H523iqf696vGKSBFTqIGovOKwg4vc9U4BSRskecDqYHovKKww8tcNU4BCVtEQB4pQD5+i2T/tUw1yAJSVClaGDqvKOzwMleNU0DCFrGD2EECZun4i3hg29IhHe/o9IQ9w7zS4jQuRq6CpR2kMbfSpQVkW06qS2lxGhcTkKC41AjOCwq802ECEiyMRreDBK3y4RXrTqkzfBNMHwBRs717nB0kWIFpA519v6Dsbx8mIMESnN2w0/kFZX/7sBFA3p5lcwAdV6xnIXeYuVmiSy2f/gY5uzoCcvYK5/ITkIGPdDtIzpR7Gi0gArInP+4uFgERkN2Zck8BCYiA7MmPu4tFQARkd6bcU0BpQOi/5qXPmXv6wKW50xx2ZZRP9j/7M50DfYV8FKeAJCooINtikT/AJWRPDRWQG7loV6IFFRABWdJKTULNTK8n1SfJVxw0d5rDshiDAzr07Ai/Ok6vWIkqCYgdZGkXahI7yP7N9az41Sfz0mhwQHWcdpBEIejh4BUrIfKLQw8LCDVJdcIr/SkE0x/+dL9V/uR3qhnZazWnWpexDiIg2wpQc1UbYWU8ev16ZV0yt1oXAbmrwrRhp/cjplvNoTms1iW/C8iNatVifC1Ni01jmd6PmG41h+awWpf8TuvwaC87iB2E+PDHHAG5kaNDDPoEXH1a2EEYKx2eYJF8fFR7wg5iB6Fe/G+egLyxg3S8nlSfMkfqPPQ1kdZh+nZQ/WeB3XcQWpgOI+wplo5Tmx4c1JR0Hq0DyU9AXr5g/F2AGpYU7ZX9Og4OanQ6T0CCpp02JS3MtCmD8v0a1gGrVyxajZt5HYXpMKWAbCtAOwGdR+tAfOYVqwDwV648pGiv7NdxcFCj03kCEjStV6ygUMFhHbB6xSq4Kk2eCEGvbA6jQNI9pw1L46Sd4Ah6ll6xaEEFZFsBqic1rID8VkBAEq44wom3+j6h0HUcYkfQU0AEJKHA3CvWy0FtLEAOBwFJVOIIJ54d5HFBBSRhdjJUQOwgS98c5QNwmQgYICACsrQNBWTaXM8SoW/ze1pzWagHA6brR641NLeO6+XYN4iA5MveYS4BydVBQO70oiBPd6Vcmf8fLSA55QREQP5T4CiQd/xN5tGaAiIgAvKEOAEREAERkJ8KTF8lOr5rcjdpv0G+FCCPHqUdhD6D7qnYREQa/2pexwf1dH40h8nvjKd7/UkqdvbTMCnHyuMv/U7NRee9FGzx310EpKAa1Ah0XkHIqSVonHReKrjg4I5YOtYcecXyihV0TXAYNQKdFwwrNawjlo41BeRGgUmBU25KvKjRh4bpK2SH1h1rCoiAfCsgILkjy1esO72mDdTxMTp5wq7s1hFLx5pv7yArIR/9Tq8SHd9D9AWP5r6nefTg2JNmJIexDkKLLSBUudp5xFxfEQhIbR1+rSYgzQIHlxeQoFDTJ4KABAvTPExAggILSFCokw0TkGBBBSQo1MmGCUiwoAISFOpkwwQkWNCON2i6Jp0XTLVs2NnjpPnRw5Z+lxLIS595SQCrp8BJMcqIuFuIGqgrnkfr0jg75tG/Y9FYHmpS+c/dBWRb5uqidYFD4+yYJyA3CnQITGHtMB/NryOWZ2vSODvmCYiAfCtwBpAFpMDMezq5jnIyHyVOARGQl7xKDfTSpmAyjbNjnlesnULX0emAV5dTpk25DAgMoC+UFB4Q4sehn3mnzUxNSQqzmkNjoX97WMVDfheQoGq02AKyrUCH8YKlTA3riLP60cMOkihpB8iJ7X8MpbHYQXKKC0hCL2rKxBbhoTQWAQlL/D1QQBJ6UVMmtggPpbEISFhiAclJ9fy/Plp9913FJiD576+Vplu/pzsI2eRIc6jx6IMB1YYC2ZEfzf2UH+m0oEeZ12GgjmuNgNhB3sKUgNTKTvWkhwo9OB5l7RXrThlaUHrNoHakRujIj+buFYtW/43zOgxET8NnMgiIV6y3YCIgtbJTPemhQg8Or1jButOC0mtGMKxfw6gROvKjuZ/yikXJpkbomEfNRY3QcVWiulBApudN51fWQQRkW0qqSwesFGR6onfMExCqQMG8DlMKSP7gmK4D2S/9zEuNUODrsiWIUKvNqS4dsdhB6l64BGTl/ODvAmIH+VaAGiHos5FhHac21aUjFjuIHeQlkDpMKSB2kGUH6TAeJYE+S07vR+OkQE4/OdP8aBeszq/0G0RA8q2dGkhA8kcZ8aeA5HXenNFhdPr3BZoSMdBqL6qLHWSl7Iu/dxSGFo0anc6j0gnIb+XsINRNd/MokB3zaEoCIiDfCuzJCAKSx5l+f5G620Hy9fEbJKEZPQDodfawr1iUepowLcye5iV8eMih5ET/SpR6iew31kFoUgJySO+HgiaGFZCQtH8H0Veeo8xLSHHIoQJyUzY7yLaHO3Q5Ci0CIiAvdbqjGJ3GKSACIiBP6BEQAREQAflfAfrx29Gip59raQ50Hv126Ti16ZpHyN1n3rsqUbBosek8AckrR0AWEAEJOW1PB8fk4SAgAiIgTxQQEAEREAH5qQB9TCB32JD7wKDJa8ZXeF6xgkWiQtGCPgurw+g0v6B8ZcOonhTyPekymbtXrIRlO0xC16TznqU7vWZC+pKh5HAQkIT00wbq6JACkij45P8NNG2L01esPRlIQHJmXo22g9wotKfTvgO6M+S3MnT17wIiIN8KECN0vVR13BwoOEQXv0ESau/p1N5TLLRDJqQvGSogdhA7yBOUdg1IyRGQWISesB1XAlKYVao0v9W65HeqGX2EIDHSq+fYFYsmRedRA9Fi09e26fzofh3XKAHpqEZwTQEJClUwjB4qAlIgPl1CQKhy+XkC0vzxmy/JeoaArDWqGiEgAvKSl/xI35bPK9ZLtnptsh3kNf0ys+0gwQ6SEfWdYztOrukuQV/NOsxMa0kPMfqiRmpU+sxLhZqeJyB5xYm5VrsIyEqhN/0uIHnhBSSoGW3RweVHhglIXmYBCWomIPkXmaC0v4ZRrc9wAFAgq69tfoPc2bLDlAKyrUC1mb92qV5TQAQkxC890SdfnHYBSEhNB6nASRRId5CT5G0aKhBSQEBCMjnoqgoIyFUrb94hBQQkJJODrqqAgFy18uYdUkBAQjI56KoKCMhVK2/eIQUEJCSTg66qgIBctfLmHVJAQEIyOeiqCgjIVStv3iEFBCQkk4OuqsA/V4w+medc2W8AAAAASUVORK5CYII=" id="94" name="Google Shape;94;p1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Thingspeak</a:t>
            </a:r>
            <a:endParaRPr/>
          </a:p>
        </p:txBody>
      </p:sp>
      <p:sp>
        <p:nvSpPr>
          <p:cNvPr id="167" name="Google Shape;16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溫濕度</a:t>
            </a:r>
            <a:endParaRPr/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LM35三極體感測器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DHT-11溫濕度傳感器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DHT須載入simpledht函式庫</a:t>
            </a:r>
            <a:endParaRPr/>
          </a:p>
        </p:txBody>
      </p:sp>
      <p:sp>
        <p:nvSpPr>
          <p:cNvPr id="175" name="Google Shape;1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B1xRiHKVXXXXX2XFXXXXXXXXXX_!!0-item_pic"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6717" y="1089146"/>
            <a:ext cx="5305300" cy="46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5.2 ThingSpeak</a:t>
            </a: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ThingSpeak為知名軟體商Matlab所提供的資料紀錄雲端平台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Matlab本身就是做數值分析，因此本網站重點在提供圖表表現，而非資料查詢與儲存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3" name="Google Shape;1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22"/>
            <a:ext cx="9919931" cy="6719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Thingspeak註冊</a:t>
            </a:r>
            <a:endParaRPr/>
          </a:p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網址：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https://thingspeak.com/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建立帳號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建立Channel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輸入相關資訊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Save channel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</a:t>
            </a:r>
            <a:r>
              <a:rPr lang="en-US" u="sng">
                <a:solidFill>
                  <a:schemeClr val="hlink"/>
                </a:solidFill>
                <a:hlinkClick r:id="rId5"/>
              </a:rPr>
              <a:t>t.ly/yAAlD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9775" y="332656"/>
            <a:ext cx="3796371" cy="299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8120" y="3717033"/>
            <a:ext cx="3504836" cy="300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查看API Key</a:t>
            </a:r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700" y="1386700"/>
            <a:ext cx="8783750" cy="56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4"/>
          <p:cNvSpPr/>
          <p:nvPr/>
        </p:nvSpPr>
        <p:spPr>
          <a:xfrm>
            <a:off x="2742163" y="-201841"/>
            <a:ext cx="648000" cy="4320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6096000" y="4149080"/>
            <a:ext cx="3240360" cy="50405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如何送資料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https://api.thingspeak.com/update?api_key=ZFOIVIP4O8SB9K47&amp;field1=資料1&amp;field2=資料2&amp;....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http</a:t>
            </a:r>
            <a:r>
              <a:rPr b="1" lang="en-US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可用http代替，因Arduino目前支援http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手動送看看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https://api.thingspeak.com/update?api_key=ZFOIVIP4O8SB9K47&amp;field1=30&amp;field2=60</a:t>
            </a:r>
            <a:br>
              <a:rPr lang="en-US"/>
            </a:br>
            <a:r>
              <a:rPr lang="en-US"/>
              <a:t>第一紅點出線了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 b="35396" l="51630" r="1098" t="46092"/>
          <a:stretch/>
        </p:blipFill>
        <p:spPr>
          <a:xfrm>
            <a:off x="5375921" y="260648"/>
            <a:ext cx="4484457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7472" y="4202505"/>
            <a:ext cx="3412901" cy="233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0848" y="5530933"/>
            <a:ext cx="3001516" cy="1650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改變圖形格式</a:t>
            </a:r>
            <a:endParaRPr/>
          </a:p>
        </p:txBody>
      </p:sp>
      <p:sp>
        <p:nvSpPr>
          <p:cNvPr id="219" name="Google Shape;219;p16"/>
          <p:cNvSpPr txBox="1"/>
          <p:nvPr>
            <p:ph idx="1" type="body"/>
          </p:nvPr>
        </p:nvSpPr>
        <p:spPr>
          <a:xfrm>
            <a:off x="1981200" y="1600200"/>
            <a:ext cx="397078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Title：表頭</a:t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X(Y)-Axis:X(Y)軸名稱</a:t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Color:線顏色</a:t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Background:背景</a:t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Type:圖形樣式</a:t>
            </a:r>
            <a:br>
              <a:rPr lang="en-US" sz="2170"/>
            </a:br>
            <a:r>
              <a:rPr lang="en-US" sz="2170"/>
              <a:t>spline:曲線圖</a:t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Dynamic:自動更新</a:t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Days:顯示天數</a:t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Results:最多幾點</a:t>
            </a:r>
            <a:endParaRPr sz="217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Timescale:多少分鐘只算一點</a:t>
            </a:r>
            <a:endParaRPr sz="186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Avreage:每幾點平均只算一點</a:t>
            </a:r>
            <a:endParaRPr sz="186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Median:每幾點取中位數</a:t>
            </a:r>
            <a:endParaRPr sz="186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Sum:每幾點取總和</a:t>
            </a:r>
            <a:endParaRPr sz="186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Rounding:四捨五入到幾位</a:t>
            </a:r>
            <a:endParaRPr sz="1860"/>
          </a:p>
          <a:p>
            <a:pPr indent="0" lvl="1" marL="41148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16"/>
          <p:cNvPicPr preferRelativeResize="0"/>
          <p:nvPr/>
        </p:nvPicPr>
        <p:blipFill rotWithShape="1">
          <a:blip r:embed="rId3">
            <a:alphaModFix/>
          </a:blip>
          <a:srcRect b="26321" l="0" r="2430" t="0"/>
          <a:stretch/>
        </p:blipFill>
        <p:spPr>
          <a:xfrm>
            <a:off x="5375920" y="1171772"/>
            <a:ext cx="5292080" cy="340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 txBox="1"/>
          <p:nvPr/>
        </p:nvSpPr>
        <p:spPr>
          <a:xfrm>
            <a:off x="6036568" y="1556792"/>
            <a:ext cx="397078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11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114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114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114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114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114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114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114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114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Min-Max:只取範圍內，超過會被忽略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Y-Axis:Y軸顯示區域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2243572" y="4636834"/>
            <a:ext cx="216024" cy="116843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 rot="5400000">
            <a:off x="1593775" y="5070375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擇一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送資料到Thingspeak</a:t>
            </a:r>
            <a:endParaRPr/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考驗時間</a:t>
            </a:r>
            <a:endParaRPr/>
          </a:p>
          <a:p>
            <a:pPr indent="-514350" lvl="1" marL="92583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將溫濕度檢測及讀取網頁PM25整合成一個檔案</a:t>
            </a:r>
            <a:endParaRPr sz="2600"/>
          </a:p>
          <a:p>
            <a:pPr indent="-514350" lvl="1" marL="92583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記得複製DHT函式庫到Lib中</a:t>
            </a:r>
            <a:endParaRPr sz="2600"/>
          </a:p>
          <a:p>
            <a:pPr indent="-514350" lvl="1" marL="92583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改網址到自己的thingspeak API網址</a:t>
            </a:r>
            <a:endParaRPr sz="2600"/>
          </a:p>
          <a:p>
            <a:pPr indent="-63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231" name="Google Shape;2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600" y="4221088"/>
            <a:ext cx="6023984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解答</a:t>
            </a:r>
            <a:endParaRPr/>
          </a:p>
        </p:txBody>
      </p:sp>
      <p:sp>
        <p:nvSpPr>
          <p:cNvPr id="238" name="Google Shape;23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注意事項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char SSID[]="You";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char PASSWORD[]="0933932774";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char url[]="http://api.thingspeak.com/update?api_key=ZFOIVIP4O8SB9K47";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…….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String url1 = url;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url1 = url1 + “&amp;field1=” + 溫度 + “&amp;field2=” + 濕度;</a:t>
            </a:r>
            <a:endParaRPr sz="18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解答：上傳溫濕度：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https://t.ly/xYGA5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Line 通知</a:t>
            </a:r>
            <a:endParaRPr/>
          </a:p>
        </p:txBody>
      </p:sp>
      <p:sp>
        <p:nvSpPr>
          <p:cNvPr id="245" name="Google Shape;245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https://t.ly/Qg8k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NodeMcu-32s布局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youadmin\Desktop\esp32_pinmap.png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01127"/>
            <a:ext cx="10515599" cy="50512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6816190" y="1284853"/>
            <a:ext cx="400800" cy="526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右19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402174" y="1284853"/>
            <a:ext cx="400800" cy="526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左19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Iframe嵌入</a:t>
            </a:r>
            <a:endParaRPr/>
          </a:p>
        </p:txBody>
      </p:sp>
      <p:sp>
        <p:nvSpPr>
          <p:cNvPr id="252" name="Google Shape;25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可放置在其他網站</a:t>
            </a:r>
            <a:endParaRPr/>
          </a:p>
        </p:txBody>
      </p:sp>
      <p:sp>
        <p:nvSpPr>
          <p:cNvPr id="253" name="Google Shape;2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577" y="2276872"/>
            <a:ext cx="6865037" cy="332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7928" y="4149080"/>
            <a:ext cx="4049410" cy="26129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串接LINE機器人</a:t>
            </a:r>
            <a:endParaRPr/>
          </a:p>
        </p:txBody>
      </p:sp>
      <p:sp>
        <p:nvSpPr>
          <p:cNvPr id="261" name="Google Shape;261;p21"/>
          <p:cNvSpPr txBox="1"/>
          <p:nvPr>
            <p:ph idx="1" type="body"/>
          </p:nvPr>
        </p:nvSpPr>
        <p:spPr>
          <a:xfrm>
            <a:off x="484632" y="1600200"/>
            <a:ext cx="733956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是台灣最流行的聊天軟體，因此如果IoT的一些裝置能透過LINE傳送就很棒了，簡單的來說，例如說當倉庫的溫度濕度或濕度超過某一溫度時，就傳訊到管理員手機LINE中進行提醒來查看，或者，家中窗戶被打開時，就拍照並傳訊到使用者LINE中。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LINE的自動化傳訊工具目前來說分成兩種，BOT跟Notify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 Notify 製作過程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一、申請LINE Notify服務</a:t>
            </a:r>
            <a:endParaRPr b="1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二、取得使用者Token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三、自動化訊息</a:t>
            </a:r>
            <a:endParaRPr b="1"/>
          </a:p>
        </p:txBody>
      </p:sp>
      <p:sp>
        <p:nvSpPr>
          <p:cNvPr id="262" name="Google Shape;26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10037184" y="124578"/>
            <a:ext cx="611560" cy="5040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c.pimg.tw/youyouyou/1518524486-1863466201_n.png" id="264" name="Google Shape;2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4682" y="1628800"/>
            <a:ext cx="2159395" cy="431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https://notify-bot.line.me/zh_TW/</a:t>
            </a:r>
            <a:endParaRPr/>
          </a:p>
        </p:txBody>
      </p:sp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5423" y="1517672"/>
            <a:ext cx="6110097" cy="51086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pic.pimg.tw/youyouyou/1518516161-2068672090_n.png" id="280" name="Google Shape;2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4585" y="823912"/>
            <a:ext cx="5305425" cy="571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pic.pimg.tw/youyouyou/1518515379-2742127682_n.png" id="281" name="Google Shape;2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561" y="1440300"/>
            <a:ext cx="5252605" cy="44822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複製權杖</a:t>
            </a:r>
            <a:endParaRPr/>
          </a:p>
        </p:txBody>
      </p:sp>
      <p:sp>
        <p:nvSpPr>
          <p:cNvPr id="288" name="Google Shape;28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pic.pimg.tw/youyouyou/1518516256-3967053743_n.png" id="289" name="Google Shape;2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1805" y="660622"/>
            <a:ext cx="5406188" cy="40456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pic.pimg.tw/youyouyou/1518530485-4214825490_n.png" id="290" name="Google Shape;29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5737" y="1825625"/>
            <a:ext cx="3512489" cy="47788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533400" y="1991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簡易測試</a:t>
            </a:r>
            <a:endParaRPr/>
          </a:p>
        </p:txBody>
      </p:sp>
      <p:sp>
        <p:nvSpPr>
          <p:cNvPr id="296" name="Google Shape;296;p25"/>
          <p:cNvSpPr txBox="1"/>
          <p:nvPr>
            <p:ph idx="1" type="body"/>
          </p:nvPr>
        </p:nvSpPr>
        <p:spPr>
          <a:xfrm>
            <a:off x="429768" y="1124744"/>
            <a:ext cx="10753344" cy="5276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將LINE機器人加入設定的群組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先到：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https://www.apitester.com/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1.修改傳遞方式為POST</a:t>
            </a:r>
            <a:br>
              <a:rPr lang="en-US"/>
            </a:br>
            <a:r>
              <a:rPr lang="en-US"/>
              <a:t>2.輸入Notify傳訊網址： https://notify-api.line.me/api/notify </a:t>
            </a:r>
            <a:br>
              <a:rPr lang="en-US"/>
            </a:br>
            <a:r>
              <a:rPr lang="en-US"/>
              <a:t>3.點選Header頁簽</a:t>
            </a:r>
            <a:br>
              <a:rPr lang="en-US"/>
            </a:br>
            <a:r>
              <a:rPr lang="en-US"/>
              <a:t>4.Post data，輸入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message="hello Eric"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5.新增一個Header參數，請注意Bearer與Token之間有一個空白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8" name="Google Shape;298;p25"/>
          <p:cNvGraphicFramePr/>
          <p:nvPr/>
        </p:nvGraphicFramePr>
        <p:xfrm>
          <a:off x="1967698" y="4620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{E5ED7A8E-E5F6-4F87-B397-2A6B53295991}</a:tableStyleId>
              </a:tblPr>
              <a:tblGrid>
                <a:gridCol w="2629325"/>
                <a:gridCol w="7013000"/>
              </a:tblGrid>
              <a:tr h="84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Key欄位</a:t>
                      </a:r>
                      <a:endParaRPr sz="3000" u="none" cap="none" strike="noStrike"/>
                    </a:p>
                  </a:txBody>
                  <a:tcPr marT="7625" marB="7625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Value欄位</a:t>
                      </a:r>
                      <a:endParaRPr sz="3000" u="none" cap="none" strike="noStrike"/>
                    </a:p>
                  </a:txBody>
                  <a:tcPr marT="7625" marB="7625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8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Authorization</a:t>
                      </a:r>
                      <a:endParaRPr sz="3000" u="none" cap="none" strike="noStrike"/>
                    </a:p>
                  </a:txBody>
                  <a:tcPr marT="7625" marB="7625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Bearer 上面取得的群組Token</a:t>
                      </a:r>
                      <a:endParaRPr sz="3000" u="none" cap="none" strike="noStrike"/>
                    </a:p>
                  </a:txBody>
                  <a:tcPr marT="7625" marB="7625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25"/>
          <p:cNvSpPr/>
          <p:nvPr/>
        </p:nvSpPr>
        <p:spPr>
          <a:xfrm>
            <a:off x="3886201" y="3250299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p26"/>
          <p:cNvPicPr preferRelativeResize="0"/>
          <p:nvPr/>
        </p:nvPicPr>
        <p:blipFill rotWithShape="1">
          <a:blip r:embed="rId3">
            <a:alphaModFix/>
          </a:blip>
          <a:srcRect b="10014" l="0" r="1806" t="0"/>
          <a:stretch/>
        </p:blipFill>
        <p:spPr>
          <a:xfrm>
            <a:off x="169125" y="0"/>
            <a:ext cx="11991510" cy="63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串接thingspeak</a:t>
            </a:r>
            <a:endParaRPr/>
          </a:p>
        </p:txBody>
      </p:sp>
      <p:sp>
        <p:nvSpPr>
          <p:cNvPr id="313" name="Google Shape;313;p27"/>
          <p:cNvSpPr txBox="1"/>
          <p:nvPr>
            <p:ph idx="1" type="body"/>
          </p:nvPr>
        </p:nvSpPr>
        <p:spPr>
          <a:xfrm>
            <a:off x="7620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完成以上步驟，了解傳LINE訊息僅須以一個網址加上Post一些參數即可，因此以下我們串接到thinkspeak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步驟分為兩個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1.建立ThingHTTP：提供HTTP傳輸功能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2.建立React，並指定ThingHTTP：提供反應能力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ãarduinoãçåçæå°çµæ" id="315" name="Google Shape;3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122" y="4054273"/>
            <a:ext cx="1611709" cy="101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481" y="4281109"/>
            <a:ext cx="2478178" cy="5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7"/>
          <p:cNvSpPr/>
          <p:nvPr/>
        </p:nvSpPr>
        <p:spPr>
          <a:xfrm>
            <a:off x="2947281" y="4381643"/>
            <a:ext cx="576064" cy="36004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ãlineãçåçæå°çµæ" id="318" name="Google Shape;318;p27"/>
          <p:cNvPicPr preferRelativeResize="0"/>
          <p:nvPr/>
        </p:nvPicPr>
        <p:blipFill rotWithShape="1">
          <a:blip r:embed="rId5">
            <a:alphaModFix/>
          </a:blip>
          <a:srcRect b="31228" l="31783" r="30773" t="31659"/>
          <a:stretch/>
        </p:blipFill>
        <p:spPr>
          <a:xfrm>
            <a:off x="9600405" y="3812539"/>
            <a:ext cx="1077183" cy="1067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ãline notifyãçåçæå°çµæ" id="319" name="Google Shape;319;p27"/>
          <p:cNvPicPr preferRelativeResize="0"/>
          <p:nvPr/>
        </p:nvPicPr>
        <p:blipFill rotWithShape="1">
          <a:blip r:embed="rId6">
            <a:alphaModFix/>
          </a:blip>
          <a:srcRect b="60400" l="31963" r="32958" t="17799"/>
          <a:stretch/>
        </p:blipFill>
        <p:spPr>
          <a:xfrm>
            <a:off x="7754097" y="3831901"/>
            <a:ext cx="881363" cy="97376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7"/>
          <p:cNvSpPr/>
          <p:nvPr/>
        </p:nvSpPr>
        <p:spPr>
          <a:xfrm>
            <a:off x="6861121" y="5599403"/>
            <a:ext cx="576000" cy="360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5101050" y="5381900"/>
            <a:ext cx="1515300" cy="79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React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監看數值</a:t>
            </a:r>
            <a:endParaRPr sz="2400"/>
          </a:p>
        </p:txBody>
      </p:sp>
      <p:sp>
        <p:nvSpPr>
          <p:cNvPr id="322" name="Google Shape;322;p27"/>
          <p:cNvSpPr/>
          <p:nvPr/>
        </p:nvSpPr>
        <p:spPr>
          <a:xfrm>
            <a:off x="7665725" y="5381900"/>
            <a:ext cx="1844100" cy="79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ThingHTTP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Webhook</a:t>
            </a:r>
            <a:endParaRPr sz="2400"/>
          </a:p>
        </p:txBody>
      </p:sp>
      <p:sp>
        <p:nvSpPr>
          <p:cNvPr id="323" name="Google Shape;323;p27"/>
          <p:cNvSpPr/>
          <p:nvPr/>
        </p:nvSpPr>
        <p:spPr>
          <a:xfrm rot="-5400000">
            <a:off x="5578350" y="4892773"/>
            <a:ext cx="459300" cy="360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2878313" y="4664275"/>
            <a:ext cx="714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上傳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5987988" y="4843125"/>
            <a:ext cx="714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監看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6784038" y="5802650"/>
            <a:ext cx="714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觸發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8829921" y="4138778"/>
            <a:ext cx="576000" cy="360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7"/>
          <p:cNvSpPr/>
          <p:nvPr/>
        </p:nvSpPr>
        <p:spPr>
          <a:xfrm rot="-5400000">
            <a:off x="8001125" y="4892773"/>
            <a:ext cx="459300" cy="360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8410763" y="4843125"/>
            <a:ext cx="714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傳遞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8760913" y="4427213"/>
            <a:ext cx="714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接收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建立ThingHTTP</a:t>
            </a:r>
            <a:endParaRPr/>
          </a:p>
        </p:txBody>
      </p:sp>
      <p:sp>
        <p:nvSpPr>
          <p:cNvPr id="336" name="Google Shape;33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點選上方APPS，選擇thingHTTP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依序輸入name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URL=https://notify-api.line.me/api/notify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Method=POST</a:t>
            </a:r>
            <a:endParaRPr b="1"/>
          </a:p>
          <a:p>
            <a:pPr indent="-1905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application/x-www-form-urlencoded</a:t>
            </a:r>
            <a:endParaRPr b="1" sz="18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Header name=Authorization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Header value=Bearer 你的Token</a:t>
            </a:r>
            <a:br>
              <a:rPr lang="en-US"/>
            </a:br>
            <a:r>
              <a:rPr lang="en-US"/>
              <a:t>                                      </a:t>
            </a:r>
            <a:r>
              <a:rPr lang="en-US">
                <a:solidFill>
                  <a:srgbClr val="FF0000"/>
                </a:solidFill>
              </a:rPr>
              <a:t>^插入一個英文空白 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Body部份輸入</a:t>
            </a:r>
            <a:br>
              <a:rPr lang="en-US"/>
            </a:br>
            <a:r>
              <a:rPr lang="en-US"/>
              <a:t>message=偵測目前溫度“%%trigger%%”，已超過設定，請協助儘快處理</a:t>
            </a:r>
            <a:br>
              <a:rPr lang="en-US"/>
            </a:b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%%trigger%%代表被觸發的欄位值</a:t>
            </a:r>
            <a:br>
              <a:rPr lang="en-US"/>
            </a:br>
            <a:endParaRPr/>
          </a:p>
        </p:txBody>
      </p:sp>
      <p:sp>
        <p:nvSpPr>
          <p:cNvPr id="337" name="Google Shape;33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5" name="Google Shape;3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9696" y="0"/>
            <a:ext cx="4000872" cy="66226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Wifi Client</a:t>
            </a:r>
            <a:endParaRPr/>
          </a:p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建立React</a:t>
            </a:r>
            <a:endParaRPr/>
          </a:p>
        </p:txBody>
      </p:sp>
      <p:sp>
        <p:nvSpPr>
          <p:cNvPr id="351" name="Google Shape;351;p30"/>
          <p:cNvSpPr txBox="1"/>
          <p:nvPr>
            <p:ph idx="1" type="body"/>
          </p:nvPr>
        </p:nvSpPr>
        <p:spPr>
          <a:xfrm>
            <a:off x="555585" y="1600200"/>
            <a:ext cx="575643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點選上方APPS，選擇React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依序輸入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Condition Type=Numeric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Test Frequency=On data Insertion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Condition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temp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Filed 1 is greater than 30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Action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ThingHTTP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選擇自己剛剛建立的ThingHTTP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3" name="Google Shape;3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993" y="-1"/>
            <a:ext cx="4637195" cy="68242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實做：警報器</a:t>
            </a:r>
            <a:endParaRPr/>
          </a:p>
        </p:txBody>
      </p:sp>
      <p:sp>
        <p:nvSpPr>
          <p:cNvPr id="359" name="Google Shape;35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視情況加入想要的監測器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設定一個條件值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lh3.googleusercontent.com/igVHWNtdPjf95lPKMF781Zq_zffnpVQHVwE9UstDfgZT_Ztnyx06IGGrH23vu88Oxe7iLWgwndf23AyA8ZDIXj8HVBUtyOon5F6fCBiS643ggWoXNlOoUjrr_cKQAvyFwxsmThyAsSDCSD-LQ52jftRSxxSoMO8lLYnLY8Q8vHUaeXWBbuffQ-YvOYptt1olrkO8utBquTkwa8wzjTWYEYsFdOFF3QA8VVFLs38tXGnvMA5bK7MI66ErSz-1xcz8rifCEl_4W1HaaE0IfyeOPq-IkisSOmlMqrsk4Gm0k7gIIIUsnLSLzlRxOA5fX4YFp6vwIEXfCsSVUemdTXar7XM9S-SywoeXjXZS8qwm0bGhAkzhsEHdvXdhjBihB3ajfiNgqHlZnByrTroKVY77ymtFBZerNBastxENNCFrRRAy4Cbg_LaXuSkUQu61IA00uhcl2ML_0qRminu8DoS4gqW4JCK3c-1KXlzWeYT7mIbkiXRUfQOUeOzyqLeEzeixU9isuJaEJXcAwbCiA7MITg7bVx9CYm13URAcmuC94tlKX93E8DsO8iSJvph8z2yXrj-lqk9m_WQ0BEGDFgjfV5zqiIWTiBsSTHSb7bgV=w455-h909-no" id="361" name="Google Shape;3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5921" y="33529"/>
            <a:ext cx="3396503" cy="678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Wifi Server</a:t>
            </a:r>
            <a:endParaRPr/>
          </a:p>
        </p:txBody>
      </p:sp>
      <p:sp>
        <p:nvSpPr>
          <p:cNvPr id="367" name="Google Shape;36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四、WIFI Server架設</a:t>
            </a:r>
            <a:endParaRPr/>
          </a:p>
        </p:txBody>
      </p:sp>
      <p:sp>
        <p:nvSpPr>
          <p:cNvPr id="374" name="Google Shape;374;p33"/>
          <p:cNvSpPr txBox="1"/>
          <p:nvPr>
            <p:ph idx="1" type="body"/>
          </p:nvPr>
        </p:nvSpPr>
        <p:spPr>
          <a:xfrm>
            <a:off x="838200" y="1825625"/>
            <a:ext cx="50871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WIFI server：遠端控制</a:t>
            </a:r>
            <a:br>
              <a:rPr lang="en-US"/>
            </a:br>
            <a:r>
              <a:rPr lang="en-US"/>
              <a:t>藍芽：近端控制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33"/>
          <p:cNvSpPr txBox="1"/>
          <p:nvPr/>
        </p:nvSpPr>
        <p:spPr>
          <a:xfrm>
            <a:off x="6240016" y="1628801"/>
            <a:ext cx="368275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1.掃描網路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2.連線網路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3.等候連入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4.下達指令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5.改變pin腳狀態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範例：遠端控制LED，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https://t.ly/pK0vb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//建立web server，並接受指令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WiFiServer server(80);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//讀取指令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String </a:t>
            </a:r>
            <a:r>
              <a:rPr b="1" lang="en-US"/>
              <a:t>request</a:t>
            </a:r>
            <a:r>
              <a:rPr lang="en-US"/>
              <a:t> = client.readStringUntil('\r');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Serial.println(request);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client.flush();</a:t>
            </a:r>
            <a:endParaRPr/>
          </a:p>
          <a:p>
            <a:pPr indent="-4572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//執行指令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digitalWrite(ledPin, HIGH);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600"/>
              <a:t>三色LED範例：https://t.ly/507rE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5.遠端控制風扇（繼電器）</a:t>
            </a:r>
            <a:endParaRPr/>
          </a:p>
        </p:txBody>
      </p:sp>
      <p:sp>
        <p:nvSpPr>
          <p:cNvPr id="388" name="Google Shape;388;p35"/>
          <p:cNvSpPr txBox="1"/>
          <p:nvPr>
            <p:ph idx="1" type="body"/>
          </p:nvPr>
        </p:nvSpPr>
        <p:spPr>
          <a:xfrm>
            <a:off x="1801180" y="1307901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透過小電壓控制大電壓</a:t>
            </a:r>
            <a:br>
              <a:rPr lang="en-US"/>
            </a:br>
            <a:r>
              <a:rPr lang="en-US"/>
              <a:t>5V🡪5V、110V或220V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不通電則NC通(常開)，給予5V，則NO通(閉)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DC接法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AC接法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TB1s24EGFXXXXbpaXXXXXXXXXXX_!!0-item_pic" id="389" name="Google Shape;389;p35"/>
          <p:cNvPicPr preferRelativeResize="0"/>
          <p:nvPr/>
        </p:nvPicPr>
        <p:blipFill rotWithShape="1">
          <a:blip r:embed="rId3">
            <a:alphaModFix/>
          </a:blip>
          <a:srcRect b="0" l="0" r="0" t="12298"/>
          <a:stretch/>
        </p:blipFill>
        <p:spPr>
          <a:xfrm>
            <a:off x="7710196" y="116632"/>
            <a:ext cx="2498725" cy="193103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5"/>
          <p:cNvSpPr/>
          <p:nvPr/>
        </p:nvSpPr>
        <p:spPr>
          <a:xfrm>
            <a:off x="3215680" y="3426328"/>
            <a:ext cx="1188132" cy="864096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4403812" y="3426328"/>
            <a:ext cx="648072" cy="288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5"/>
          <p:cNvSpPr/>
          <p:nvPr/>
        </p:nvSpPr>
        <p:spPr>
          <a:xfrm>
            <a:off x="4403812" y="3714360"/>
            <a:ext cx="648072" cy="288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4403812" y="4005064"/>
            <a:ext cx="648072" cy="288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5447928" y="2750543"/>
            <a:ext cx="1080120" cy="79208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馬達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35"/>
          <p:cNvCxnSpPr/>
          <p:nvPr/>
        </p:nvCxnSpPr>
        <p:spPr>
          <a:xfrm>
            <a:off x="5051884" y="3858376"/>
            <a:ext cx="2052228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396" name="Google Shape;396;p35"/>
          <p:cNvSpPr/>
          <p:nvPr/>
        </p:nvSpPr>
        <p:spPr>
          <a:xfrm>
            <a:off x="7671808" y="3426328"/>
            <a:ext cx="1188132" cy="86409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Arduino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7023736" y="3717032"/>
            <a:ext cx="648072" cy="288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7023736" y="3429000"/>
            <a:ext cx="648072" cy="288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p35"/>
          <p:cNvCxnSpPr>
            <a:stCxn id="394" idx="6"/>
          </p:cNvCxnSpPr>
          <p:nvPr/>
        </p:nvCxnSpPr>
        <p:spPr>
          <a:xfrm>
            <a:off x="6528048" y="3146587"/>
            <a:ext cx="495600" cy="426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35"/>
          <p:cNvCxnSpPr>
            <a:endCxn id="394" idx="2"/>
          </p:cNvCxnSpPr>
          <p:nvPr/>
        </p:nvCxnSpPr>
        <p:spPr>
          <a:xfrm flipH="1" rot="10800000">
            <a:off x="5051928" y="3146587"/>
            <a:ext cx="396000" cy="426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1" name="Google Shape;401;p35"/>
          <p:cNvSpPr/>
          <p:nvPr/>
        </p:nvSpPr>
        <p:spPr>
          <a:xfrm>
            <a:off x="2621614" y="5301208"/>
            <a:ext cx="954106" cy="64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2734127" y="5373216"/>
            <a:ext cx="729081" cy="504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2962939" y="5423353"/>
            <a:ext cx="45719" cy="3960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3178963" y="5481228"/>
            <a:ext cx="45719" cy="3240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35"/>
          <p:cNvCxnSpPr/>
          <p:nvPr/>
        </p:nvCxnSpPr>
        <p:spPr>
          <a:xfrm rot="10800000">
            <a:off x="2962938" y="5805264"/>
            <a:ext cx="0" cy="648072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06" name="Google Shape;406;p35"/>
          <p:cNvCxnSpPr/>
          <p:nvPr/>
        </p:nvCxnSpPr>
        <p:spPr>
          <a:xfrm rot="10800000">
            <a:off x="3008658" y="6453336"/>
            <a:ext cx="3591398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407" name="Google Shape;407;p35"/>
          <p:cNvSpPr/>
          <p:nvPr/>
        </p:nvSpPr>
        <p:spPr>
          <a:xfrm>
            <a:off x="4403812" y="5265204"/>
            <a:ext cx="1188132" cy="86409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5591944" y="5265204"/>
            <a:ext cx="648072" cy="288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5591944" y="5553236"/>
            <a:ext cx="648072" cy="288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5"/>
          <p:cNvSpPr/>
          <p:nvPr/>
        </p:nvSpPr>
        <p:spPr>
          <a:xfrm>
            <a:off x="5591944" y="5843940"/>
            <a:ext cx="648072" cy="288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8184232" y="5013176"/>
            <a:ext cx="1080120" cy="79208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110V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設備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35"/>
          <p:cNvCxnSpPr/>
          <p:nvPr/>
        </p:nvCxnSpPr>
        <p:spPr>
          <a:xfrm>
            <a:off x="6544004" y="5697252"/>
            <a:ext cx="0" cy="75608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13" name="Google Shape;413;p35"/>
          <p:cNvCxnSpPr>
            <a:stCxn id="409" idx="3"/>
          </p:cNvCxnSpPr>
          <p:nvPr/>
        </p:nvCxnSpPr>
        <p:spPr>
          <a:xfrm>
            <a:off x="6240016" y="5697252"/>
            <a:ext cx="2880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14" name="Google Shape;414;p35"/>
          <p:cNvCxnSpPr/>
          <p:nvPr/>
        </p:nvCxnSpPr>
        <p:spPr>
          <a:xfrm rot="10800000">
            <a:off x="6260350" y="5409220"/>
            <a:ext cx="19238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15" name="Google Shape;415;p35"/>
          <p:cNvCxnSpPr/>
          <p:nvPr/>
        </p:nvCxnSpPr>
        <p:spPr>
          <a:xfrm flipH="1">
            <a:off x="3215680" y="5013176"/>
            <a:ext cx="1008112" cy="63007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16" name="Google Shape;416;p35"/>
          <p:cNvCxnSpPr/>
          <p:nvPr/>
        </p:nvCxnSpPr>
        <p:spPr>
          <a:xfrm rot="10800000">
            <a:off x="4223792" y="5013176"/>
            <a:ext cx="4042082" cy="25202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417" name="Google Shape;417;p35"/>
          <p:cNvSpPr txBox="1"/>
          <p:nvPr/>
        </p:nvSpPr>
        <p:spPr>
          <a:xfrm>
            <a:off x="2621614" y="630932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建議使用火線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35"/>
          <p:cNvCxnSpPr/>
          <p:nvPr/>
        </p:nvCxnSpPr>
        <p:spPr>
          <a:xfrm>
            <a:off x="2908163" y="3574100"/>
            <a:ext cx="381000" cy="23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35"/>
          <p:cNvCxnSpPr/>
          <p:nvPr/>
        </p:nvCxnSpPr>
        <p:spPr>
          <a:xfrm>
            <a:off x="2908163" y="3849200"/>
            <a:ext cx="381000" cy="23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35"/>
          <p:cNvCxnSpPr/>
          <p:nvPr/>
        </p:nvCxnSpPr>
        <p:spPr>
          <a:xfrm>
            <a:off x="2908163" y="4060163"/>
            <a:ext cx="381000" cy="23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15" id="427" name="Google Shape;42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1985" y="1556792"/>
            <a:ext cx="4153719" cy="382489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6"/>
          <p:cNvSpPr/>
          <p:nvPr/>
        </p:nvSpPr>
        <p:spPr>
          <a:xfrm>
            <a:off x="3791744" y="2060848"/>
            <a:ext cx="1080120" cy="79208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馬達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36"/>
          <p:cNvCxnSpPr/>
          <p:nvPr/>
        </p:nvCxnSpPr>
        <p:spPr>
          <a:xfrm flipH="1" rot="-5400000">
            <a:off x="7098394" y="3423345"/>
            <a:ext cx="2520300" cy="659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0" name="Google Shape;430;p36"/>
          <p:cNvCxnSpPr/>
          <p:nvPr/>
        </p:nvCxnSpPr>
        <p:spPr>
          <a:xfrm>
            <a:off x="7680177" y="2492895"/>
            <a:ext cx="348600" cy="6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Google Shape;431;p36"/>
          <p:cNvSpPr/>
          <p:nvPr/>
        </p:nvSpPr>
        <p:spPr>
          <a:xfrm>
            <a:off x="7032105" y="1988840"/>
            <a:ext cx="648072" cy="288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36"/>
          <p:cNvCxnSpPr/>
          <p:nvPr/>
        </p:nvCxnSpPr>
        <p:spPr>
          <a:xfrm flipH="1" rot="-5400000">
            <a:off x="3319005" y="3845168"/>
            <a:ext cx="2685000" cy="6594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3" name="Google Shape;433;p36"/>
          <p:cNvCxnSpPr/>
          <p:nvPr/>
        </p:nvCxnSpPr>
        <p:spPr>
          <a:xfrm rot="-5400000">
            <a:off x="8652615" y="5264932"/>
            <a:ext cx="504000" cy="6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4" name="Google Shape;434;p36"/>
          <p:cNvCxnSpPr/>
          <p:nvPr/>
        </p:nvCxnSpPr>
        <p:spPr>
          <a:xfrm>
            <a:off x="4991250" y="5517234"/>
            <a:ext cx="39132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5" name="Google Shape;435;p36"/>
          <p:cNvCxnSpPr>
            <a:stCxn id="428" idx="6"/>
          </p:cNvCxnSpPr>
          <p:nvPr/>
        </p:nvCxnSpPr>
        <p:spPr>
          <a:xfrm flipH="1" rot="10800000">
            <a:off x="4871864" y="2348892"/>
            <a:ext cx="2808300" cy="108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程式碼</a:t>
            </a:r>
            <a:br>
              <a:rPr lang="en-US"/>
            </a:br>
            <a:r>
              <a:rPr lang="en-US"/>
              <a:t>測試是否正常</a:t>
            </a:r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5513825" y="0"/>
            <a:ext cx="5748600" cy="6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int RelayPIN =21;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void setup(void) {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    pinMode( RelayPIN , OUTPUT );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    Serial.begin(9600);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}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void loop(void) {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  //低電壓:COM-&gt;NC，NO關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 digitalWrite( RelayPIN , LOW );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 Serial.println("LOW");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  delay(3000);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  //高電壓:COM-&gt;NO，NC關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  digitalWrite( RelayPIN , HIGH );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  Serial.println("HIGH");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  delay(3000);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/>
              <a:t>}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WIFI Client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5807968" y="1556793"/>
            <a:ext cx="547572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http client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1.掃描網路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2.連線網路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3.送出網址(post or get)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4.取得內容</a:t>
            </a:r>
            <a:endParaRPr/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1192584" y="1623741"/>
            <a:ext cx="368275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1.利用WIFI連上網路，並讀取資料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2.將溫度資料送到thingspeak存檔，並顯示在圖表中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掃描WIFI網路接點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本範例在了解ESP32與Wifi掃描</a:t>
            </a:r>
            <a:endParaRPr b="1"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請建立一個新的計畫檔，命名為WIFI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請開啟範例wifiscan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WiFi.mode(WIFI_STA);設定模式</a:t>
            </a:r>
            <a:br>
              <a:rPr lang="en-US" sz="2590"/>
            </a:br>
            <a:r>
              <a:rPr lang="en-US" sz="2590"/>
              <a:t>1.WIFI_AP：AP 模式      </a:t>
            </a:r>
            <a:r>
              <a:rPr b="1" lang="en-US" sz="2590">
                <a:solidFill>
                  <a:srgbClr val="FF0000"/>
                </a:solidFill>
              </a:rPr>
              <a:t>2.WIFI_STA：Client</a:t>
            </a:r>
            <a:br>
              <a:rPr b="1" lang="en-US" sz="2590">
                <a:solidFill>
                  <a:srgbClr val="FF0000"/>
                </a:solidFill>
              </a:rPr>
            </a:br>
            <a:r>
              <a:rPr lang="en-US" sz="2590"/>
              <a:t>3.WIFI_AP_STA：同時   4.WIFI_OFF：關閉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WiFi.disconnect();斷線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n=WiFi.scanNetworks()搜索附近WiFi，將數量存入n，結果存入</a:t>
            </a:r>
            <a:br>
              <a:rPr lang="en-US" sz="2590"/>
            </a:br>
            <a:r>
              <a:rPr lang="en-US" sz="2590"/>
              <a:t>WiFi.SSID(i)=名稱</a:t>
            </a:r>
            <a:br>
              <a:rPr lang="en-US" sz="2590"/>
            </a:br>
            <a:r>
              <a:rPr lang="en-US" sz="2590"/>
              <a:t>WiFi.RSSI(i)=強度</a:t>
            </a:r>
            <a:br>
              <a:rPr lang="en-US" sz="2590"/>
            </a:br>
            <a:r>
              <a:rPr lang="en-US" sz="2590"/>
              <a:t>WiFi.encryptionType(i)=認證方式</a:t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127" name="Google Shape;12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4193" y="260649"/>
            <a:ext cx="27146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551" y="94385"/>
            <a:ext cx="7638669" cy="7081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/>
          <p:nvPr/>
        </p:nvSpPr>
        <p:spPr>
          <a:xfrm>
            <a:off x="2121408" y="1444752"/>
            <a:ext cx="2286000" cy="51206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4114800" y="6420389"/>
            <a:ext cx="2286000" cy="51206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6976872" y="5498561"/>
            <a:ext cx="2286000" cy="51206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連線讀取測試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本範例在了解使用ESP32及WIFI讀取網頁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開啟範例檔3.讀取網頁PM25.txt，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https://t.ly/WZJEj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WiFiMulti.addAP(SSID,PASSWORD)//啟動連線到AP，指定SSID及密碼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WiFiMulti.run()返回WIFI狀態，WL_CONNECTED代表連線成功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HTTPClient http;//宣告一個http讀取資料物件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http.begin(“網址”); 讀取網址內容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字串變數＝http.getString()，將讀取的內容存入字串變數中通常叫做payload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Substring(x,y)代表擷取字串內部第x-第y個文字</a:t>
            </a:r>
            <a:endParaRPr/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讀取opendata PM2.5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我們利用環保局的網站內的資訊</a:t>
            </a:r>
            <a:br>
              <a:rPr lang="en-US"/>
            </a:br>
            <a:r>
              <a:rPr lang="en-US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https://opendata.epa.gov.tw/</a:t>
            </a:r>
            <a:endParaRPr sz="3000"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已知opendata pm2.5網址：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http://opendata2.epa.gov.tw/AQI.json</a:t>
            </a:r>
            <a:endParaRPr sz="24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</a:rPr>
              <a:t>                                                 url</a:t>
            </a:r>
            <a:r>
              <a:rPr lang="en-US"/>
              <a:t>           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修改WIFI的ssid及密碼（可從scan的地方獲取）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修改url內容</a:t>
            </a:r>
            <a:endParaRPr/>
          </a:p>
          <a:p>
            <a:pPr indent="-457200" lvl="1" marL="8686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url="http://opendata.epa.gov.tw/ws/Data/ATM00625/?&amp;format=json"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String payload = http.getString();讀取到的內容會放在payload </a:t>
            </a:r>
            <a:endParaRPr/>
          </a:p>
          <a:p>
            <a:pPr indent="-2794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讀取結果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JSON：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t.ly/Ms6a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1775519" y="1600200"/>
            <a:ext cx="475801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讀取的內容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也有可能是亂碼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若要剖析JSON內容，則須加上JSON函式庫</a:t>
            </a:r>
            <a:endParaRPr/>
          </a:p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213" y="3555244"/>
            <a:ext cx="10832012" cy="2983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