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816" r:id="rId2"/>
    <p:sldId id="510" r:id="rId3"/>
    <p:sldId id="312" r:id="rId4"/>
    <p:sldId id="314" r:id="rId5"/>
    <p:sldId id="319" r:id="rId6"/>
    <p:sldId id="315" r:id="rId7"/>
    <p:sldId id="316" r:id="rId8"/>
    <p:sldId id="317" r:id="rId9"/>
    <p:sldId id="318" r:id="rId10"/>
    <p:sldId id="313" r:id="rId11"/>
    <p:sldId id="261" r:id="rId12"/>
    <p:sldId id="262" r:id="rId13"/>
    <p:sldId id="266" r:id="rId14"/>
    <p:sldId id="310" r:id="rId15"/>
    <p:sldId id="311" r:id="rId16"/>
    <p:sldId id="307" r:id="rId17"/>
    <p:sldId id="283" r:id="rId18"/>
    <p:sldId id="308" r:id="rId19"/>
    <p:sldId id="309" r:id="rId20"/>
    <p:sldId id="321" r:id="rId21"/>
    <p:sldId id="1053" r:id="rId22"/>
    <p:sldId id="320" r:id="rId23"/>
    <p:sldId id="323" r:id="rId24"/>
    <p:sldId id="325" r:id="rId25"/>
    <p:sldId id="1052" r:id="rId26"/>
    <p:sldId id="322" r:id="rId27"/>
    <p:sldId id="326" r:id="rId28"/>
    <p:sldId id="327" r:id="rId29"/>
    <p:sldId id="328" r:id="rId30"/>
    <p:sldId id="329" r:id="rId31"/>
    <p:sldId id="331" r:id="rId32"/>
    <p:sldId id="332" r:id="rId33"/>
    <p:sldId id="333" r:id="rId34"/>
    <p:sldId id="601" r:id="rId3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F99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3487" autoAdjust="0"/>
  </p:normalViewPr>
  <p:slideViewPr>
    <p:cSldViewPr snapToGrid="0" snapToObjects="1">
      <p:cViewPr varScale="1">
        <p:scale>
          <a:sx n="107" d="100"/>
          <a:sy n="107" d="100"/>
        </p:scale>
        <p:origin x="1956" y="102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4" y="28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72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80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137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 x 4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 x 2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x 2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x1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UART x2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x1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87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95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8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86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51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68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9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2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5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73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23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80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93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688975"/>
            <a:ext cx="4678363" cy="3508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75" tIns="45425" rIns="90875" bIns="4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1078367"/>
            <a:ext cx="8229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456386" y="6495668"/>
            <a:ext cx="465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TW" altLang="en-US" sz="1400" b="1" baseline="0" dirty="0">
                <a:solidFill>
                  <a:schemeClr val="tx1"/>
                </a:solidFill>
                <a:latin typeface="Helvetica" pitchFamily="34" charset="0"/>
              </a:rPr>
              <a:t> 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-635618" y="-379121"/>
            <a:ext cx="10058400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br>
              <a:rPr lang="en-US" altLang="zh-TW" sz="4400" kern="0" dirty="0"/>
            </a:br>
            <a:r>
              <a:rPr lang="zh-TW" altLang="en-US" sz="3600" kern="0" dirty="0">
                <a:latin typeface="Microsoft JhengHei" charset="-120"/>
                <a:ea typeface="Microsoft JhengHei" charset="-120"/>
                <a:cs typeface="Microsoft JhengHei" charset="-120"/>
              </a:rPr>
              <a:t>國立清華大學</a:t>
            </a:r>
            <a:endParaRPr lang="en-US" altLang="zh-TW" sz="3600" kern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kern="0" dirty="0">
                <a:latin typeface="Microsoft JhengHei" charset="-120"/>
                <a:ea typeface="Microsoft JhengHei" charset="-120"/>
                <a:cs typeface="Microsoft JhengHei" charset="-120"/>
              </a:rPr>
              <a:t>物聯網概論與應用實習課程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 bwMode="auto">
          <a:xfrm>
            <a:off x="251399" y="1202287"/>
            <a:ext cx="8533005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ndara" pitchFamily="34" charset="0"/>
                <a:ea typeface="MS PGothic" pitchFamily="34" charset="-128"/>
                <a:cs typeface="Candar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zh-TW" altLang="en-US" sz="3200" kern="0" dirty="0">
                <a:solidFill>
                  <a:srgbClr val="FF0000"/>
                </a:solidFill>
              </a:rPr>
              <a:t>實習一：</a:t>
            </a:r>
            <a:r>
              <a:rPr lang="en-US" altLang="zh-TW" sz="3200" kern="0" dirty="0">
                <a:solidFill>
                  <a:srgbClr val="FF0000"/>
                </a:solidFill>
              </a:rPr>
              <a:t>NB-IOT</a:t>
            </a:r>
            <a:r>
              <a:rPr lang="zh-TW" altLang="en-US" sz="3200" kern="0" dirty="0">
                <a:solidFill>
                  <a:srgbClr val="FF0000"/>
                </a:solidFill>
              </a:rPr>
              <a:t>傳輸模組實習</a:t>
            </a:r>
            <a:br>
              <a:rPr lang="en-US" altLang="zh-TW" sz="3200" kern="0" dirty="0"/>
            </a:br>
            <a:endParaRPr lang="zh-TW" altLang="en-US" sz="3200" kern="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399" y="4982384"/>
            <a:ext cx="8618898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>
              <a:buSzTx/>
              <a:buFont typeface="Symbol" pitchFamily="18" charset="2"/>
              <a:buChar char="Ó"/>
            </a:pPr>
            <a:r>
              <a:rPr lang="en-US" altLang="zh-TW" sz="1400" b="1" dirty="0"/>
              <a:t>All rights reserved. No part of this publication and file may be reproduced, stored in a retrieval system, or transmitted in any form or by any means, electronic, mechanical, photocopying, recording or otherwise, without prior written permission of Professor </a:t>
            </a:r>
            <a:r>
              <a:rPr lang="en-US" altLang="zh-TW" sz="1400" b="1" dirty="0" err="1"/>
              <a:t>Nen</a:t>
            </a:r>
            <a:r>
              <a:rPr lang="en-US" altLang="zh-TW" sz="1400" b="1" dirty="0"/>
              <a:t>-Fu Huang (E-mail: nfhuang@cs.nthu.edu.tw).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181931"/>
            <a:ext cx="9144000" cy="15461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tIns="108000" bIns="108000"/>
          <a:lstStyle/>
          <a:p>
            <a:r>
              <a:rPr lang="en-US" altLang="zh-TW" sz="2400" b="1" dirty="0">
                <a:latin typeface="Candara" pitchFamily="34" charset="0"/>
                <a:ea typeface="標楷體" pitchFamily="65" charset="-120"/>
              </a:rPr>
              <a:t>		</a:t>
            </a:r>
          </a:p>
          <a:p>
            <a:r>
              <a:rPr lang="zh-TW" altLang="en-US" sz="2400" b="1" dirty="0">
                <a:latin typeface="Candara" pitchFamily="34" charset="0"/>
                <a:ea typeface="標楷體" pitchFamily="65" charset="-120"/>
              </a:rPr>
              <a:t>                             黃能富特聘教授</a:t>
            </a:r>
            <a:r>
              <a:rPr lang="en-US" altLang="zh-TW" sz="2400" b="1" dirty="0">
                <a:latin typeface="Candara" pitchFamily="34" charset="0"/>
                <a:ea typeface="標楷體" pitchFamily="65" charset="-120"/>
              </a:rPr>
              <a:t> </a:t>
            </a:r>
          </a:p>
          <a:p>
            <a:r>
              <a:rPr lang="en-US" altLang="zh-TW" sz="2400" b="1" dirty="0">
                <a:latin typeface="Candara" pitchFamily="34" charset="0"/>
                <a:ea typeface="標楷體" pitchFamily="65" charset="-120"/>
              </a:rPr>
              <a:t>                             </a:t>
            </a:r>
            <a:r>
              <a:rPr lang="zh-TW" altLang="en-US" sz="2400" b="1" dirty="0">
                <a:latin typeface="Candara" pitchFamily="34" charset="0"/>
                <a:ea typeface="標楷體" pitchFamily="65" charset="-120"/>
              </a:rPr>
              <a:t>國立清華大學資訊工程系</a:t>
            </a:r>
            <a:endParaRPr lang="en-US" altLang="zh-TW" sz="2400" b="1" dirty="0">
              <a:latin typeface="Candara" pitchFamily="34" charset="0"/>
              <a:ea typeface="標楷體" pitchFamily="65" charset="-120"/>
            </a:endParaRPr>
          </a:p>
          <a:p>
            <a:r>
              <a:rPr lang="zh-TW" altLang="en-US" sz="2400" b="1" dirty="0">
                <a:latin typeface="Candara" pitchFamily="34" charset="0"/>
                <a:ea typeface="標楷體" pitchFamily="65" charset="-120"/>
              </a:rPr>
              <a:t>                             </a:t>
            </a:r>
            <a:r>
              <a:rPr lang="en-US" altLang="zh-TW" sz="2400" b="1" dirty="0">
                <a:latin typeface="Candara" pitchFamily="34" charset="0"/>
                <a:ea typeface="標楷體" pitchFamily="65" charset="-120"/>
              </a:rPr>
              <a:t>E-mail: nfhuang@cs.nthu.edu.tw </a:t>
            </a:r>
            <a:endParaRPr lang="en-US" altLang="zh-TW" sz="2400" b="1" dirty="0">
              <a:solidFill>
                <a:srgbClr val="1A4F60"/>
              </a:solidFill>
              <a:latin typeface="Candara" pitchFamily="34" charset="0"/>
              <a:ea typeface="標楷體" pitchFamily="65" charset="-120"/>
            </a:endParaRPr>
          </a:p>
          <a:p>
            <a:r>
              <a:rPr lang="en-US" altLang="zh-TW" sz="2400" b="1" dirty="0">
                <a:solidFill>
                  <a:srgbClr val="1A4F60"/>
                </a:solidFill>
                <a:latin typeface="Candara" pitchFamily="34" charset="0"/>
                <a:ea typeface="標楷體" pitchFamily="65" charset="-120"/>
              </a:rPr>
              <a:t>                                                        </a:t>
            </a:r>
            <a:endParaRPr lang="zh-TW" altLang="en-US" sz="2400" dirty="0">
              <a:solidFill>
                <a:srgbClr val="1A4F60"/>
              </a:solidFill>
              <a:latin typeface="Candara" panose="020E050203030302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NB-IoT</a:t>
            </a:r>
            <a:r>
              <a:rPr lang="zh-TW" altLang="en-US" dirty="0"/>
              <a:t>介紹大綱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63563" y="126212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160"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dirty="0"/>
              <a:t> </a:t>
            </a:r>
            <a:r>
              <a:rPr lang="en-US" dirty="0" err="1"/>
              <a:t>介紹</a:t>
            </a:r>
            <a:endParaRPr lang="en-US" dirty="0"/>
          </a:p>
          <a:p>
            <a:pPr marL="34290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rgbClr val="FF0000"/>
                </a:solidFill>
              </a:rPr>
              <a:t>NB-</a:t>
            </a:r>
            <a:r>
              <a:rPr lang="en-US" altLang="zh-TW" dirty="0" err="1">
                <a:solidFill>
                  <a:srgbClr val="FF0000"/>
                </a:solidFill>
              </a:rPr>
              <a:t>IoT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模組介紹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spcBef>
                <a:spcPts val="840"/>
              </a:spcBef>
              <a:spcAft>
                <a:spcPts val="0"/>
              </a:spcAft>
              <a:buSzPts val="2160"/>
            </a:pPr>
            <a:r>
              <a:rPr lang="en-US" altLang="zh-TW" dirty="0"/>
              <a:t>TCP/UDP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/>
              <a:t>NB-IoT</a:t>
            </a:r>
            <a:r>
              <a:rPr lang="en-US" dirty="0"/>
              <a:t> </a:t>
            </a:r>
            <a:r>
              <a:rPr lang="en-US" dirty="0" err="1"/>
              <a:t>實驗架構</a:t>
            </a:r>
            <a:endParaRPr sz="2000" dirty="0"/>
          </a:p>
          <a:p>
            <a:pPr marL="742950" lvl="1" indent="-184150" algn="l" rtl="0">
              <a:spcBef>
                <a:spcPts val="70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342900" lvl="0" indent="-228600" algn="l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810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 NB-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模組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563563" y="107836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160"/>
            </a:pPr>
            <a:r>
              <a:rPr lang="en-US" dirty="0" err="1"/>
              <a:t>操作環境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/>
              <a:t>3.3V </a:t>
            </a:r>
            <a:r>
              <a:rPr lang="en-US" dirty="0" err="1"/>
              <a:t>單電源供電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操作溫度範圍</a:t>
            </a:r>
            <a:r>
              <a:rPr lang="en-US" dirty="0"/>
              <a:t>: -30°C - 75°C </a:t>
            </a:r>
            <a:endParaRPr dirty="0"/>
          </a:p>
          <a:p>
            <a:pPr>
              <a:spcBef>
                <a:spcPts val="840"/>
              </a:spcBef>
              <a:spcAft>
                <a:spcPts val="0"/>
              </a:spcAft>
              <a:buSzPts val="2160"/>
            </a:pPr>
            <a:r>
              <a:rPr lang="en-US" dirty="0" err="1"/>
              <a:t>特性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可快速整合至感應器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提供AT指令集配置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/>
              <a:t>14mm x 14mm, 1.85mm </a:t>
            </a:r>
            <a:r>
              <a:rPr lang="en-US" dirty="0" err="1"/>
              <a:t>針腳封裝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介面:UART</a:t>
            </a:r>
            <a:r>
              <a:rPr lang="en-US" dirty="0"/>
              <a:t> (reserve for UART*1, I2C*1, SPI*1)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高靈敏度</a:t>
            </a:r>
            <a:r>
              <a:rPr lang="en-US" dirty="0"/>
              <a:t>: -129 </a:t>
            </a:r>
            <a:r>
              <a:rPr lang="en-US" dirty="0" err="1"/>
              <a:t>dBm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支援頻道</a:t>
            </a:r>
            <a:r>
              <a:rPr lang="en-US" dirty="0"/>
              <a:t>: LTE Band 1, 3, 5, 8, 20, 28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1920"/>
            </a:pPr>
            <a:r>
              <a:rPr lang="en-US" dirty="0" err="1"/>
              <a:t>工業等級</a:t>
            </a:r>
            <a:endParaRPr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3037" r="42889" b="16445"/>
          <a:stretch/>
        </p:blipFill>
        <p:spPr>
          <a:xfrm rot="16200000">
            <a:off x="6203107" y="646140"/>
            <a:ext cx="2427386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dirty="0" err="1"/>
              <a:t>模組</a:t>
            </a:r>
            <a:endParaRPr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6888481" y="854075"/>
            <a:ext cx="2255520" cy="548640"/>
          </a:xfrm>
        </p:spPr>
        <p:txBody>
          <a:bodyPr/>
          <a:lstStyle/>
          <a:p>
            <a:pPr marL="125730" indent="0">
              <a:buNone/>
            </a:pPr>
            <a:r>
              <a:rPr lang="zh-TW" altLang="en-US" sz="1400" b="0" dirty="0"/>
              <a:t>翻面可看到各角位說明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/>
        </p:blipFill>
        <p:spPr>
          <a:xfrm>
            <a:off x="7082813" y="1312048"/>
            <a:ext cx="2061187" cy="2381816"/>
          </a:xfrm>
          <a:prstGeom prst="rect">
            <a:avLst/>
          </a:prstGeom>
        </p:spPr>
      </p:pic>
      <p:sp>
        <p:nvSpPr>
          <p:cNvPr id="9" name="文字版面配置區 2"/>
          <p:cNvSpPr txBox="1">
            <a:spLocks/>
          </p:cNvSpPr>
          <p:nvPr/>
        </p:nvSpPr>
        <p:spPr>
          <a:xfrm>
            <a:off x="588083" y="865505"/>
            <a:ext cx="2758757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Microsoft JhengHei"/>
              <a:buChar char="–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Microsoft JhengHei"/>
              <a:buChar char="»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5730" indent="0">
              <a:buFont typeface="Arial"/>
              <a:buNone/>
            </a:pPr>
            <a:r>
              <a:rPr lang="zh-TW" altLang="en-US" sz="1800" dirty="0"/>
              <a:t>以正面觀看之各角位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36003"/>
              </p:ext>
            </p:extLst>
          </p:nvPr>
        </p:nvGraphicFramePr>
        <p:xfrm>
          <a:off x="2215840" y="2927583"/>
          <a:ext cx="255016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46204020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003773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GPS_TXD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GPS_RXD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2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MAIN_TXD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MAIN_RXD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0542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70799"/>
              </p:ext>
            </p:extLst>
          </p:nvPr>
        </p:nvGraphicFramePr>
        <p:xfrm>
          <a:off x="948098" y="3693863"/>
          <a:ext cx="5085644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1411">
                  <a:extLst>
                    <a:ext uri="{9D8B030D-6E8A-4147-A177-3AD203B41FA5}">
                      <a16:colId xmlns:a16="http://schemas.microsoft.com/office/drawing/2014/main" val="2739497849"/>
                    </a:ext>
                  </a:extLst>
                </a:gridCol>
                <a:gridCol w="1271411">
                  <a:extLst>
                    <a:ext uri="{9D8B030D-6E8A-4147-A177-3AD203B41FA5}">
                      <a16:colId xmlns:a16="http://schemas.microsoft.com/office/drawing/2014/main" val="537336769"/>
                    </a:ext>
                  </a:extLst>
                </a:gridCol>
                <a:gridCol w="1271411">
                  <a:extLst>
                    <a:ext uri="{9D8B030D-6E8A-4147-A177-3AD203B41FA5}">
                      <a16:colId xmlns:a16="http://schemas.microsoft.com/office/drawing/2014/main" val="959734404"/>
                    </a:ext>
                  </a:extLst>
                </a:gridCol>
                <a:gridCol w="1271411">
                  <a:extLst>
                    <a:ext uri="{9D8B030D-6E8A-4147-A177-3AD203B41FA5}">
                      <a16:colId xmlns:a16="http://schemas.microsoft.com/office/drawing/2014/main" val="408425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NRF_TX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CH_RX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CH_TX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NRF_RX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4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DBG_TXD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DBG_RXD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2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V33_RF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EGPS_TXD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EGPS_RXD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GND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ESWDCLK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ENRF_TX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ENRF_RX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SWDCLK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5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ESWDCLK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CH_RX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CH_TX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SWDIO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5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GND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EDBG_TXD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EDBG_RXD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V33_RF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9814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8084" y="2047875"/>
            <a:ext cx="5802556" cy="4730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66173" y="1641441"/>
            <a:ext cx="25400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444683" y="1641509"/>
            <a:ext cx="25400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739106" y="6227122"/>
            <a:ext cx="1436654" cy="501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版面配置區 2"/>
          <p:cNvSpPr txBox="1">
            <a:spLocks/>
          </p:cNvSpPr>
          <p:nvPr/>
        </p:nvSpPr>
        <p:spPr>
          <a:xfrm>
            <a:off x="1869299" y="1219784"/>
            <a:ext cx="2758757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Microsoft JhengHei"/>
              <a:buChar char="–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Microsoft JhengHei"/>
              <a:buChar char="»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5730" indent="0">
              <a:buFont typeface="Arial"/>
              <a:buNone/>
            </a:pPr>
            <a:r>
              <a:rPr lang="zh-TW" altLang="en-US" sz="1600" dirty="0">
                <a:solidFill>
                  <a:srgbClr val="6F9500"/>
                </a:solidFill>
              </a:rPr>
              <a:t>天線接頭</a:t>
            </a:r>
          </a:p>
        </p:txBody>
      </p:sp>
      <p:sp>
        <p:nvSpPr>
          <p:cNvPr id="19" name="文字版面配置區 2"/>
          <p:cNvSpPr txBox="1">
            <a:spLocks/>
          </p:cNvSpPr>
          <p:nvPr/>
        </p:nvSpPr>
        <p:spPr>
          <a:xfrm>
            <a:off x="4053699" y="1210242"/>
            <a:ext cx="2758757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Microsoft JhengHei"/>
              <a:buChar char="–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Microsoft JhengHei"/>
              <a:buChar char="»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5730" indent="0">
              <a:buFont typeface="Arial"/>
              <a:buNone/>
            </a:pPr>
            <a:r>
              <a:rPr lang="zh-TW" altLang="en-US" sz="1600" dirty="0">
                <a:solidFill>
                  <a:srgbClr val="6F9500"/>
                </a:solidFill>
              </a:rPr>
              <a:t>天線接頭</a:t>
            </a:r>
          </a:p>
        </p:txBody>
      </p:sp>
      <p:sp>
        <p:nvSpPr>
          <p:cNvPr id="20" name="文字版面配置區 2"/>
          <p:cNvSpPr txBox="1">
            <a:spLocks/>
          </p:cNvSpPr>
          <p:nvPr/>
        </p:nvSpPr>
        <p:spPr>
          <a:xfrm>
            <a:off x="2739106" y="6254247"/>
            <a:ext cx="1531779" cy="50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Microsoft JhengHei"/>
              <a:buChar char="–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Microsoft JhengHei"/>
              <a:buChar char="»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5730" indent="0">
              <a:buFont typeface="Arial"/>
              <a:buNone/>
            </a:pPr>
            <a:r>
              <a:rPr lang="en-US" altLang="zh-TW" sz="1600" dirty="0">
                <a:solidFill>
                  <a:srgbClr val="6F9500"/>
                </a:solidFill>
              </a:rPr>
              <a:t>SIM</a:t>
            </a:r>
            <a:r>
              <a:rPr lang="zh-TW" altLang="en-US" sz="1600" dirty="0">
                <a:solidFill>
                  <a:srgbClr val="6F9500"/>
                </a:solidFill>
              </a:rPr>
              <a:t>卡接頭</a:t>
            </a: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2291476" y="3636078"/>
            <a:ext cx="985027" cy="1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3580206" y="3636078"/>
            <a:ext cx="985027" cy="1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291475" y="3982856"/>
            <a:ext cx="985027" cy="1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580205" y="4006990"/>
            <a:ext cx="985027" cy="1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251372" y="2047841"/>
            <a:ext cx="133278" cy="764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93997" y="2055881"/>
            <a:ext cx="123714" cy="1092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593997" y="3161234"/>
            <a:ext cx="123714" cy="2000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6251372" y="2825182"/>
            <a:ext cx="133277" cy="1533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4877884" y="2115049"/>
            <a:ext cx="1045396" cy="7084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版面配置區 2"/>
          <p:cNvSpPr txBox="1">
            <a:spLocks/>
          </p:cNvSpPr>
          <p:nvPr/>
        </p:nvSpPr>
        <p:spPr>
          <a:xfrm>
            <a:off x="4713603" y="2219959"/>
            <a:ext cx="1531779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Microsoft JhengHei"/>
              <a:buChar char="–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Microsoft JhengHei"/>
              <a:buChar char="»"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5730" indent="0">
              <a:buFont typeface="Arial"/>
              <a:buNone/>
            </a:pPr>
            <a:r>
              <a:rPr lang="en-US" altLang="zh-TW" sz="1600" dirty="0">
                <a:solidFill>
                  <a:srgbClr val="6F9500"/>
                </a:solidFill>
              </a:rPr>
              <a:t>TD2115M</a:t>
            </a:r>
            <a:endParaRPr lang="zh-TW" altLang="en-US" sz="1600" dirty="0">
              <a:solidFill>
                <a:srgbClr val="6F95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dirty="0"/>
              <a:t> </a:t>
            </a:r>
            <a:r>
              <a:rPr lang="en-US" dirty="0" err="1"/>
              <a:t>模組的</a:t>
            </a:r>
            <a:r>
              <a:rPr lang="en-US" dirty="0"/>
              <a:t> AT Commands</a:t>
            </a:r>
            <a:endParaRPr dirty="0"/>
          </a:p>
        </p:txBody>
      </p:sp>
      <p:graphicFrame>
        <p:nvGraphicFramePr>
          <p:cNvPr id="133" name="Google Shape;133;p23"/>
          <p:cNvGraphicFramePr/>
          <p:nvPr>
            <p:extLst/>
          </p:nvPr>
        </p:nvGraphicFramePr>
        <p:xfrm>
          <a:off x="563563" y="1122122"/>
          <a:ext cx="8468680" cy="50199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92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19">
                  <a:extLst>
                    <a:ext uri="{9D8B030D-6E8A-4147-A177-3AD203B41FA5}">
                      <a16:colId xmlns:a16="http://schemas.microsoft.com/office/drawing/2014/main" val="1089011342"/>
                    </a:ext>
                  </a:extLst>
                </a:gridCol>
              </a:tblGrid>
              <a:tr h="523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"/>
                        </a:rPr>
                        <a:t>指令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AT+NCONFIG?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查看是否開啟擾碼和自動連接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+NCONFIG:AUTO…,True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+CNCONFIG:CR_0354...,True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+NCONFIG:CR_0859_...,True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每次打開或關閉擾碼功能都需要先設定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AT+CFUN=0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須重啟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AT+NRB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後生效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26760566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AT+NBAND?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確認設置頻段信息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+NBAND:1,3,5,8,20,28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55612885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AT+CGSN=1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查詢設備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IMEI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+CGSN:123456789012347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52562215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 IMEI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如有錯誤，自動模式下先設置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AT+CFUN=0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功能後寫入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94377329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的功能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+CFUN:1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24072238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如果開啟自動聯網功能，重啟後默認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CFUN=1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03598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dirty="0"/>
              <a:t> </a:t>
            </a:r>
            <a:r>
              <a:rPr lang="en-US" dirty="0" err="1"/>
              <a:t>模組的</a:t>
            </a:r>
            <a:r>
              <a:rPr lang="en-US" dirty="0"/>
              <a:t> AT Commands</a:t>
            </a:r>
            <a:endParaRPr dirty="0"/>
          </a:p>
        </p:txBody>
      </p:sp>
      <p:graphicFrame>
        <p:nvGraphicFramePr>
          <p:cNvPr id="133" name="Google Shape;133;p23"/>
          <p:cNvGraphicFramePr/>
          <p:nvPr>
            <p:extLst/>
          </p:nvPr>
        </p:nvGraphicFramePr>
        <p:xfrm>
          <a:off x="563563" y="1122122"/>
          <a:ext cx="8468680" cy="281759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92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19">
                  <a:extLst>
                    <a:ext uri="{9D8B030D-6E8A-4147-A177-3AD203B41FA5}">
                      <a16:colId xmlns:a16="http://schemas.microsoft.com/office/drawing/2014/main" val="1089011342"/>
                    </a:ext>
                  </a:extLst>
                </a:gridCol>
              </a:tblGrid>
              <a:tr h="523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"/>
                        </a:rPr>
                        <a:t>指令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AT+CIMI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USIM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卡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IMSI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460001357924680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如查不到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IMSI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號，請確認卡片是否開通與是否插好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26760566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AT+CSQ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確認信號強度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+CSQ:21,99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55612885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保持正常通信狀態下，信號強度值不能低於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-80dBm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左右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信號強度值為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時說明沒有信號。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6677195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171439" y="4091940"/>
          <a:ext cx="3860804" cy="2506980"/>
        </p:xfrm>
        <a:graphic>
          <a:graphicData uri="http://schemas.openxmlformats.org/drawingml/2006/table">
            <a:tbl>
              <a:tblPr firstRow="1" bandRow="1"/>
              <a:tblGrid>
                <a:gridCol w="1005841">
                  <a:extLst>
                    <a:ext uri="{9D8B030D-6E8A-4147-A177-3AD203B41FA5}">
                      <a16:colId xmlns:a16="http://schemas.microsoft.com/office/drawing/2014/main" val="2540064945"/>
                    </a:ext>
                  </a:extLst>
                </a:gridCol>
                <a:gridCol w="2854963">
                  <a:extLst>
                    <a:ext uri="{9D8B030D-6E8A-4147-A177-3AD203B41FA5}">
                      <a16:colId xmlns:a16="http://schemas.microsoft.com/office/drawing/2014/main" val="402438476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信號強度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1557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-113dBm or less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6674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-111dBm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70879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2…30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-109…-53dBm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1455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-51dBm or greater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55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known</a:t>
                      </a:r>
                      <a:r>
                        <a:rPr lang="en-US" altLang="zh-TW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or Not detectable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1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dirty="0"/>
              <a:t> </a:t>
            </a:r>
            <a:r>
              <a:rPr lang="en-US" dirty="0" err="1"/>
              <a:t>模組的</a:t>
            </a:r>
            <a:r>
              <a:rPr lang="en-US" dirty="0"/>
              <a:t> AT Commands</a:t>
            </a:r>
            <a:endParaRPr dirty="0"/>
          </a:p>
        </p:txBody>
      </p:sp>
      <p:graphicFrame>
        <p:nvGraphicFramePr>
          <p:cNvPr id="133" name="Google Shape;133;p23"/>
          <p:cNvGraphicFramePr/>
          <p:nvPr>
            <p:extLst>
              <p:ext uri="{D42A27DB-BD31-4B8C-83A1-F6EECF244321}">
                <p14:modId xmlns:p14="http://schemas.microsoft.com/office/powerpoint/2010/main" val="3797600087"/>
              </p:ext>
            </p:extLst>
          </p:nvPr>
        </p:nvGraphicFramePr>
        <p:xfrm>
          <a:off x="360361" y="959562"/>
          <a:ext cx="8636003" cy="55685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526">
                  <a:extLst>
                    <a:ext uri="{9D8B030D-6E8A-4147-A177-3AD203B41FA5}">
                      <a16:colId xmlns:a16="http://schemas.microsoft.com/office/drawing/2014/main" val="3948854462"/>
                    </a:ext>
                  </a:extLst>
                </a:gridCol>
                <a:gridCol w="4113213">
                  <a:extLst>
                    <a:ext uri="{9D8B030D-6E8A-4147-A177-3AD203B41FA5}">
                      <a16:colId xmlns:a16="http://schemas.microsoft.com/office/drawing/2014/main" val="1089011342"/>
                    </a:ext>
                  </a:extLst>
                </a:gridCol>
              </a:tblGrid>
              <a:tr h="523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"/>
                        </a:rPr>
                        <a:t>指令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AT+NUESTATS=RADIO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查詢當前狀態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NUESTATS:RADIO,Signal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power,-659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NUESTATS:RADIO,Total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power,-594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NUESTATS:RADIO,TX power,0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NUESTATS:RADIO,TX</a:t>
                      </a:r>
                      <a:r>
                        <a:rPr lang="en-US" altLang="zh-TW" sz="18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time,405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NUESTATS:RADIO…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AT+CGATT?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查詢是否有連上網路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+CGATT:1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55612885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如果反為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+CGATT:0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說明未上網成功，有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30s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的延時，可一直查詢。過了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30s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    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仍未成功，則判定為失敗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66771954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T+CEREG?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查詢當前網路註冊狀態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+CEREG:1,1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52562215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第一個參數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表示是否能註冊網路，第二個參數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代表成功註冊網路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94377329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AT+CSCON?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查詢連接狀態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+CSCON:0,1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24072238"/>
                  </a:ext>
                </a:extLst>
              </a:tr>
              <a:tr h="373525">
                <a:tc gridSpan="3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Note: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第一個參數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表示關閉非請求結果碼，第二個參數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表示為連接狀態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0359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6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大綱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63563" y="126212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160"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  <a:p>
            <a:pPr marL="34290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chemeClr val="tx1"/>
                </a:solidFill>
              </a:rPr>
              <a:t>NB-</a:t>
            </a:r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模組介紹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rgbClr val="FF0000"/>
                </a:solidFill>
              </a:rPr>
              <a:t>TCP/UDP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實驗架構</a:t>
            </a:r>
            <a:endParaRPr lang="en-US" altLang="zh-TW" sz="2000" dirty="0"/>
          </a:p>
          <a:p>
            <a:pPr marL="742950" lvl="1" indent="-184150">
              <a:spcBef>
                <a:spcPts val="700"/>
              </a:spcBef>
              <a:buSzPts val="1600"/>
              <a:buNone/>
            </a:pPr>
            <a:endParaRPr lang="en-US" altLang="zh-TW" sz="2000" dirty="0"/>
          </a:p>
          <a:p>
            <a:pPr marL="342900" lvl="0" indent="-228600">
              <a:spcBef>
                <a:spcPts val="700"/>
              </a:spcBef>
              <a:buSzPts val="1800"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1797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TCP/UDP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在 </a:t>
            </a:r>
            <a:r>
              <a:rPr lang="en-US" altLang="zh-TW" b="0" dirty="0"/>
              <a:t>TCP/ IP </a:t>
            </a:r>
            <a:r>
              <a:rPr lang="zh-TW" altLang="en-US" b="0" dirty="0"/>
              <a:t>協定中傳送層主要有兩個協定 </a:t>
            </a:r>
            <a:r>
              <a:rPr lang="en-US" altLang="zh-TW" b="0" dirty="0"/>
              <a:t>: TCP </a:t>
            </a:r>
            <a:r>
              <a:rPr lang="zh-TW" altLang="en-US" b="0" dirty="0"/>
              <a:t>與 </a:t>
            </a:r>
            <a:r>
              <a:rPr lang="en-US" altLang="zh-TW" b="0" dirty="0"/>
              <a:t>UDP</a:t>
            </a:r>
            <a:r>
              <a:rPr lang="zh-TW" altLang="en-US" b="0" dirty="0"/>
              <a:t>。 </a:t>
            </a:r>
            <a:endParaRPr lang="en-US" altLang="zh-TW" b="0" dirty="0"/>
          </a:p>
          <a:p>
            <a:r>
              <a:rPr lang="en-US" altLang="zh-TW" b="0" dirty="0"/>
              <a:t>TCP</a:t>
            </a:r>
            <a:r>
              <a:rPr lang="en-US" altLang="zh-TW" dirty="0"/>
              <a:t> (T</a:t>
            </a:r>
            <a:r>
              <a:rPr lang="en-US" altLang="zh-TW" b="0" dirty="0"/>
              <a:t>ransmission </a:t>
            </a:r>
            <a:r>
              <a:rPr lang="en-US" altLang="zh-TW" dirty="0"/>
              <a:t>C</a:t>
            </a:r>
            <a:r>
              <a:rPr lang="en-US" altLang="zh-TW" b="0" dirty="0"/>
              <a:t>ontrol </a:t>
            </a:r>
            <a:r>
              <a:rPr lang="en-US" altLang="zh-TW" dirty="0"/>
              <a:t>P</a:t>
            </a:r>
            <a:r>
              <a:rPr lang="en-US" altLang="zh-TW" b="0" dirty="0"/>
              <a:t>rotocol</a:t>
            </a:r>
            <a:r>
              <a:rPr lang="en-US" altLang="zh-TW" dirty="0"/>
              <a:t>)</a:t>
            </a:r>
            <a:endParaRPr lang="en-US" altLang="zh-TW" b="0" dirty="0"/>
          </a:p>
          <a:p>
            <a:r>
              <a:rPr lang="en-US" altLang="zh-TW" b="0" dirty="0"/>
              <a:t>TCP </a:t>
            </a:r>
            <a:r>
              <a:rPr lang="zh-TW" altLang="en-US" b="0" dirty="0"/>
              <a:t>提供的是一個連線導向</a:t>
            </a:r>
            <a:r>
              <a:rPr lang="en-US" altLang="zh-TW" b="0" dirty="0"/>
              <a:t>(Connection Oriented)</a:t>
            </a:r>
            <a:r>
              <a:rPr lang="zh-TW" altLang="en-US" b="0" dirty="0"/>
              <a:t>的可靠傳輸，可使用連線要求、連線終止、以及流量控制等的管理程序。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84674" y="3288885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TCP </a:t>
            </a:r>
            <a:r>
              <a:rPr lang="zh-TW" altLang="en-US" b="1" dirty="0">
                <a:solidFill>
                  <a:srgbClr val="6F9500"/>
                </a:solidFill>
              </a:rPr>
              <a:t>建立連線 </a:t>
            </a:r>
            <a:r>
              <a:rPr lang="en-US" altLang="zh-TW" b="1" dirty="0">
                <a:solidFill>
                  <a:srgbClr val="6F9500"/>
                </a:solidFill>
              </a:rPr>
              <a:t>(</a:t>
            </a:r>
            <a:r>
              <a:rPr lang="zh-TW" altLang="en-US" b="1" dirty="0">
                <a:solidFill>
                  <a:srgbClr val="6F9500"/>
                </a:solidFill>
              </a:rPr>
              <a:t>三次握手</a:t>
            </a:r>
            <a:r>
              <a:rPr lang="en-US" altLang="zh-TW" b="1" dirty="0">
                <a:solidFill>
                  <a:srgbClr val="6F9500"/>
                </a:solidFill>
              </a:rPr>
              <a:t>)</a:t>
            </a:r>
            <a:endParaRPr lang="zh-TW" altLang="en-US" b="1" dirty="0">
              <a:solidFill>
                <a:srgbClr val="6F95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423861" y="4783159"/>
            <a:ext cx="2430344" cy="187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5400000">
            <a:off x="2436780" y="4783159"/>
            <a:ext cx="2430344" cy="187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935912" y="4152160"/>
            <a:ext cx="133096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1983153" y="5610805"/>
            <a:ext cx="133096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1935912" y="4865780"/>
            <a:ext cx="133096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935912" y="3877976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F9500"/>
                </a:solidFill>
              </a:rPr>
              <a:t>A</a:t>
            </a:r>
            <a:r>
              <a:rPr lang="zh-TW" altLang="en-US" dirty="0">
                <a:solidFill>
                  <a:srgbClr val="6F9500"/>
                </a:solidFill>
              </a:rPr>
              <a:t>說要建立連線</a:t>
            </a:r>
            <a:endParaRPr lang="en-US" altLang="zh-TW" dirty="0">
              <a:solidFill>
                <a:srgbClr val="6F95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000105" y="4597853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F9500"/>
                </a:solidFill>
              </a:rPr>
              <a:t>B</a:t>
            </a:r>
            <a:r>
              <a:rPr lang="zh-TW" altLang="en-US" dirty="0">
                <a:solidFill>
                  <a:srgbClr val="6F9500"/>
                </a:solidFill>
              </a:rPr>
              <a:t>收到後確定</a:t>
            </a:r>
            <a:endParaRPr lang="en-US" altLang="zh-TW" dirty="0">
              <a:solidFill>
                <a:srgbClr val="6F95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034005" y="53504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F9500"/>
                </a:solidFill>
              </a:rPr>
              <a:t>A</a:t>
            </a:r>
            <a:r>
              <a:rPr lang="zh-TW" altLang="en-US" dirty="0">
                <a:solidFill>
                  <a:srgbClr val="6F9500"/>
                </a:solidFill>
              </a:rPr>
              <a:t>收到後確定</a:t>
            </a:r>
            <a:endParaRPr lang="en-US" altLang="zh-TW" dirty="0">
              <a:solidFill>
                <a:srgbClr val="6F95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6859" y="3603039"/>
            <a:ext cx="518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A</a:t>
            </a:r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697697" y="3603039"/>
            <a:ext cx="518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B</a:t>
            </a:r>
            <a:endParaRPr lang="zh-TW" altLang="en-US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3373" y="4982620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A</a:t>
            </a:r>
            <a:r>
              <a:rPr lang="zh-TW" altLang="en-US" b="1" dirty="0">
                <a:solidFill>
                  <a:srgbClr val="6F9500"/>
                </a:solidFill>
              </a:rPr>
              <a:t>連線建立</a:t>
            </a:r>
            <a:endParaRPr lang="en-US" altLang="zh-TW" b="1" dirty="0">
              <a:solidFill>
                <a:srgbClr val="6F95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745631" y="5727645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B</a:t>
            </a:r>
            <a:r>
              <a:rPr lang="zh-TW" altLang="en-US" b="1" dirty="0">
                <a:solidFill>
                  <a:srgbClr val="6F9500"/>
                </a:solidFill>
              </a:rPr>
              <a:t>連線建立</a:t>
            </a:r>
            <a:endParaRPr lang="en-US" altLang="zh-TW" b="1" dirty="0">
              <a:solidFill>
                <a:srgbClr val="6F95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79288" y="327328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TCP </a:t>
            </a:r>
            <a:r>
              <a:rPr lang="zh-TW" altLang="en-US" b="1" dirty="0">
                <a:solidFill>
                  <a:srgbClr val="6F9500"/>
                </a:solidFill>
              </a:rPr>
              <a:t>傳輸資料</a:t>
            </a:r>
          </a:p>
        </p:txBody>
      </p:sp>
      <p:sp>
        <p:nvSpPr>
          <p:cNvPr id="67" name="向右箭號 66"/>
          <p:cNvSpPr/>
          <p:nvPr/>
        </p:nvSpPr>
        <p:spPr>
          <a:xfrm rot="5400000">
            <a:off x="4531776" y="4788620"/>
            <a:ext cx="2430344" cy="187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 rot="5400000">
            <a:off x="6544695" y="4788620"/>
            <a:ext cx="2430344" cy="187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6043827" y="4157621"/>
            <a:ext cx="133096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>
            <a:off x="6086867" y="5065071"/>
            <a:ext cx="133096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202880" y="386976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6F9500"/>
                </a:solidFill>
              </a:rPr>
              <a:t>A</a:t>
            </a:r>
            <a:r>
              <a:rPr lang="zh-TW" altLang="en-US" dirty="0">
                <a:solidFill>
                  <a:srgbClr val="6F9500"/>
                </a:solidFill>
              </a:rPr>
              <a:t>傳送資料</a:t>
            </a:r>
            <a:endParaRPr lang="en-US" altLang="zh-TW" dirty="0">
              <a:solidFill>
                <a:srgbClr val="6F95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151060" y="4797144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F9500"/>
                </a:solidFill>
              </a:rPr>
              <a:t>B</a:t>
            </a:r>
            <a:r>
              <a:rPr lang="zh-TW" altLang="en-US" dirty="0">
                <a:solidFill>
                  <a:srgbClr val="6F9500"/>
                </a:solidFill>
              </a:rPr>
              <a:t>收到後確定</a:t>
            </a:r>
            <a:endParaRPr lang="en-US" altLang="zh-TW" dirty="0">
              <a:solidFill>
                <a:srgbClr val="6F95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47549" y="3603038"/>
            <a:ext cx="518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A</a:t>
            </a:r>
            <a:endParaRPr lang="zh-TW" altLang="en-US" b="1" dirty="0"/>
          </a:p>
        </p:txBody>
      </p:sp>
      <p:sp>
        <p:nvSpPr>
          <p:cNvPr id="76" name="矩形 75"/>
          <p:cNvSpPr/>
          <p:nvPr/>
        </p:nvSpPr>
        <p:spPr>
          <a:xfrm>
            <a:off x="7805612" y="3608500"/>
            <a:ext cx="518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B</a:t>
            </a:r>
            <a:endParaRPr lang="zh-TW" altLang="en-US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233242" y="3986715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6F9500"/>
                </a:solidFill>
              </a:rPr>
              <a:t>n</a:t>
            </a:r>
            <a:r>
              <a:rPr lang="zh-TW" altLang="en-US" b="1" dirty="0">
                <a:solidFill>
                  <a:srgbClr val="6F9500"/>
                </a:solidFill>
              </a:rPr>
              <a:t>秒後沒收到</a:t>
            </a:r>
            <a:endParaRPr lang="en-US" altLang="zh-TW" b="1" dirty="0">
              <a:solidFill>
                <a:srgbClr val="6F9500"/>
              </a:solidFill>
            </a:endParaRPr>
          </a:p>
          <a:p>
            <a:r>
              <a:rPr lang="zh-TW" altLang="en-US" b="1" dirty="0">
                <a:solidFill>
                  <a:srgbClr val="6F9500"/>
                </a:solidFill>
              </a:rPr>
              <a:t>回覆則重發</a:t>
            </a:r>
            <a:endParaRPr lang="en-US" altLang="zh-TW" b="1" dirty="0">
              <a:solidFill>
                <a:srgbClr val="6F95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TCP/UDP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在 </a:t>
            </a:r>
            <a:r>
              <a:rPr lang="en-US" altLang="zh-TW" b="0" dirty="0"/>
              <a:t>TCP/ IP </a:t>
            </a:r>
            <a:r>
              <a:rPr lang="zh-TW" altLang="en-US" b="0" dirty="0"/>
              <a:t>協定中傳送層主要有兩個協定 </a:t>
            </a:r>
            <a:r>
              <a:rPr lang="en-US" altLang="zh-TW" b="0" dirty="0"/>
              <a:t>: TCP </a:t>
            </a:r>
            <a:r>
              <a:rPr lang="zh-TW" altLang="en-US" b="0" dirty="0"/>
              <a:t>與 </a:t>
            </a:r>
            <a:r>
              <a:rPr lang="en-US" altLang="zh-TW" b="0" dirty="0"/>
              <a:t>UDP</a:t>
            </a:r>
            <a:r>
              <a:rPr lang="zh-TW" altLang="en-US" b="0" dirty="0"/>
              <a:t>。 </a:t>
            </a:r>
            <a:endParaRPr lang="en-US" altLang="zh-TW" b="0" dirty="0"/>
          </a:p>
          <a:p>
            <a:r>
              <a:rPr lang="en-US" altLang="zh-TW" b="0" dirty="0"/>
              <a:t>UDP</a:t>
            </a:r>
            <a:r>
              <a:rPr lang="en-US" altLang="zh-TW" dirty="0"/>
              <a:t> (U</a:t>
            </a:r>
            <a:r>
              <a:rPr lang="en-US" altLang="zh-TW" b="0" dirty="0"/>
              <a:t>ser </a:t>
            </a:r>
            <a:r>
              <a:rPr lang="en-US" altLang="zh-TW" dirty="0"/>
              <a:t>D</a:t>
            </a:r>
            <a:r>
              <a:rPr lang="en-US" altLang="zh-TW" b="0" dirty="0"/>
              <a:t>atagram </a:t>
            </a:r>
            <a:r>
              <a:rPr lang="en-US" altLang="zh-TW" dirty="0"/>
              <a:t>P</a:t>
            </a:r>
            <a:r>
              <a:rPr lang="en-US" altLang="zh-TW" b="0" dirty="0"/>
              <a:t>rotocol</a:t>
            </a:r>
            <a:r>
              <a:rPr lang="en-US" altLang="zh-TW" dirty="0"/>
              <a:t>)</a:t>
            </a:r>
            <a:endParaRPr lang="en-US" altLang="zh-TW" b="0" dirty="0"/>
          </a:p>
          <a:p>
            <a:r>
              <a:rPr lang="en-US" altLang="zh-TW" b="0" dirty="0"/>
              <a:t>UDP </a:t>
            </a:r>
            <a:r>
              <a:rPr lang="zh-TW" altLang="en-US" b="0" dirty="0"/>
              <a:t>是非連線型</a:t>
            </a:r>
            <a:r>
              <a:rPr lang="en-US" altLang="zh-TW" b="0" dirty="0"/>
              <a:t>(Connectionless)</a:t>
            </a:r>
            <a:r>
              <a:rPr lang="zh-TW" altLang="en-US" b="0" dirty="0"/>
              <a:t>的非可靠傳輸協定，只提供資料的不可靠傳遞，一旦將資料傳送出去，就不保留資料備份，且也可能發生到達順序不一致的問題。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92242" y="3237115"/>
            <a:ext cx="2305694" cy="1357225"/>
            <a:chOff x="1306162" y="3264023"/>
            <a:chExt cx="2305694" cy="1357225"/>
          </a:xfrm>
        </p:grpSpPr>
        <p:sp>
          <p:nvSpPr>
            <p:cNvPr id="5" name="圓角矩形 4"/>
            <p:cNvSpPr/>
            <p:nvPr/>
          </p:nvSpPr>
          <p:spPr>
            <a:xfrm>
              <a:off x="1391919" y="3657599"/>
              <a:ext cx="2219937" cy="9636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96712" y="3720868"/>
              <a:ext cx="15792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T1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r>
                <a:rPr lang="en-US" altLang="zh-TW" dirty="0"/>
                <a:t>UDP</a:t>
              </a:r>
              <a:r>
                <a:rPr lang="zh-TW" altLang="en-US" dirty="0"/>
                <a:t> </a:t>
              </a:r>
              <a:r>
                <a:rPr lang="en-US" altLang="zh-TW" dirty="0"/>
                <a:t>A</a:t>
              </a:r>
            </a:p>
            <a:p>
              <a:r>
                <a:rPr lang="en-US" altLang="zh-TW" dirty="0"/>
                <a:t>T2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r>
                <a:rPr lang="en-US" altLang="zh-TW" dirty="0"/>
                <a:t>UDP</a:t>
              </a:r>
              <a:r>
                <a:rPr lang="zh-TW" altLang="en-US" dirty="0"/>
                <a:t> </a:t>
              </a:r>
              <a:r>
                <a:rPr lang="en-US" altLang="zh-TW" dirty="0"/>
                <a:t>B</a:t>
              </a:r>
            </a:p>
            <a:p>
              <a:r>
                <a:rPr lang="en-US" altLang="zh-TW" dirty="0"/>
                <a:t>T3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r>
                <a:rPr lang="en-US" altLang="zh-TW" dirty="0"/>
                <a:t>UDP</a:t>
              </a:r>
              <a:r>
                <a:rPr lang="zh-TW" altLang="en-US" dirty="0"/>
                <a:t> </a:t>
              </a:r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6162" y="326402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6F9500"/>
                  </a:solidFill>
                </a:rPr>
                <a:t>發送方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692242" y="4669033"/>
            <a:ext cx="2207284" cy="1268923"/>
            <a:chOff x="1306162" y="3313237"/>
            <a:chExt cx="1955198" cy="1268923"/>
          </a:xfrm>
        </p:grpSpPr>
        <p:sp>
          <p:nvSpPr>
            <p:cNvPr id="9" name="圓角矩形 8"/>
            <p:cNvSpPr/>
            <p:nvPr/>
          </p:nvSpPr>
          <p:spPr>
            <a:xfrm>
              <a:off x="1391920" y="3657600"/>
              <a:ext cx="1869440" cy="9245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1920" y="3695706"/>
              <a:ext cx="15792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T4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r>
                <a:rPr lang="en-US" altLang="zh-TW" dirty="0"/>
                <a:t>UDP</a:t>
              </a:r>
              <a:r>
                <a:rPr lang="zh-TW" altLang="en-US" dirty="0"/>
                <a:t> </a:t>
              </a:r>
              <a:r>
                <a:rPr lang="en-US" altLang="zh-TW" dirty="0"/>
                <a:t>C</a:t>
              </a:r>
            </a:p>
            <a:p>
              <a:r>
                <a:rPr lang="en-US" altLang="zh-TW" dirty="0"/>
                <a:t>T5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en-US" altLang="zh-TW" dirty="0"/>
                <a:t>T6 </a:t>
              </a:r>
              <a:r>
                <a:rPr lang="zh-TW" altLang="en-US" dirty="0"/>
                <a:t>時間 </a:t>
              </a:r>
              <a:r>
                <a:rPr lang="en-US" altLang="zh-TW" dirty="0"/>
                <a:t>--</a:t>
              </a:r>
              <a:r>
                <a:rPr lang="zh-TW" altLang="en-US" dirty="0"/>
                <a:t> </a:t>
              </a:r>
              <a:r>
                <a:rPr lang="en-US" altLang="zh-TW" dirty="0"/>
                <a:t>UDP</a:t>
              </a:r>
              <a:r>
                <a:rPr lang="zh-TW" altLang="en-US" dirty="0"/>
                <a:t> </a:t>
              </a:r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06162" y="331323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6F9500"/>
                  </a:solidFill>
                </a:rPr>
                <a:t>接收方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415517" y="595524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(Loss UDP</a:t>
            </a:r>
            <a:r>
              <a:rPr lang="zh-TW" altLang="en-US" dirty="0"/>
              <a:t> </a:t>
            </a:r>
            <a:r>
              <a:rPr lang="en-US" altLang="zh-TW" dirty="0"/>
              <a:t>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93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大綱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63563" y="126212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160"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  <a:p>
            <a:pPr marL="34290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chemeClr val="tx1"/>
                </a:solidFill>
              </a:rPr>
              <a:t>NB-</a:t>
            </a:r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模組介紹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chemeClr val="tx1"/>
                </a:solidFill>
              </a:rPr>
              <a:t>TCP/UDP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>
                <a:solidFill>
                  <a:srgbClr val="FF0000"/>
                </a:solidFill>
              </a:rPr>
              <a:t>NB-</a:t>
            </a:r>
            <a:r>
              <a:rPr lang="en-US" altLang="zh-TW" dirty="0" err="1">
                <a:solidFill>
                  <a:srgbClr val="FF0000"/>
                </a:solidFill>
              </a:rPr>
              <a:t>IoT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實驗架構</a:t>
            </a:r>
            <a:endParaRPr lang="en-US" altLang="zh-TW" sz="2000" dirty="0"/>
          </a:p>
          <a:p>
            <a:pPr marL="742950" lvl="1" indent="-184150">
              <a:spcBef>
                <a:spcPts val="700"/>
              </a:spcBef>
              <a:buSzPts val="1600"/>
              <a:buNone/>
            </a:pPr>
            <a:endParaRPr lang="en-US" altLang="zh-TW" sz="2000" dirty="0"/>
          </a:p>
          <a:p>
            <a:pPr marL="342900" lvl="0" indent="-228600">
              <a:spcBef>
                <a:spcPts val="700"/>
              </a:spcBef>
              <a:buSzPts val="1800"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145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563" y="1094697"/>
            <a:ext cx="8229600" cy="5529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200" dirty="0"/>
              <a:t>請清點今天會使用之教材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/>
              <a:t>Micro-USB</a:t>
            </a:r>
            <a:r>
              <a:rPr lang="zh-TW" altLang="en-US" sz="2200" dirty="0"/>
              <a:t>線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/>
              <a:t>4G</a:t>
            </a:r>
            <a:r>
              <a:rPr lang="zh-TW" altLang="en-US" sz="2200" dirty="0"/>
              <a:t> 天線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/>
              <a:t>4G</a:t>
            </a:r>
            <a:r>
              <a:rPr lang="zh-TW" altLang="en-US" sz="2200" dirty="0"/>
              <a:t> </a:t>
            </a:r>
            <a:r>
              <a:rPr lang="en-US" altLang="zh-TW" sz="2200" dirty="0"/>
              <a:t>Sim</a:t>
            </a:r>
            <a:r>
              <a:rPr lang="zh-TW" altLang="en-US" sz="2200" dirty="0"/>
              <a:t>卡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/>
              <a:t>NB-IoT</a:t>
            </a:r>
            <a:r>
              <a:rPr lang="zh-TW" altLang="en-US" sz="2200" dirty="0"/>
              <a:t>模組開發板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完成實驗後請將</a:t>
            </a:r>
            <a:r>
              <a:rPr lang="zh-TW" altLang="en-US" u="sng" dirty="0">
                <a:solidFill>
                  <a:srgbClr val="FF0000"/>
                </a:solidFill>
              </a:rPr>
              <a:t>各項教材</a:t>
            </a:r>
            <a:r>
              <a:rPr lang="zh-TW" altLang="en-US" dirty="0">
                <a:solidFill>
                  <a:srgbClr val="FF0000"/>
                </a:solidFill>
              </a:rPr>
              <a:t>繳回給助教</a:t>
            </a:r>
            <a:r>
              <a:rPr lang="en-US" altLang="zh-TW" dirty="0">
                <a:solidFill>
                  <a:srgbClr val="FF0000"/>
                </a:solidFill>
              </a:rPr>
              <a:t>!!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EFC2B46-7A9C-4F2C-8801-AC739477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98" y="3023369"/>
            <a:ext cx="1563651" cy="124217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CBC3DAE-599D-4E62-8C71-0D41C684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98" y="1094697"/>
            <a:ext cx="1492958" cy="13986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7303386-ED45-4E0D-8E42-EFF95626F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227" y="1647702"/>
            <a:ext cx="1561088" cy="178129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F9DB483-CDF8-4A5F-B7D9-F83A449D4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74" y="3859390"/>
            <a:ext cx="1841332" cy="1485444"/>
          </a:xfrm>
          <a:prstGeom prst="rect">
            <a:avLst/>
          </a:prstGeom>
        </p:spPr>
      </p:pic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D4066F4-4EC4-4D38-8EBF-930D7A470CAA}"/>
              </a:ext>
            </a:extLst>
          </p:cNvPr>
          <p:cNvCxnSpPr>
            <a:cxnSpLocks/>
          </p:cNvCxnSpPr>
          <p:nvPr/>
        </p:nvCxnSpPr>
        <p:spPr bwMode="auto">
          <a:xfrm>
            <a:off x="3312174" y="1766454"/>
            <a:ext cx="13661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63A32B4-8A94-4040-9F05-B50C8074A696}"/>
              </a:ext>
            </a:extLst>
          </p:cNvPr>
          <p:cNvCxnSpPr>
            <a:cxnSpLocks/>
          </p:cNvCxnSpPr>
          <p:nvPr/>
        </p:nvCxnSpPr>
        <p:spPr bwMode="auto">
          <a:xfrm>
            <a:off x="2949388" y="2691394"/>
            <a:ext cx="3728436" cy="281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838B82-7D80-4F48-B8D7-697DC9437069}"/>
              </a:ext>
            </a:extLst>
          </p:cNvPr>
          <p:cNvCxnSpPr>
            <a:cxnSpLocks/>
          </p:cNvCxnSpPr>
          <p:nvPr/>
        </p:nvCxnSpPr>
        <p:spPr bwMode="auto">
          <a:xfrm>
            <a:off x="2837206" y="3647837"/>
            <a:ext cx="18411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F1FB02A-D42E-46EB-8026-F67E00D357C0}"/>
              </a:ext>
            </a:extLst>
          </p:cNvPr>
          <p:cNvCxnSpPr>
            <a:cxnSpLocks/>
          </p:cNvCxnSpPr>
          <p:nvPr/>
        </p:nvCxnSpPr>
        <p:spPr bwMode="auto">
          <a:xfrm>
            <a:off x="3929851" y="4555161"/>
            <a:ext cx="261801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544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zh-TW" altLang="en-US" dirty="0"/>
              <a:t>實驗架構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55" y="4936823"/>
            <a:ext cx="989425" cy="989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04" y="3362832"/>
            <a:ext cx="847725" cy="8548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00" y="1393200"/>
            <a:ext cx="691358" cy="1610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6" y="1610465"/>
            <a:ext cx="2047875" cy="1219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00" y="3189600"/>
            <a:ext cx="1219200" cy="1219200"/>
          </a:xfrm>
          <a:prstGeom prst="rect">
            <a:avLst/>
          </a:prstGeom>
        </p:spPr>
      </p:pic>
      <p:cxnSp>
        <p:nvCxnSpPr>
          <p:cNvPr id="15" name="直線接點 14"/>
          <p:cNvCxnSpPr>
            <a:stCxn id="4" idx="0"/>
            <a:endCxn id="5" idx="1"/>
          </p:cNvCxnSpPr>
          <p:nvPr/>
        </p:nvCxnSpPr>
        <p:spPr>
          <a:xfrm flipV="1">
            <a:off x="2029967" y="2198413"/>
            <a:ext cx="785233" cy="1164419"/>
          </a:xfrm>
          <a:prstGeom prst="line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" idx="0"/>
            <a:endCxn id="4" idx="2"/>
          </p:cNvCxnSpPr>
          <p:nvPr/>
        </p:nvCxnSpPr>
        <p:spPr>
          <a:xfrm flipH="1" flipV="1">
            <a:off x="2029967" y="4217701"/>
            <a:ext cx="1" cy="719122"/>
          </a:xfrm>
          <a:prstGeom prst="line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1" idx="1"/>
            <a:endCxn id="5" idx="3"/>
          </p:cNvCxnSpPr>
          <p:nvPr/>
        </p:nvCxnSpPr>
        <p:spPr>
          <a:xfrm flipH="1" flipV="1">
            <a:off x="3506558" y="2198413"/>
            <a:ext cx="664978" cy="21652"/>
          </a:xfrm>
          <a:prstGeom prst="line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3" idx="0"/>
            <a:endCxn id="11" idx="3"/>
          </p:cNvCxnSpPr>
          <p:nvPr/>
        </p:nvCxnSpPr>
        <p:spPr>
          <a:xfrm flipH="1" flipV="1">
            <a:off x="6219411" y="2220065"/>
            <a:ext cx="1024989" cy="969535"/>
          </a:xfrm>
          <a:prstGeom prst="line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03467" y="4315652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USB-UART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AT-CMD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38609" y="2363202"/>
            <a:ext cx="816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 / RX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53552" y="186794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73410" y="222006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7246" y="4315652"/>
            <a:ext cx="1914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140.114.71.32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23456</a:t>
            </a:r>
          </a:p>
        </p:txBody>
      </p:sp>
    </p:spTree>
    <p:extLst>
      <p:ext uri="{BB962C8B-B14F-4D97-AF65-F5344CB8AC3E}">
        <p14:creationId xmlns:p14="http://schemas.microsoft.com/office/powerpoint/2010/main" val="197218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7B212-3CF7-344D-B7F7-8675436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EFD04-2B58-2E49-9BC7-DB7DA916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目標一：透過 </a:t>
            </a:r>
            <a:r>
              <a:rPr lang="en-US" altLang="zh-TW" dirty="0">
                <a:solidFill>
                  <a:srgbClr val="FF0000"/>
                </a:solidFill>
              </a:rPr>
              <a:t>COM Port </a:t>
            </a:r>
            <a:r>
              <a:rPr lang="zh-TW" altLang="en-US" dirty="0">
                <a:solidFill>
                  <a:srgbClr val="FF0000"/>
                </a:solidFill>
              </a:rPr>
              <a:t>下 </a:t>
            </a:r>
            <a:r>
              <a:rPr lang="en-US" altLang="zh-TW" dirty="0">
                <a:solidFill>
                  <a:srgbClr val="FF0000"/>
                </a:solidFill>
              </a:rPr>
              <a:t>AT-CMD</a:t>
            </a:r>
          </a:p>
          <a:p>
            <a:r>
              <a:rPr lang="zh-TW" altLang="en-US" dirty="0"/>
              <a:t>目標二：透過 </a:t>
            </a:r>
            <a:r>
              <a:rPr lang="en-US" altLang="zh-TW" dirty="0"/>
              <a:t>AT-CMD </a:t>
            </a:r>
            <a:r>
              <a:rPr lang="zh-TW" altLang="en-US" dirty="0"/>
              <a:t>讓使模組傳送及接收資料</a:t>
            </a:r>
            <a:br>
              <a:rPr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80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目標一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連接</a:t>
            </a: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zh-TW" altLang="en-US" dirty="0"/>
              <a:t>模組與電腦 </a:t>
            </a:r>
            <a:endParaRPr lang="en-US" altLang="zh-TW" dirty="0"/>
          </a:p>
          <a:p>
            <a:r>
              <a:rPr lang="zh-TW" altLang="en-US" dirty="0"/>
              <a:t>確認模組狀態</a:t>
            </a:r>
            <a:endParaRPr lang="en-US" altLang="zh-TW" dirty="0"/>
          </a:p>
          <a:p>
            <a:pPr lvl="1"/>
            <a:r>
              <a:rPr lang="en-US" altLang="zh-TW" dirty="0"/>
              <a:t>Com port setting hint: Baud rate: 9600 / NL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安裝</a:t>
            </a:r>
            <a:r>
              <a:rPr lang="en-US" altLang="zh-TW" dirty="0"/>
              <a:t>UART</a:t>
            </a:r>
            <a:r>
              <a:rPr lang="zh-TW" altLang="en-US" dirty="0"/>
              <a:t>通訊軟體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Arduino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IDE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即可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確認設置頻段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28</a:t>
            </a:r>
            <a:r>
              <a:rPr lang="zh-TW" altLang="en-US" dirty="0"/>
              <a:t>需要開啟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>
                <a:solidFill>
                  <a:srgbClr val="FF0000"/>
                </a:solidFill>
              </a:rPr>
              <a:t>致能</a:t>
            </a:r>
            <a:r>
              <a:rPr lang="en-US" altLang="zh-TW" dirty="0"/>
              <a:t>NB</a:t>
            </a:r>
            <a:r>
              <a:rPr lang="zh-TW" altLang="en-US" dirty="0"/>
              <a:t>模組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查詢</a:t>
            </a:r>
            <a:r>
              <a:rPr lang="en-US" altLang="zh-TW" dirty="0"/>
              <a:t>IMEI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IMSI</a:t>
            </a:r>
            <a:r>
              <a:rPr lang="zh-TW" altLang="en-US" dirty="0"/>
              <a:t>號碼 </a:t>
            </a:r>
            <a:r>
              <a:rPr lang="en-US" altLang="zh-TW" dirty="0"/>
              <a:t>(</a:t>
            </a:r>
            <a:r>
              <a:rPr lang="zh-TW" altLang="en-US" dirty="0"/>
              <a:t>確認</a:t>
            </a:r>
            <a:r>
              <a:rPr lang="en-US" altLang="zh-TW" dirty="0">
                <a:solidFill>
                  <a:srgbClr val="FF0000"/>
                </a:solidFill>
              </a:rPr>
              <a:t>SIM</a:t>
            </a:r>
            <a:r>
              <a:rPr lang="zh-TW" altLang="en-US" dirty="0">
                <a:solidFill>
                  <a:srgbClr val="FF0000"/>
                </a:solidFill>
              </a:rPr>
              <a:t>卡正常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66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目標一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AT+NBAND</a:t>
                      </a:r>
                      <a:endParaRPr lang="zh-TW" altLang="en-US" sz="16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查詢頻段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查詢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致能狀態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AT+CGSN</a:t>
                      </a:r>
                      <a:r>
                        <a:rPr lang="en-US" altLang="zh-TW" sz="16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查詢設備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IMEI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0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AT+CIMI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卡卡號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(IMSI)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34192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20000" y="1397000"/>
            <a:ext cx="1560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MT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Terminal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3251200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紅色指令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：只能在致能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3558977"/>
            <a:ext cx="3005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紫色指令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：只能在致能之前做設定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524000" y="4174531"/>
          <a:ext cx="6096000" cy="74168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AT+CFUN=1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致能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NB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0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目標一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實驗四目標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1760992"/>
            <a:ext cx="7524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7B212-3CF7-344D-B7F7-8675436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EFD04-2B58-2E49-9BC7-DB7DA916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目標一：透過 </a:t>
            </a:r>
            <a:r>
              <a:rPr lang="en-US" altLang="zh-TW" dirty="0"/>
              <a:t>COM Port </a:t>
            </a:r>
            <a:r>
              <a:rPr lang="zh-TW" altLang="en-US" dirty="0"/>
              <a:t>下 </a:t>
            </a:r>
            <a:r>
              <a:rPr lang="en-US" altLang="zh-TW" dirty="0"/>
              <a:t>AT-CMD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目標二：透過 </a:t>
            </a:r>
            <a:r>
              <a:rPr lang="en-US" altLang="zh-TW" dirty="0">
                <a:solidFill>
                  <a:srgbClr val="FF0000"/>
                </a:solidFill>
              </a:rPr>
              <a:t>AT-CMD </a:t>
            </a:r>
            <a:r>
              <a:rPr lang="zh-TW" altLang="en-US" dirty="0">
                <a:solidFill>
                  <a:srgbClr val="FF0000"/>
                </a:solidFill>
              </a:rPr>
              <a:t>使模組傳送及接收資料</a:t>
            </a:r>
            <a:br>
              <a:rPr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93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AT-CMD</a:t>
            </a:r>
            <a:r>
              <a:rPr lang="zh-TW" altLang="en-US" dirty="0"/>
              <a:t>傳送與接收</a:t>
            </a: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>
                <a:solidFill>
                  <a:srgbClr val="FF0000"/>
                </a:solidFill>
              </a:rPr>
              <a:t>致能</a:t>
            </a:r>
            <a:r>
              <a:rPr lang="en-US" altLang="zh-TW" dirty="0"/>
              <a:t>NB</a:t>
            </a:r>
            <a:r>
              <a:rPr lang="zh-TW" altLang="en-US" dirty="0"/>
              <a:t>模組</a:t>
            </a:r>
            <a:endParaRPr lang="en-US" altLang="zh-TW" dirty="0"/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設定傳輸</a:t>
            </a:r>
            <a:r>
              <a:rPr lang="en-US" altLang="zh-TW" dirty="0">
                <a:solidFill>
                  <a:srgbClr val="FF0000"/>
                </a:solidFill>
              </a:rPr>
              <a:t>IPV4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IPV6</a:t>
            </a:r>
            <a:r>
              <a:rPr lang="zh-TW" altLang="en-US" dirty="0"/>
              <a:t>位址</a:t>
            </a:r>
            <a:endParaRPr lang="en-US" altLang="zh-TW" dirty="0"/>
          </a:p>
          <a:p>
            <a:pPr lvl="1"/>
            <a:r>
              <a:rPr lang="en-US" altLang="zh-TW" dirty="0"/>
              <a:t>3. </a:t>
            </a:r>
            <a:r>
              <a:rPr lang="zh-TW" altLang="en-US" dirty="0">
                <a:solidFill>
                  <a:srgbClr val="FF0000"/>
                </a:solidFill>
              </a:rPr>
              <a:t>附著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加入</a:t>
            </a:r>
            <a:r>
              <a:rPr lang="en-US" altLang="zh-TW" dirty="0"/>
              <a:t>)NB</a:t>
            </a:r>
            <a:r>
              <a:rPr lang="zh-TW" altLang="en-US" dirty="0"/>
              <a:t>網路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Socket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5. </a:t>
            </a:r>
            <a:r>
              <a:rPr lang="zh-TW" altLang="en-US" dirty="0">
                <a:solidFill>
                  <a:srgbClr val="FF0000"/>
                </a:solidFill>
              </a:rPr>
              <a:t>傳送</a:t>
            </a:r>
            <a:r>
              <a:rPr lang="en-US" altLang="zh-TW" dirty="0"/>
              <a:t>UDP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6.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接收</a:t>
            </a:r>
            <a:r>
              <a:rPr lang="en-US" altLang="zh-TW" dirty="0"/>
              <a:t>UDP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155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8934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查詢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致能狀態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AT+CGDCONT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查詢傳輸類型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9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AT+CGATT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查詢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附著狀態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AT+NSOCR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0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AT+NSOST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UDP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34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AT+NSORF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UDP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58256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0485"/>
              </p:ext>
            </p:extLst>
          </p:nvPr>
        </p:nvGraphicFramePr>
        <p:xfrm>
          <a:off x="1524000" y="4164965"/>
          <a:ext cx="6096000" cy="169164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AT+CFUN=1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致能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NB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AT+CGDCONT=0,”IPV4V6”,,,0,0,,,,,0,0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IPV4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IPV6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33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AT+CGATT=1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附著至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NB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2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630363" y="1020857"/>
          <a:ext cx="6096000" cy="148336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AT+CMEE=1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開啟進階錯誤回報 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(* 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AT+CEREG=5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開啟註冊狀態回報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AT+CSCON=1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開啟基站連線狀態回報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036929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2671000"/>
            <a:ext cx="7524750" cy="3848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4868" y="3287458"/>
            <a:ext cx="398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以上非必要指令，</a:t>
            </a:r>
            <a:endParaRPr lang="en-US" altLang="zh-TW" sz="1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但可以讓同學更了解</a:t>
            </a:r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的運作機制。</a:t>
            </a:r>
            <a:endParaRPr lang="en-US" altLang="zh-TW" sz="1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234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6455"/>
              </p:ext>
            </p:extLst>
          </p:nvPr>
        </p:nvGraphicFramePr>
        <p:xfrm>
          <a:off x="1438363" y="1020857"/>
          <a:ext cx="6480000" cy="741680"/>
        </p:xfrm>
        <a:graphic>
          <a:graphicData uri="http://schemas.openxmlformats.org/drawingml/2006/table">
            <a:tbl>
              <a:tblPr firstRow="1" bandRow="1"/>
              <a:tblGrid>
                <a:gridCol w="3240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AT+NSOCR=DGRAM,17,15354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Socket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2644140"/>
            <a:ext cx="7524750" cy="3848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38363" y="1762537"/>
            <a:ext cx="43604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DGRAM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Datagram.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UDP Protocol ID.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15354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Port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(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可以任意指定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010645" y="342754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** </a:t>
            </a:r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注意返還的</a:t>
            </a:r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ID</a:t>
            </a:r>
          </a:p>
        </p:txBody>
      </p:sp>
    </p:spTree>
    <p:extLst>
      <p:ext uri="{BB962C8B-B14F-4D97-AF65-F5344CB8AC3E}">
        <p14:creationId xmlns:p14="http://schemas.microsoft.com/office/powerpoint/2010/main" val="10747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NB-IoT</a:t>
            </a:r>
            <a:r>
              <a:rPr lang="zh-TW" altLang="en-US" dirty="0"/>
              <a:t>介紹大綱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63563" y="126212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160"/>
            </a:pPr>
            <a:r>
              <a:rPr lang="en-US" altLang="zh-TW" dirty="0">
                <a:solidFill>
                  <a:srgbClr val="FF0000"/>
                </a:solidFill>
              </a:rPr>
              <a:t>NB-</a:t>
            </a:r>
            <a:r>
              <a:rPr lang="en-US" altLang="zh-TW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介紹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840"/>
              </a:spcBef>
              <a:buSzPts val="2160"/>
            </a:pPr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模組介紹</a:t>
            </a:r>
            <a:endParaRPr lang="en-US" altLang="zh-TW" dirty="0"/>
          </a:p>
          <a:p>
            <a:pPr>
              <a:spcBef>
                <a:spcPts val="840"/>
              </a:spcBef>
              <a:spcAft>
                <a:spcPts val="0"/>
              </a:spcAft>
              <a:buSzPts val="2160"/>
            </a:pPr>
            <a:r>
              <a:rPr lang="en-US" altLang="zh-TW" dirty="0"/>
              <a:t>TCP/UDP</a:t>
            </a:r>
          </a:p>
          <a:p>
            <a:pPr marL="342900" lvl="0" indent="-342900">
              <a:spcBef>
                <a:spcPts val="840"/>
              </a:spcBef>
              <a:buSzPts val="2160"/>
            </a:pPr>
            <a:r>
              <a:rPr lang="en-US" altLang="zh-TW" dirty="0"/>
              <a:t>NB-IoT</a:t>
            </a:r>
            <a:r>
              <a:rPr lang="en-US" dirty="0"/>
              <a:t> </a:t>
            </a:r>
            <a:r>
              <a:rPr lang="en-US" dirty="0" err="1"/>
              <a:t>實驗架構</a:t>
            </a:r>
            <a:endParaRPr sz="2000" dirty="0"/>
          </a:p>
          <a:p>
            <a:pPr marL="742950" lvl="1" indent="-184150" algn="l" rtl="0">
              <a:spcBef>
                <a:spcPts val="70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342900" lvl="0" indent="-228600" algn="l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8933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38363" y="1020857"/>
          <a:ext cx="6480000" cy="1193800"/>
        </p:xfrm>
        <a:graphic>
          <a:graphicData uri="http://schemas.openxmlformats.org/drawingml/2006/table">
            <a:tbl>
              <a:tblPr firstRow="1" bandRow="1"/>
              <a:tblGrid>
                <a:gridCol w="3240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AT+NSOST=&lt;Socket&gt;,&lt;</a:t>
                      </a: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&gt;,&lt;</a:t>
                      </a: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Dst</a:t>
                      </a:r>
                      <a:r>
                        <a:rPr lang="en-US" altLang="zh-TW" sz="1600" baseline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&gt;,&lt;length&gt;,&lt;data&gt;,</a:t>
                      </a: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[&lt;sequence&gt;]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UDP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資料的指令格式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7699" y="2381439"/>
            <a:ext cx="52229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上一頁拿到的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ID.)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140.114.71.32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(UDP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DstPort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15354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(UDP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Port)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 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資料長度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BYTES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資料內容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HEX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seq.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流水號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(1~255, 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方便追蹤狀態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150795" y="4302547"/>
            <a:ext cx="703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AT+NSOST=</a:t>
            </a:r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140.114.71.32,15354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,9,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313233343536373839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,1</a:t>
            </a:r>
          </a:p>
        </p:txBody>
      </p:sp>
      <p:sp>
        <p:nvSpPr>
          <p:cNvPr id="10" name="矩形 9"/>
          <p:cNvSpPr/>
          <p:nvPr/>
        </p:nvSpPr>
        <p:spPr>
          <a:xfrm>
            <a:off x="997945" y="4838661"/>
            <a:ext cx="7148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上面指令會將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123456789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傳送至</a:t>
            </a:r>
            <a:r>
              <a:rPr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140.114.71.32:15354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(ASCII)</a:t>
            </a:r>
          </a:p>
        </p:txBody>
      </p:sp>
    </p:spTree>
    <p:extLst>
      <p:ext uri="{BB962C8B-B14F-4D97-AF65-F5344CB8AC3E}">
        <p14:creationId xmlns:p14="http://schemas.microsoft.com/office/powerpoint/2010/main" val="315337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504950"/>
            <a:ext cx="7524750" cy="3848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78116" y="210788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傳輸後的結果，</a:t>
            </a:r>
            <a:endParaRPr lang="en-US" altLang="zh-TW" sz="1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應該要像這樣。</a:t>
            </a:r>
            <a:endParaRPr lang="en-US" altLang="zh-TW" sz="1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9625" y="5357594"/>
            <a:ext cx="27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根據實際情形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+CSCON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可能不會出現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28525" y="5357594"/>
            <a:ext cx="3805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+NSOSTR</a:t>
            </a:r>
          </a:p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在有指定</a:t>
            </a:r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的狀況下，才會出現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784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38363" y="1020857"/>
          <a:ext cx="6480000" cy="741680"/>
        </p:xfrm>
        <a:graphic>
          <a:graphicData uri="http://schemas.openxmlformats.org/drawingml/2006/table">
            <a:tbl>
              <a:tblPr firstRow="1" bandRow="1"/>
              <a:tblGrid>
                <a:gridCol w="3240000">
                  <a:extLst>
                    <a:ext uri="{9D8B030D-6E8A-4147-A177-3AD203B41FA5}">
                      <a16:colId xmlns:a16="http://schemas.microsoft.com/office/drawing/2014/main" val="1009319754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5569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AT+NSORF=&lt;Socket&gt;,&lt;Len&gt;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UDP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資料的指令格式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826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7699" y="1929319"/>
            <a:ext cx="4025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之前拿到的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ID.)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	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指定讀取長度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 bytes)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2634996"/>
            <a:ext cx="7524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 </a:t>
            </a:r>
            <a:r>
              <a:rPr lang="en-US" altLang="zh-TW" dirty="0"/>
              <a:t>(20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目標二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將</a:t>
            </a:r>
            <a:r>
              <a:rPr lang="en-US" altLang="zh-TW" dirty="0">
                <a:solidFill>
                  <a:srgbClr val="FF0000"/>
                </a:solidFill>
              </a:rPr>
              <a:t>2 Bytes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>
                <a:solidFill>
                  <a:srgbClr val="FF0000"/>
                </a:solidFill>
              </a:rPr>
              <a:t>進位數字</a:t>
            </a:r>
            <a:r>
              <a:rPr lang="en-US" altLang="zh-TW" dirty="0">
                <a:solidFill>
                  <a:srgbClr val="FF0000"/>
                </a:solidFill>
              </a:rPr>
              <a:t>(0~ffff)</a:t>
            </a:r>
            <a:r>
              <a:rPr lang="zh-TW" altLang="en-US" dirty="0"/>
              <a:t>透過</a:t>
            </a:r>
            <a:r>
              <a:rPr lang="en-US" altLang="zh-TW" dirty="0"/>
              <a:t>NB-IoT + UDP</a:t>
            </a:r>
            <a:r>
              <a:rPr lang="zh-TW" altLang="en-US" dirty="0"/>
              <a:t>傳送至指定位置。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解讀</a:t>
            </a:r>
            <a:r>
              <a:rPr lang="zh-TW" altLang="en-US" dirty="0">
                <a:solidFill>
                  <a:srgbClr val="FF0000"/>
                </a:solidFill>
              </a:rPr>
              <a:t>返還</a:t>
            </a:r>
            <a:r>
              <a:rPr lang="zh-TW" altLang="en-US" dirty="0"/>
              <a:t>資料，告訴助教接收到的</a:t>
            </a:r>
            <a:r>
              <a:rPr lang="zh-TW" altLang="en-US" dirty="0">
                <a:solidFill>
                  <a:srgbClr val="FF0000"/>
                </a:solidFill>
              </a:rPr>
              <a:t>內容是什麼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252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4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</a:t>
            </a:r>
            <a:r>
              <a:rPr lang="en-US" dirty="0" err="1"/>
              <a:t>IoT</a:t>
            </a:r>
            <a:r>
              <a:rPr lang="zh-TW" altLang="en-US" dirty="0"/>
              <a:t>介紹</a:t>
            </a:r>
            <a:endParaRPr dirty="0"/>
          </a:p>
        </p:txBody>
      </p:sp>
      <p:sp>
        <p:nvSpPr>
          <p:cNvPr id="8" name="Google Shape;83;p16"/>
          <p:cNvSpPr txBox="1">
            <a:spLocks noGrp="1"/>
          </p:cNvSpPr>
          <p:nvPr>
            <p:ph type="body" idx="1"/>
          </p:nvPr>
        </p:nvSpPr>
        <p:spPr>
          <a:xfrm>
            <a:off x="563563" y="1078367"/>
            <a:ext cx="8229600" cy="3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880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物聯網的無線通信技術主要分為兩類：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SzPts val="2880"/>
              <a:buNone/>
            </a:pP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0"/>
              </a:spcBef>
              <a:buSzPts val="2880"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短距離通信技術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Zigbee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、藍牙、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Z-wave</a:t>
            </a:r>
          </a:p>
          <a:p>
            <a:pPr marL="800100" lvl="1" indent="-342900">
              <a:spcBef>
                <a:spcPts val="0"/>
              </a:spcBef>
              <a:buSzPts val="2880"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廣域網通信技術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LPWAN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low-power Wide-Area Network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）。也分為兩類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spcBef>
                <a:spcPts val="0"/>
              </a:spcBef>
              <a:buSzPts val="2880"/>
              <a:buNone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I. 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工作於未授權頻譜的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SigFox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等技術。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spcBef>
                <a:spcPts val="0"/>
              </a:spcBef>
              <a:buSzPts val="2880"/>
              <a:buNone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II. 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工作於授權頻譜下，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3GPP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支持的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2/3/4G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蜂窩通信技術，比如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EC-GSM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LTE Cat-m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sz="3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8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</a:t>
            </a:r>
            <a:r>
              <a:rPr lang="en-US" dirty="0" err="1"/>
              <a:t>IoT</a:t>
            </a:r>
            <a:r>
              <a:rPr lang="zh-TW" altLang="en-US" dirty="0"/>
              <a:t>介紹</a:t>
            </a:r>
            <a:endParaRPr dirty="0"/>
          </a:p>
        </p:txBody>
      </p:sp>
      <p:sp>
        <p:nvSpPr>
          <p:cNvPr id="8" name="Google Shape;83;p16"/>
          <p:cNvSpPr txBox="1">
            <a:spLocks noGrp="1"/>
          </p:cNvSpPr>
          <p:nvPr>
            <p:ph type="body" idx="1"/>
          </p:nvPr>
        </p:nvSpPr>
        <p:spPr>
          <a:xfrm>
            <a:off x="563563" y="1078367"/>
            <a:ext cx="8229600" cy="69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880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各無線通信技術之範圍與傳輸速率比較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" y="1685321"/>
            <a:ext cx="7539183" cy="4055079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040516" y="3835381"/>
            <a:ext cx="482204" cy="50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040516" y="4470400"/>
            <a:ext cx="3196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</a:t>
            </a:r>
            <a:r>
              <a:rPr lang="en-US" dirty="0" err="1"/>
              <a:t>IoT</a:t>
            </a:r>
            <a:r>
              <a:rPr lang="zh-TW" altLang="en-US" dirty="0"/>
              <a:t>介紹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NB-</a:t>
            </a:r>
            <a:r>
              <a:rPr lang="en-US" altLang="zh-TW" b="0" dirty="0" err="1"/>
              <a:t>IoT</a:t>
            </a:r>
            <a:r>
              <a:rPr lang="zh-TW" altLang="en-US" b="0" dirty="0"/>
              <a:t> </a:t>
            </a:r>
            <a:r>
              <a:rPr lang="en-US" altLang="zh-TW" b="0" dirty="0"/>
              <a:t>(Narrow Band Internet of Things)</a:t>
            </a:r>
            <a:r>
              <a:rPr lang="zh-TW" altLang="en-US" b="0" dirty="0"/>
              <a:t>，即窄帶物聯網。</a:t>
            </a:r>
            <a:endParaRPr lang="en-US" altLang="zh-TW" b="0" dirty="0"/>
          </a:p>
          <a:p>
            <a:r>
              <a:rPr lang="en-US" altLang="zh-TW" b="0" dirty="0"/>
              <a:t>NB-IOT</a:t>
            </a:r>
            <a:r>
              <a:rPr lang="zh-TW" altLang="en-US" b="0" dirty="0"/>
              <a:t>使用</a:t>
            </a:r>
            <a:r>
              <a:rPr lang="en-US" altLang="zh-TW" b="0" dirty="0"/>
              <a:t>License</a:t>
            </a:r>
            <a:r>
              <a:rPr lang="zh-TW" altLang="en-US" b="0" dirty="0"/>
              <a:t>頻段，可採取帶內、保護帶或獨立載波等三種部署方式，與現有網絡共存。</a:t>
            </a:r>
            <a:endParaRPr lang="en-US" altLang="zh-TW" b="0" dirty="0"/>
          </a:p>
          <a:p>
            <a:r>
              <a:rPr lang="zh-TW" altLang="en-US" b="0" dirty="0"/>
              <a:t>具有高覆蓋，高連結，低功耗，低成本等優勢。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77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</a:t>
            </a:r>
            <a:r>
              <a:rPr lang="en-US" dirty="0" err="1"/>
              <a:t>IoT</a:t>
            </a:r>
            <a:r>
              <a:rPr lang="zh-TW" altLang="en-US" dirty="0"/>
              <a:t>介紹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63563" y="1078367"/>
            <a:ext cx="8229600" cy="4997313"/>
          </a:xfrm>
        </p:spPr>
        <p:txBody>
          <a:bodyPr/>
          <a:lstStyle/>
          <a:p>
            <a:r>
              <a:rPr lang="en-US" altLang="zh-TW" b="0" dirty="0"/>
              <a:t>NB-</a:t>
            </a:r>
            <a:r>
              <a:rPr lang="en-US" altLang="zh-TW" b="0" dirty="0" err="1"/>
              <a:t>IoT</a:t>
            </a:r>
            <a:r>
              <a:rPr lang="zh-TW" altLang="en-US" b="0" dirty="0"/>
              <a:t> 的優勢</a:t>
            </a:r>
            <a:endParaRPr lang="en-US" altLang="zh-TW" b="0" dirty="0"/>
          </a:p>
          <a:p>
            <a:r>
              <a:rPr lang="en-US" altLang="zh-TW" b="0" dirty="0"/>
              <a:t>Super coverage</a:t>
            </a:r>
          </a:p>
          <a:p>
            <a:pPr lvl="1"/>
            <a:r>
              <a:rPr lang="en-US" altLang="zh-TW" sz="2000" b="0" dirty="0"/>
              <a:t>NB-</a:t>
            </a:r>
            <a:r>
              <a:rPr lang="en-US" altLang="zh-TW" sz="2000" b="0" dirty="0" err="1"/>
              <a:t>IoT</a:t>
            </a:r>
            <a:r>
              <a:rPr lang="zh-TW" altLang="en-US" sz="2000" b="0" dirty="0"/>
              <a:t>室內覆蓋能力強，比</a:t>
            </a:r>
            <a:r>
              <a:rPr lang="en-US" altLang="zh-TW" sz="2000" b="0" dirty="0"/>
              <a:t>LTE</a:t>
            </a:r>
            <a:r>
              <a:rPr lang="zh-TW" altLang="en-US" sz="2000" b="0" dirty="0"/>
              <a:t>提升</a:t>
            </a:r>
            <a:r>
              <a:rPr lang="en-US" altLang="zh-TW" sz="2000" b="0" dirty="0"/>
              <a:t>20dB</a:t>
            </a:r>
            <a:r>
              <a:rPr lang="zh-TW" altLang="en-US" sz="2000" b="0" dirty="0"/>
              <a:t>增益，相當於提升了</a:t>
            </a:r>
            <a:r>
              <a:rPr lang="en-US" altLang="zh-TW" sz="2000" b="0" dirty="0"/>
              <a:t>100</a:t>
            </a:r>
            <a:r>
              <a:rPr lang="zh-TW" altLang="en-US" sz="2000" b="0" dirty="0"/>
              <a:t>倍覆蓋區域能力。</a:t>
            </a:r>
            <a:endParaRPr lang="en-US" altLang="zh-TW" sz="2000" b="0" dirty="0"/>
          </a:p>
          <a:p>
            <a:pPr lvl="1"/>
            <a:r>
              <a:rPr lang="zh-TW" altLang="en-US" sz="2000" b="0" dirty="0"/>
              <a:t>不僅可以滿足農村這樣的廣覆蓋需求，對於廠區、地下車庫、井蓋這類對深度覆蓋有要求的應用同樣適用。</a:t>
            </a:r>
            <a:endParaRPr lang="en-US" altLang="zh-TW" sz="2000" b="0" dirty="0"/>
          </a:p>
          <a:p>
            <a:r>
              <a:rPr lang="en-US" altLang="zh-TW" b="0" dirty="0"/>
              <a:t>Massive connection</a:t>
            </a:r>
          </a:p>
          <a:p>
            <a:pPr lvl="1"/>
            <a:r>
              <a:rPr lang="zh-TW" altLang="en-US" sz="2000" b="0" dirty="0"/>
              <a:t>在同一基站的情況下，</a:t>
            </a:r>
            <a:r>
              <a:rPr lang="en-US" altLang="zh-TW" sz="2000" b="0" dirty="0"/>
              <a:t>NB-</a:t>
            </a:r>
            <a:r>
              <a:rPr lang="en-US" altLang="zh-TW" sz="2000" b="0" dirty="0" err="1"/>
              <a:t>IoT</a:t>
            </a:r>
            <a:r>
              <a:rPr lang="zh-TW" altLang="en-US" sz="2000" b="0" dirty="0"/>
              <a:t>可以比現有無線技術提供</a:t>
            </a:r>
            <a:r>
              <a:rPr lang="en-US" altLang="zh-TW" sz="2000" b="0" dirty="0"/>
              <a:t>50-100</a:t>
            </a:r>
            <a:r>
              <a:rPr lang="zh-TW" altLang="en-US" sz="2000" b="0" dirty="0"/>
              <a:t>倍的接入數。一個扇區能夠支持</a:t>
            </a:r>
            <a:r>
              <a:rPr lang="en-US" altLang="zh-TW" sz="2000" b="0" dirty="0"/>
              <a:t>10</a:t>
            </a:r>
            <a:r>
              <a:rPr lang="zh-TW" altLang="en-US" sz="2000" b="0" dirty="0"/>
              <a:t>萬個連接，支持低延時敏感度、超低的設備成本、低設備功耗和優化的網絡架構。</a:t>
            </a:r>
            <a:endParaRPr lang="en-US" altLang="zh-TW" sz="1800" b="0" dirty="0"/>
          </a:p>
        </p:txBody>
      </p:sp>
    </p:spTree>
    <p:extLst>
      <p:ext uri="{BB962C8B-B14F-4D97-AF65-F5344CB8AC3E}">
        <p14:creationId xmlns:p14="http://schemas.microsoft.com/office/powerpoint/2010/main" val="30814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63563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</a:t>
            </a:r>
            <a:r>
              <a:rPr lang="en-US" dirty="0" err="1"/>
              <a:t>IoT</a:t>
            </a:r>
            <a:r>
              <a:rPr lang="zh-TW" altLang="en-US" dirty="0"/>
              <a:t>介紹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63563" y="1078367"/>
            <a:ext cx="8229600" cy="4997313"/>
          </a:xfrm>
        </p:spPr>
        <p:txBody>
          <a:bodyPr/>
          <a:lstStyle/>
          <a:p>
            <a:r>
              <a:rPr lang="en-US" altLang="zh-TW" b="0" dirty="0"/>
              <a:t>NB-</a:t>
            </a:r>
            <a:r>
              <a:rPr lang="en-US" altLang="zh-TW" b="0" dirty="0" err="1"/>
              <a:t>IoT</a:t>
            </a:r>
            <a:r>
              <a:rPr lang="zh-TW" altLang="en-US" b="0" dirty="0"/>
              <a:t> 的優勢</a:t>
            </a:r>
            <a:endParaRPr lang="en-US" altLang="zh-TW" b="0" dirty="0"/>
          </a:p>
          <a:p>
            <a:r>
              <a:rPr lang="en-US" altLang="zh-TW" b="0" dirty="0"/>
              <a:t>Low Power</a:t>
            </a:r>
          </a:p>
          <a:p>
            <a:pPr lvl="1"/>
            <a:r>
              <a:rPr lang="zh-TW" altLang="en-US" sz="2000" b="0" dirty="0"/>
              <a:t>低功耗特性是物聯網應用一項重要指標，特別對於一些不能經常更換電池的設備和場合，如安置於高山荒野偏遠地區中的各類傳感監測設備，它們不可能像智慧型手機一天一充電，長達幾年的電池使用壽命是最本質的需求。</a:t>
            </a:r>
            <a:endParaRPr lang="en-US" altLang="zh-TW" b="0" dirty="0"/>
          </a:p>
          <a:p>
            <a:pPr marL="457200" lvl="1" indent="-331470">
              <a:buClr>
                <a:srgbClr val="993300"/>
              </a:buClr>
              <a:buSzPts val="1620"/>
            </a:pPr>
            <a:r>
              <a:rPr lang="en-US" altLang="zh-TW" b="0" dirty="0"/>
              <a:t>Low Cost</a:t>
            </a:r>
          </a:p>
          <a:p>
            <a:pPr lvl="1"/>
            <a:r>
              <a:rPr lang="zh-TW" altLang="en-US" sz="2000" b="0" dirty="0"/>
              <a:t>與</a:t>
            </a:r>
            <a:r>
              <a:rPr lang="en-US" altLang="zh-TW" sz="2000" b="0" dirty="0" err="1"/>
              <a:t>LoRa</a:t>
            </a:r>
            <a:r>
              <a:rPr lang="zh-TW" altLang="en-US" sz="2000" b="0" dirty="0"/>
              <a:t>相比，</a:t>
            </a:r>
            <a:r>
              <a:rPr lang="en-US" altLang="zh-TW" sz="2000" b="0" dirty="0"/>
              <a:t>NB-</a:t>
            </a:r>
            <a:r>
              <a:rPr lang="en-US" altLang="zh-TW" sz="2000" b="0" dirty="0" err="1"/>
              <a:t>IoT</a:t>
            </a:r>
            <a:r>
              <a:rPr lang="zh-TW" altLang="en-US" sz="2000" b="0" dirty="0"/>
              <a:t>無需重新建網，射頻和天線基本上都是復用的。</a:t>
            </a:r>
            <a:endParaRPr lang="en-US" altLang="zh-TW" sz="2000" b="0" dirty="0"/>
          </a:p>
          <a:p>
            <a:pPr lvl="1"/>
            <a:r>
              <a:rPr lang="zh-TW" altLang="en-US" sz="2000" b="0" dirty="0"/>
              <a:t>低速率、低功耗、低帶寬同樣給</a:t>
            </a:r>
            <a:r>
              <a:rPr lang="en-US" altLang="zh-TW" sz="2000" b="0" dirty="0"/>
              <a:t>NB-</a:t>
            </a:r>
            <a:r>
              <a:rPr lang="en-US" altLang="zh-TW" sz="2000" b="0" dirty="0" err="1"/>
              <a:t>IoT</a:t>
            </a:r>
            <a:r>
              <a:rPr lang="zh-TW" altLang="en-US" sz="2000" b="0" dirty="0"/>
              <a:t>晶片以及模組帶來低成本優勢。</a:t>
            </a:r>
            <a:endParaRPr lang="en-US" altLang="zh-TW" sz="1400" b="0" dirty="0"/>
          </a:p>
        </p:txBody>
      </p:sp>
    </p:spTree>
    <p:extLst>
      <p:ext uri="{BB962C8B-B14F-4D97-AF65-F5344CB8AC3E}">
        <p14:creationId xmlns:p14="http://schemas.microsoft.com/office/powerpoint/2010/main" val="7269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zh-TW" altLang="en-US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NB-</a:t>
            </a:r>
            <a:r>
              <a:rPr lang="en-US" altLang="zh-TW" dirty="0" err="1"/>
              <a:t>IoT</a:t>
            </a:r>
            <a:r>
              <a:rPr lang="zh-TW" altLang="en-US" dirty="0"/>
              <a:t>的應用</a:t>
            </a:r>
            <a:endParaRPr lang="en-US" altLang="zh-TW" dirty="0"/>
          </a:p>
          <a:p>
            <a:pPr lvl="1"/>
            <a:r>
              <a:rPr lang="en-US" altLang="zh-TW" dirty="0"/>
              <a:t>Connected scooters/Bikes</a:t>
            </a:r>
          </a:p>
          <a:p>
            <a:pPr lvl="1"/>
            <a:r>
              <a:rPr lang="en-US" altLang="zh-TW" dirty="0"/>
              <a:t>Smart Parking</a:t>
            </a:r>
          </a:p>
          <a:p>
            <a:pPr lvl="1"/>
            <a:r>
              <a:rPr lang="en-US" altLang="zh-TW" dirty="0"/>
              <a:t>Smart Streetlights</a:t>
            </a:r>
          </a:p>
          <a:p>
            <a:pPr lvl="1"/>
            <a:r>
              <a:rPr lang="en-US" altLang="zh-TW" dirty="0"/>
              <a:t>Remote Healthcare</a:t>
            </a:r>
          </a:p>
          <a:p>
            <a:pPr lvl="1"/>
            <a:r>
              <a:rPr lang="en-US" altLang="zh-TW" dirty="0"/>
              <a:t>Environment Monitoring</a:t>
            </a:r>
          </a:p>
          <a:p>
            <a:pPr lvl="1"/>
            <a:r>
              <a:rPr lang="en-US" altLang="zh-TW" dirty="0"/>
              <a:t>Asset Tracking</a:t>
            </a:r>
          </a:p>
          <a:p>
            <a:pPr lvl="1"/>
            <a:r>
              <a:rPr lang="en-US" altLang="zh-TW" dirty="0"/>
              <a:t>Smart Security Control</a:t>
            </a:r>
          </a:p>
          <a:p>
            <a:pPr lvl="1"/>
            <a:r>
              <a:rPr lang="en-US" altLang="zh-TW" dirty="0"/>
              <a:t>Smart Vending Machines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391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12843</TotalTime>
  <Words>2123</Words>
  <Application>Microsoft Office PowerPoint</Application>
  <PresentationFormat>如螢幕大小 (4:3)</PresentationFormat>
  <Paragraphs>372</Paragraphs>
  <Slides>34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50" baseType="lpstr">
      <vt:lpstr>Helvetica Neue</vt:lpstr>
      <vt:lpstr>MS PGothic</vt:lpstr>
      <vt:lpstr>MS PGothic</vt:lpstr>
      <vt:lpstr>Microsoft JhengHei</vt:lpstr>
      <vt:lpstr>Microsoft JhengHei</vt:lpstr>
      <vt:lpstr>標楷體</vt:lpstr>
      <vt:lpstr>Arial</vt:lpstr>
      <vt:lpstr>Calibri</vt:lpstr>
      <vt:lpstr>Candara</vt:lpstr>
      <vt:lpstr>Helvetica</vt:lpstr>
      <vt:lpstr>Symbol</vt:lpstr>
      <vt:lpstr>Times New Roman</vt:lpstr>
      <vt:lpstr>Verdana</vt:lpstr>
      <vt:lpstr>Webdings</vt:lpstr>
      <vt:lpstr>Wingdings</vt:lpstr>
      <vt:lpstr>1_os-8</vt:lpstr>
      <vt:lpstr>PowerPoint 簡報</vt:lpstr>
      <vt:lpstr>教材</vt:lpstr>
      <vt:lpstr>NB-IoT介紹大綱</vt:lpstr>
      <vt:lpstr>NB-IoT介紹</vt:lpstr>
      <vt:lpstr>NB-IoT介紹</vt:lpstr>
      <vt:lpstr>NB-IoT介紹</vt:lpstr>
      <vt:lpstr>NB-IoT介紹</vt:lpstr>
      <vt:lpstr>NB-IoT介紹</vt:lpstr>
      <vt:lpstr>NB-IoT介紹</vt:lpstr>
      <vt:lpstr>NB-IoT介紹大綱</vt:lpstr>
      <vt:lpstr> NB-IoT 模組</vt:lpstr>
      <vt:lpstr>NB-IoT模組</vt:lpstr>
      <vt:lpstr>NB-IoT 模組的 AT Commands</vt:lpstr>
      <vt:lpstr>NB-IoT 模組的 AT Commands</vt:lpstr>
      <vt:lpstr>NB-IoT 模組的 AT Commands</vt:lpstr>
      <vt:lpstr>大綱</vt:lpstr>
      <vt:lpstr>TCP/UDP</vt:lpstr>
      <vt:lpstr>TCP/UDP</vt:lpstr>
      <vt:lpstr>大綱</vt:lpstr>
      <vt:lpstr>NB-IoT實驗架構</vt:lpstr>
      <vt:lpstr>實驗目標</vt:lpstr>
      <vt:lpstr>目標一 (20 %)</vt:lpstr>
      <vt:lpstr>目標一 (20 %)</vt:lpstr>
      <vt:lpstr>目標一 (20 %)</vt:lpstr>
      <vt:lpstr>實驗目標</vt:lpstr>
      <vt:lpstr>目標二 (20 %)</vt:lpstr>
      <vt:lpstr>目標二 (20 %)</vt:lpstr>
      <vt:lpstr>目標二 (20 %)</vt:lpstr>
      <vt:lpstr>目標二 (20 %)</vt:lpstr>
      <vt:lpstr>目標二 (20 %)</vt:lpstr>
      <vt:lpstr>目標二 (20 %)</vt:lpstr>
      <vt:lpstr>目標二 (20 %)</vt:lpstr>
      <vt:lpstr>目標二 (20 %)</vt:lpstr>
      <vt:lpstr>The End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Ericwahahaha</dc:creator>
  <cp:lastModifiedBy>Bennn Chien</cp:lastModifiedBy>
  <cp:revision>87</cp:revision>
  <cp:lastPrinted>2019-01-23T06:31:43Z</cp:lastPrinted>
  <dcterms:created xsi:type="dcterms:W3CDTF">2008-07-20T15:16:37Z</dcterms:created>
  <dcterms:modified xsi:type="dcterms:W3CDTF">2020-09-03T18:58:41Z</dcterms:modified>
</cp:coreProperties>
</file>