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81" r:id="rId15"/>
    <p:sldId id="292" r:id="rId16"/>
    <p:sldId id="293" r:id="rId17"/>
    <p:sldId id="269" r:id="rId18"/>
    <p:sldId id="279" r:id="rId19"/>
    <p:sldId id="291" r:id="rId20"/>
    <p:sldId id="282" r:id="rId21"/>
    <p:sldId id="284" r:id="rId22"/>
    <p:sldId id="285" r:id="rId23"/>
    <p:sldId id="283" r:id="rId24"/>
    <p:sldId id="286" r:id="rId25"/>
    <p:sldId id="287" r:id="rId26"/>
    <p:sldId id="288" r:id="rId27"/>
    <p:sldId id="289" r:id="rId28"/>
    <p:sldId id="295" r:id="rId29"/>
    <p:sldId id="294" r:id="rId30"/>
    <p:sldId id="276" r:id="rId31"/>
    <p:sldId id="277" r:id="rId32"/>
    <p:sldId id="27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15B97-FB23-47B3-636A-417E3D65F300}" v="82" dt="2020-08-31T08:03:07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4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46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533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46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62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3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39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27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76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4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4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16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63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5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98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6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45C162-2759-4A76-804C-1694B3B73A74}" type="datetimeFigureOut">
              <a:rPr lang="zh-TW" altLang="en-US" smtClean="0"/>
              <a:t>2020/8/31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7F9D37A-B061-4520-BC60-B97C556A1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1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mbokh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towardsdatascience.com/deep-learning-for-object-detection-a-comprehensive-review-73930816d8d9" TargetMode="External"/><Relationship Id="rId4" Type="http://schemas.openxmlformats.org/officeDocument/2006/relationships/hyperlink" Target="https://towardsdatascience.com/r-cnn-fast-r-cnn-faster-r-cnn-yolo-object-detection-algorithms-36d53571365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ih.sheng.huang821/%E6%B7%B1%E5%BA%A6%E5%AD%B8%E7%BF%92-%E4%BB%80%E9%BA%BC%E6%98%AFone-stage-%E4%BB%80%E9%BA%BC%E6%98%AFtwo-stage-%E7%89%A9%E4%BB%B6%E5%81%B5%E6%B8%AC-fc3ce505390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jreddie.com/media/files/papers/YOLOv3.pdf" TargetMode="External"/><Relationship Id="rId5" Type="http://schemas.openxmlformats.org/officeDocument/2006/relationships/hyperlink" Target="https://towardsdatascience.com/deep-learning-for-object-detection-a-comprehensive-review-73930816d8d9" TargetMode="External"/><Relationship Id="rId4" Type="http://schemas.openxmlformats.org/officeDocument/2006/relationships/hyperlink" Target="https://arxiv.org/pdf/1803.08707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iro.medium.com/max/813/1*YpNE9OQeshABhBgjyEXlLA.png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yolo3-a-huge-improvemen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jumbokh/cv_face/blob/master/src/IMAGEAI_ObjectDetectionTrain_HoloLens.ipynb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how-to-train-an-object-detection-model-easy-for-free-f388ff3663e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dlology.com/blog/how-to-train-an-object-detection-model-easy-for-fre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questai/train-object-detection-ai-with-6-lines-of-code-6d087063f6ff" TargetMode="External"/><Relationship Id="rId7" Type="http://schemas.openxmlformats.org/officeDocument/2006/relationships/hyperlink" Target="https://medium.com/%E8%B3%87%E6%96%99%E9%9A%A8%E7%AD%86/machine-learning-103-d81ef2ad3597" TargetMode="External"/><Relationship Id="rId2" Type="http://schemas.openxmlformats.org/officeDocument/2006/relationships/hyperlink" Target="https://github.com/OlafenwaMoses/ImageAI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leonardoaraujosantos.gitbooks.io/artificial-inteligence/content/object_localization_and_detection.html" TargetMode="External"/><Relationship Id="rId5" Type="http://schemas.openxmlformats.org/officeDocument/2006/relationships/hyperlink" Target="https://towardsdatascience.com/evolution-of-object-detection-and-localization-algorithms-e241021d8bad" TargetMode="External"/><Relationship Id="rId4" Type="http://schemas.openxmlformats.org/officeDocument/2006/relationships/hyperlink" Target="https://towardsdatascience.com/object-detection-with-10-lines-of-code-d6cb4d86f606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ropengate.blogspot.com/2018/06/yolo-yolov3.html" TargetMode="External"/><Relationship Id="rId2" Type="http://schemas.openxmlformats.org/officeDocument/2006/relationships/hyperlink" Target="https://github.com/jumbokh/yolo-class/blob/master/sysinstall.md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4.08083" TargetMode="External"/><Relationship Id="rId2" Type="http://schemas.openxmlformats.org/officeDocument/2006/relationships/hyperlink" Target="https://arxiv.org/abs/1311.2524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hyperlink" Target="https://arxiv.org/abs/1506.014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C744E-0DB8-474B-B7E3-B24D7EEF7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視覺辨識課程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5F7523-4F8D-4F79-984E-31E89E4D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謝坤達</a:t>
            </a:r>
            <a:endParaRPr lang="en-US" altLang="zh-TW" dirty="0"/>
          </a:p>
          <a:p>
            <a:r>
              <a:rPr lang="en-US" altLang="zh-TW" cap="none" dirty="0">
                <a:hlinkClick r:id="rId2"/>
              </a:rPr>
              <a:t>jumbokh@gmail.com</a:t>
            </a:r>
            <a:endParaRPr lang="en-US" altLang="zh-TW" cap="none" dirty="0"/>
          </a:p>
          <a:p>
            <a:r>
              <a:rPr lang="en-US" altLang="zh-TW" dirty="0"/>
              <a:t>0953313123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40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BC6B4-0927-4AF6-BBBD-C07774CB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4" y="352747"/>
            <a:ext cx="10131425" cy="808234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04345-688E-4A9A-B163-ECE3A2D8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60981"/>
            <a:ext cx="11098657" cy="4630219"/>
          </a:xfrm>
        </p:spPr>
        <p:txBody>
          <a:bodyPr>
            <a:normAutofit fontScale="92500"/>
          </a:bodyPr>
          <a:lstStyle/>
          <a:p>
            <a:pPr marL="900430" indent="-540385">
              <a:spcAft>
                <a:spcPts val="0"/>
              </a:spcAft>
            </a:pP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(</a:t>
            </a:r>
            <a:r>
              <a:rPr lang="zh-TW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參考</a:t>
            </a: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: a. </a:t>
            </a:r>
            <a:r>
              <a:rPr lang="en-US" altLang="zh-TW" sz="3200" u="sng" dirty="0" err="1">
                <a:solidFill>
                  <a:srgbClr val="000000"/>
                </a:solidFill>
                <a:latin typeface="標楷體" panose="03000509000000000000" pitchFamily="65" charset="-120"/>
                <a:cs typeface="新細明體" panose="02020500000000000000" pitchFamily="18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關於影像辨識，所有你應該知道的深度學習模型</a:t>
            </a:r>
            <a:r>
              <a:rPr lang="en-US" altLang="zh-TW" sz="32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’</a:t>
            </a:r>
            <a:endParaRPr lang="zh-TW" altLang="zh-TW" sz="32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808990">
              <a:spcAft>
                <a:spcPts val="0"/>
              </a:spcAft>
            </a:pP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b. </a:t>
            </a:r>
            <a:r>
              <a:rPr lang="en-US" altLang="zh-TW" sz="3200" b="1" u="sng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R-CNN, Fast R-CNN, Faster R-CNN, YOLO — Object Detection Algorithms</a:t>
            </a:r>
            <a:r>
              <a:rPr lang="en-US" altLang="zh-TW" sz="3200" b="1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新細明體" panose="02020500000000000000" pitchFamily="18" charset="-120"/>
              </a:rPr>
              <a:t>)</a:t>
            </a:r>
            <a:endParaRPr lang="zh-TW" altLang="zh-TW" sz="3200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Learning for Object Detection: A Comprehensive Review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https://towardsdatascience.com/deep-learning-for-object-detection-a-comprehensive-review-73930816d8d9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11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E552F-E047-4F91-9731-6BCD7B42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A079691-BBBE-421C-ACC5-4E4BDBD5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095" y="3167650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95F26-67D5-40C9-8F18-95F717F2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50916"/>
            <a:ext cx="10131425" cy="1456267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EF7D1-2ED6-462F-8CE8-74C9FC23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543853" cy="4106333"/>
          </a:xfrm>
        </p:spPr>
        <p:txBody>
          <a:bodyPr>
            <a:no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one stage and two stages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深度學習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什麼是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</a:t>
            </a:r>
            <a:r>
              <a:rPr lang="en-US" altLang="zh-TW" sz="28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stage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，什麼是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two</a:t>
            </a:r>
            <a:r>
              <a:rPr lang="en-US" altLang="zh-TW" sz="28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stage </a:t>
            </a:r>
            <a:r>
              <a:rPr lang="en-US" altLang="zh-TW" sz="2800" u="sng" kern="100" dirty="0" err="1">
                <a:solidFill>
                  <a:srgbClr val="0000FF"/>
                </a:solidFill>
                <a:latin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物件偵測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>
              <a:spcAft>
                <a:spcPts val="0"/>
              </a:spcAft>
            </a:pPr>
            <a:r>
              <a:rPr lang="en-US" altLang="zh-TW" sz="28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Optimizing the Trade-off between Single-Stage and Two-Stage Deep Object Detectors using Image Difficulty Prediction PDF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Comparison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YOLOv3 is good as </a:t>
            </a:r>
            <a:r>
              <a:rPr lang="en-US" altLang="zh-TW" sz="28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mAP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time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What’s new in YOLO v3?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2800" u="sng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https://towardsdatascience.com/deep-learning-for-object-detection-a-comprehensive-review-73930816d8d9</a:t>
            </a:r>
            <a:r>
              <a:rPr lang="en-US" altLang="zh-TW" sz="28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(</a:t>
            </a:r>
            <a:r>
              <a:rPr lang="en-US" altLang="zh-TW" sz="2800" u="sng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https://pjreddie.com/media/files/papers/YOLOv3.pdf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59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5EA57-A9BB-4F13-931F-7E9FFAA5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1238469" cy="145626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YOLO vs </a:t>
            </a:r>
            <a:r>
              <a:rPr lang="en-US" altLang="zh-TW" sz="3200" dirty="0" err="1"/>
              <a:t>RetinaNet</a:t>
            </a:r>
            <a:r>
              <a:rPr lang="en-US" altLang="zh-TW" sz="3200" dirty="0"/>
              <a:t> performance on COCO 50 Benchmark</a:t>
            </a:r>
            <a:endParaRPr lang="zh-TW" altLang="en-US" sz="3200" dirty="0"/>
          </a:p>
        </p:txBody>
      </p:sp>
      <p:pic>
        <p:nvPicPr>
          <p:cNvPr id="4" name="內容版面配置區 3">
            <a:hlinkClick r:id="rId2"/>
            <a:extLst>
              <a:ext uri="{FF2B5EF4-FFF2-40B4-BE49-F238E27FC236}">
                <a16:creationId xmlns:a16="http://schemas.microsoft.com/office/drawing/2014/main" id="{B1F89A4D-17A7-4B0A-B0AF-A7E8CA7C9F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391" y="2366963"/>
            <a:ext cx="5429217" cy="3424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72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51287-1B43-4CED-9268-22D68BDB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6085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Accuracy and speed tradeoff on VOC 2007 (Source: YOLOv2 paper)</a:t>
            </a:r>
            <a:endParaRPr lang="zh-TW" altLang="en-US" sz="2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954AAFA-5FE0-4FD8-AFD1-69F3FEA612A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" t="6526" r="18138" b="2899"/>
          <a:stretch/>
        </p:blipFill>
        <p:spPr bwMode="auto">
          <a:xfrm>
            <a:off x="584040" y="2183994"/>
            <a:ext cx="5433232" cy="43951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025BA0-D55B-4C40-888A-88A08572FD46}"/>
              </a:ext>
            </a:extLst>
          </p:cNvPr>
          <p:cNvSpPr/>
          <p:nvPr/>
        </p:nvSpPr>
        <p:spPr>
          <a:xfrm>
            <a:off x="6096000" y="20489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YOLO3: A Huge Improvement 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62000">
              <a:spcAft>
                <a:spcPts val="0"/>
              </a:spcAft>
            </a:pP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https://mc.ai/yolo3-a-huge-improvement/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0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F7691-B934-4DEA-8BEA-BFBC0208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4321"/>
            <a:ext cx="10364451" cy="944879"/>
          </a:xfrm>
        </p:spPr>
        <p:txBody>
          <a:bodyPr/>
          <a:lstStyle/>
          <a:p>
            <a:r>
              <a:rPr lang="zh-TW" altLang="en-US" dirty="0"/>
              <a:t>模型評估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2A1B4-AF31-4BE9-93AC-7169B146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19200"/>
            <a:ext cx="10364452" cy="5516881"/>
          </a:xfrm>
        </p:spPr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IoU</a:t>
            </a:r>
            <a:r>
              <a:rPr lang="en-US" altLang="zh-TW" dirty="0"/>
              <a:t> (Intersection over Union)</a:t>
            </a:r>
          </a:p>
          <a:p>
            <a:pPr marL="0" indent="0">
              <a:buNone/>
            </a:pPr>
            <a:r>
              <a:rPr lang="zh-TW" altLang="en-US" dirty="0"/>
              <a:t>預測結果與 </a:t>
            </a:r>
            <a:r>
              <a:rPr lang="en-US" altLang="zh-TW" dirty="0"/>
              <a:t>ground truth </a:t>
            </a:r>
            <a:r>
              <a:rPr lang="zh-TW" altLang="en-US" dirty="0"/>
              <a:t>的聯集分之交集 </a:t>
            </a:r>
            <a:r>
              <a:rPr lang="en-US" altLang="zh-TW" dirty="0"/>
              <a:t>(</a:t>
            </a:r>
            <a:r>
              <a:rPr lang="zh-TW" altLang="en-US" dirty="0"/>
              <a:t>如下式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一般預測任務最常用的指標是 </a:t>
            </a:r>
            <a:r>
              <a:rPr lang="en-US" altLang="zh-TW" dirty="0"/>
              <a:t>.5 </a:t>
            </a:r>
            <a:r>
              <a:rPr lang="en-US" altLang="zh-TW" dirty="0" err="1"/>
              <a:t>IoU</a:t>
            </a:r>
            <a:r>
              <a:rPr lang="zh-TW" altLang="en-US" dirty="0"/>
              <a:t>， 表示在一次 </a:t>
            </a:r>
            <a:r>
              <a:rPr lang="en-US" altLang="zh-TW" dirty="0"/>
              <a:t>bounding box </a:t>
            </a:r>
            <a:r>
              <a:rPr lang="zh-TW" altLang="en-US" dirty="0"/>
              <a:t>預測中，該 </a:t>
            </a:r>
            <a:r>
              <a:rPr lang="en-US" altLang="zh-TW" dirty="0"/>
              <a:t>bounding box </a:t>
            </a:r>
            <a:r>
              <a:rPr lang="zh-TW" altLang="en-US" dirty="0"/>
              <a:t>算出的 </a:t>
            </a:r>
            <a:r>
              <a:rPr lang="en-US" altLang="zh-TW" dirty="0" err="1"/>
              <a:t>IoU</a:t>
            </a:r>
            <a:r>
              <a:rPr lang="en-US" altLang="zh-TW" dirty="0"/>
              <a:t> &gt; 0.5 </a:t>
            </a:r>
            <a:r>
              <a:rPr lang="zh-TW" altLang="en-US" dirty="0"/>
              <a:t>時為預測成功。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AFB923-E735-47F8-90C3-80CF8893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105400"/>
            <a:ext cx="2895600" cy="1066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28F2A2-5B68-4E6D-ACE8-A0990AA99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79" y="977905"/>
            <a:ext cx="4620895" cy="27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BCA5C-5DF4-4B93-B69A-0112A1C4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3041"/>
            <a:ext cx="10364451" cy="1137920"/>
          </a:xfrm>
        </p:spPr>
        <p:txBody>
          <a:bodyPr>
            <a:normAutofit/>
          </a:bodyPr>
          <a:lstStyle/>
          <a:p>
            <a:r>
              <a:rPr lang="en-US" altLang="zh-TW" dirty="0"/>
              <a:t>2. </a:t>
            </a:r>
            <a:r>
              <a:rPr lang="en-US" altLang="zh-TW" dirty="0" err="1"/>
              <a:t>mAP</a:t>
            </a:r>
            <a:r>
              <a:rPr lang="en-US" altLang="zh-TW" dirty="0"/>
              <a:t> (Mean Average Precision)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86F4A2-F3E4-4FFE-BC0A-16DDFCC2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894080"/>
            <a:ext cx="10364452" cy="5862319"/>
          </a:xfrm>
        </p:spPr>
        <p:txBody>
          <a:bodyPr>
            <a:normAutofit/>
          </a:bodyPr>
          <a:lstStyle/>
          <a:p>
            <a:r>
              <a:rPr lang="zh-TW" altLang="en-US" dirty="0"/>
              <a:t>計算各個種類的精確度並平均，這裡的精確度即是使用 </a:t>
            </a:r>
            <a:r>
              <a:rPr lang="en-US" altLang="zh-TW" dirty="0" err="1"/>
              <a:t>IoU</a:t>
            </a:r>
            <a:r>
              <a:rPr lang="en-US" altLang="zh-TW" dirty="0"/>
              <a:t> </a:t>
            </a:r>
            <a:r>
              <a:rPr lang="zh-TW" altLang="en-US" dirty="0"/>
              <a:t>作為判別準則，通常為 </a:t>
            </a:r>
            <a:r>
              <a:rPr lang="en-US" altLang="zh-TW" dirty="0"/>
              <a:t>.5 </a:t>
            </a:r>
            <a:r>
              <a:rPr lang="en-US" altLang="zh-TW" dirty="0" err="1"/>
              <a:t>IoU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TP(c): True Positive in class c</a:t>
            </a:r>
            <a:r>
              <a:rPr lang="zh-TW" altLang="en-US" dirty="0"/>
              <a:t>，預測的 </a:t>
            </a:r>
            <a:r>
              <a:rPr lang="en-US" altLang="zh-TW" dirty="0"/>
              <a:t>proposal </a:t>
            </a:r>
            <a:r>
              <a:rPr lang="zh-TW" altLang="en-US" dirty="0"/>
              <a:t>和 </a:t>
            </a:r>
            <a:r>
              <a:rPr lang="en-US" altLang="zh-TW" dirty="0"/>
              <a:t>ground true </a:t>
            </a:r>
            <a:r>
              <a:rPr lang="zh-TW" altLang="en-US" dirty="0"/>
              <a:t>吻合 </a:t>
            </a:r>
            <a:r>
              <a:rPr lang="en-US" altLang="zh-TW" dirty="0"/>
              <a:t>(</a:t>
            </a:r>
            <a:r>
              <a:rPr lang="zh-TW" altLang="en-US" dirty="0"/>
              <a:t>種類正確且重疊部份夠高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FP(c): False Positive in class c</a:t>
            </a:r>
            <a:r>
              <a:rPr lang="zh-TW" altLang="en-US" dirty="0"/>
              <a:t>，預測的 </a:t>
            </a:r>
            <a:r>
              <a:rPr lang="en-US" altLang="zh-TW" dirty="0"/>
              <a:t>proposal </a:t>
            </a:r>
            <a:r>
              <a:rPr lang="zh-TW" altLang="en-US" dirty="0"/>
              <a:t>和 </a:t>
            </a:r>
            <a:r>
              <a:rPr lang="en-US" altLang="zh-TW" dirty="0"/>
              <a:t>ground true </a:t>
            </a:r>
            <a:r>
              <a:rPr lang="zh-TW" altLang="en-US" dirty="0"/>
              <a:t>不吻合 </a:t>
            </a:r>
            <a:r>
              <a:rPr lang="en-US" altLang="zh-TW" dirty="0"/>
              <a:t>(</a:t>
            </a:r>
            <a:r>
              <a:rPr lang="zh-TW" altLang="en-US" dirty="0"/>
              <a:t>種類錯誤或重疊部份不夠高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因此由以上步驟可知在 </a:t>
            </a:r>
            <a:r>
              <a:rPr lang="en-US" altLang="zh-TW" dirty="0"/>
              <a:t>class c </a:t>
            </a:r>
            <a:r>
              <a:rPr lang="zh-TW" altLang="en-US" dirty="0"/>
              <a:t>中的準確率為：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因此每個 </a:t>
            </a:r>
            <a:r>
              <a:rPr lang="en-US" altLang="zh-TW" dirty="0"/>
              <a:t>class </a:t>
            </a:r>
            <a:r>
              <a:rPr lang="zh-TW" altLang="en-US" dirty="0"/>
              <a:t>平均的準確率為：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A67F3D-DBF1-4A20-B3B6-ADA42822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60" y="3613784"/>
            <a:ext cx="1752600" cy="1019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57A063-1AE6-4479-A84D-86EBEC37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25" y="5043802"/>
            <a:ext cx="58293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64FF4-C18B-428B-A5C6-215D6E33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1924"/>
            <a:ext cx="10131425" cy="1270570"/>
          </a:xfrm>
        </p:spPr>
        <p:txBody>
          <a:bodyPr>
            <a:noAutofit/>
          </a:bodyPr>
          <a:lstStyle/>
          <a:p>
            <a:pPr algn="ctr"/>
            <a:r>
              <a:rPr lang="zh-TW" altLang="en-US" sz="4400" dirty="0"/>
              <a:t>影像標示</a:t>
            </a:r>
            <a:br>
              <a:rPr lang="zh-TW" altLang="en-US" sz="4400" dirty="0"/>
            </a:br>
            <a:endParaRPr lang="zh-TW" altLang="en-US" sz="44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8FF12D3-B822-4EF5-AB31-C48801B39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433" y="2463971"/>
            <a:ext cx="5237776" cy="40643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4B038A-A8ED-49D2-8045-AA26BC959B37}"/>
              </a:ext>
            </a:extLst>
          </p:cNvPr>
          <p:cNvSpPr/>
          <p:nvPr/>
        </p:nvSpPr>
        <p:spPr>
          <a:xfrm>
            <a:off x="181710" y="3127487"/>
            <a:ext cx="6386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https://github.com/wkentaro/labelme</a:t>
            </a:r>
            <a:endParaRPr lang="zh-TW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0CE711-FE7B-4BBF-BAD7-8E1BAA0A727E}"/>
              </a:ext>
            </a:extLst>
          </p:cNvPr>
          <p:cNvSpPr/>
          <p:nvPr/>
        </p:nvSpPr>
        <p:spPr>
          <a:xfrm>
            <a:off x="181710" y="3852558"/>
            <a:ext cx="533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https://tzutalin.github.io/labelImg/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02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56435-5892-454E-9592-14DD308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實作程式碼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4A91D-45D6-4FD3-86C1-CE6958AE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b="1" u="sng" kern="100" dirty="0" err="1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3200" b="1" u="sng" kern="100" dirty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example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marL="0" lvl="0" indent="0">
              <a:spcAft>
                <a:spcPts val="0"/>
              </a:spcAft>
              <a:buNone/>
            </a:pPr>
            <a:r>
              <a:rPr lang="en-US" altLang="zh-TW" sz="3200" kern="100" dirty="0" err="1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IMAGEAI_ObjectDetectionTrain_HoloLens</a:t>
            </a:r>
            <a:endParaRPr lang="en-US" altLang="zh-TW" sz="3200" kern="1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Make a copy and test!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01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FA8DC66-CE54-414D-B040-B58A4CE0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系統安裝及設置</a:t>
            </a:r>
          </a:p>
        </p:txBody>
      </p:sp>
    </p:spTree>
    <p:extLst>
      <p:ext uri="{BB962C8B-B14F-4D97-AF65-F5344CB8AC3E}">
        <p14:creationId xmlns:p14="http://schemas.microsoft.com/office/powerpoint/2010/main" val="270491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CB8B-A29A-4783-B861-EC67FE44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171635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228B2-A90A-4E0B-83A8-0E0C80A0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82220"/>
            <a:ext cx="11231879" cy="493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/>
              <a:t>1. </a:t>
            </a:r>
            <a:r>
              <a:rPr lang="zh-TW" altLang="en-US" sz="4400" dirty="0"/>
              <a:t>視覺辨識介紹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2. </a:t>
            </a:r>
            <a:r>
              <a:rPr lang="zh-TW" altLang="en-US" sz="4400" dirty="0"/>
              <a:t>影像標示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3. </a:t>
            </a:r>
            <a:r>
              <a:rPr lang="zh-TW" altLang="en-US" sz="4400" dirty="0"/>
              <a:t>在</a:t>
            </a:r>
            <a:r>
              <a:rPr lang="en-US" altLang="zh-TW" sz="4400" dirty="0"/>
              <a:t>Jetson Nano</a:t>
            </a:r>
            <a:r>
              <a:rPr lang="zh-TW" altLang="en-US" sz="4400" dirty="0"/>
              <a:t>上實作深度學習物件辨識模型</a:t>
            </a:r>
            <a:endParaRPr lang="en-US" altLang="zh-TW" sz="4400" dirty="0"/>
          </a:p>
          <a:p>
            <a:pPr marL="0" indent="0">
              <a:buNone/>
            </a:pPr>
            <a:r>
              <a:rPr lang="en-US" altLang="zh-TW" sz="4400" dirty="0"/>
              <a:t>4. YOLO </a:t>
            </a:r>
            <a:r>
              <a:rPr lang="zh-TW" altLang="en-US" sz="4400" dirty="0"/>
              <a:t>系統辨識</a:t>
            </a:r>
          </a:p>
        </p:txBody>
      </p:sp>
    </p:spTree>
    <p:extLst>
      <p:ext uri="{BB962C8B-B14F-4D97-AF65-F5344CB8AC3E}">
        <p14:creationId xmlns:p14="http://schemas.microsoft.com/office/powerpoint/2010/main" val="355555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AE2ED-929C-496C-850A-AA562DC9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Virtualenv</a:t>
            </a:r>
            <a:r>
              <a:rPr lang="zh-TW" altLang="en-US" dirty="0"/>
              <a:t>安裝及設定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F511B7-9465-4790-9B10-9E89E815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4695"/>
            <a:ext cx="10364452" cy="3576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cap="none" dirty="0" err="1"/>
              <a:t>sudo</a:t>
            </a:r>
            <a:r>
              <a:rPr lang="en-US" altLang="zh-TW" sz="2800" cap="none" dirty="0"/>
              <a:t> apt-get install </a:t>
            </a:r>
            <a:r>
              <a:rPr lang="en-US" altLang="zh-TW" sz="2800" cap="none" dirty="0" err="1"/>
              <a:t>virtualenv</a:t>
            </a:r>
            <a:r>
              <a:rPr lang="en-US" altLang="zh-TW" sz="2800" cap="none" dirty="0"/>
              <a:t> -y</a:t>
            </a:r>
          </a:p>
          <a:p>
            <a:pPr marL="0" indent="0">
              <a:buNone/>
            </a:pPr>
            <a:r>
              <a:rPr lang="en-US" altLang="zh-TW" sz="2800" cap="none" dirty="0" err="1"/>
              <a:t>mkdir</a:t>
            </a:r>
            <a:r>
              <a:rPr lang="en-US" altLang="zh-TW" sz="2800" cap="none" dirty="0"/>
              <a:t> </a:t>
            </a:r>
            <a:r>
              <a:rPr lang="en-US" altLang="zh-TW" sz="2800" cap="none" dirty="0" err="1"/>
              <a:t>envs</a:t>
            </a:r>
            <a:r>
              <a:rPr lang="en-US" altLang="zh-TW" sz="2800" cap="none" dirty="0"/>
              <a:t>; cd </a:t>
            </a:r>
            <a:r>
              <a:rPr lang="en-US" altLang="zh-TW" sz="2800" cap="none" dirty="0" err="1"/>
              <a:t>envs</a:t>
            </a:r>
            <a:endParaRPr lang="en-US" altLang="zh-TW" sz="2800" cap="none" dirty="0"/>
          </a:p>
          <a:p>
            <a:pPr marL="0" indent="0">
              <a:buNone/>
            </a:pPr>
            <a:r>
              <a:rPr lang="en-US" altLang="zh-TW" sz="2800" cap="none" dirty="0" err="1"/>
              <a:t>virtualenv</a:t>
            </a:r>
            <a:r>
              <a:rPr lang="en-US" altLang="zh-TW" sz="2800" cap="none" dirty="0"/>
              <a:t> –p python3 ai</a:t>
            </a:r>
          </a:p>
          <a:p>
            <a:pPr marL="0" indent="0">
              <a:buNone/>
            </a:pPr>
            <a:r>
              <a:rPr lang="en-US" altLang="zh-TW" sz="2800" cap="none" dirty="0"/>
              <a:t>source ~/</a:t>
            </a:r>
            <a:r>
              <a:rPr lang="en-US" altLang="zh-TW" sz="2800" cap="none" dirty="0" err="1"/>
              <a:t>envs</a:t>
            </a:r>
            <a:r>
              <a:rPr lang="en-US" altLang="zh-TW" sz="2800" cap="none" dirty="0"/>
              <a:t>/ai/bin/activate</a:t>
            </a:r>
          </a:p>
          <a:p>
            <a:pPr marL="0" indent="0">
              <a:buNone/>
            </a:pPr>
            <a:r>
              <a:rPr lang="en-US" altLang="zh-TW" sz="2800" cap="none" dirty="0"/>
              <a:t>echo ' source ~/</a:t>
            </a:r>
            <a:r>
              <a:rPr lang="en-US" altLang="zh-TW" sz="2800" cap="none" dirty="0" err="1"/>
              <a:t>envs</a:t>
            </a:r>
            <a:r>
              <a:rPr lang="en-US" altLang="zh-TW" sz="2800" cap="none" dirty="0"/>
              <a:t>/ai/bin/activate ' &gt;&gt; ~/.</a:t>
            </a:r>
            <a:r>
              <a:rPr lang="en-US" altLang="zh-TW" sz="2800" cap="none" dirty="0" err="1"/>
              <a:t>bashrc</a:t>
            </a:r>
            <a:endParaRPr lang="zh-TW" alt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34012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4E7F1-55C0-40E7-8BBB-9C898972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45440"/>
            <a:ext cx="10364451" cy="52813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SWAP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763D9-2F51-4968-B004-20DA5921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955040"/>
            <a:ext cx="10364452" cy="590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</a:t>
            </a:r>
            <a:r>
              <a:rPr lang="en-US" altLang="zh-TW" sz="3200" cap="none" dirty="0" err="1"/>
              <a:t>swapon</a:t>
            </a:r>
            <a:r>
              <a:rPr lang="en-US" altLang="zh-TW" sz="3200" cap="none" dirty="0"/>
              <a:t> –show</a:t>
            </a:r>
          </a:p>
          <a:p>
            <a:r>
              <a:rPr lang="zh-TW" altLang="en-US" sz="2400" cap="none" dirty="0"/>
              <a:t>理想的</a:t>
            </a:r>
            <a:r>
              <a:rPr lang="en-US" altLang="zh-TW" sz="2400" cap="none" dirty="0"/>
              <a:t>SWAP size</a:t>
            </a:r>
            <a:r>
              <a:rPr lang="zh-TW" altLang="en-US" sz="2400" cap="none" dirty="0"/>
              <a:t>應是</a:t>
            </a:r>
            <a:r>
              <a:rPr lang="en-US" altLang="zh-TW" sz="2400" cap="none" dirty="0"/>
              <a:t>RAM</a:t>
            </a:r>
            <a:r>
              <a:rPr lang="zh-TW" altLang="en-US" sz="2400" cap="none" dirty="0"/>
              <a:t>的二倍，但由於</a:t>
            </a:r>
            <a:r>
              <a:rPr lang="en-US" altLang="zh-TW" sz="2400" cap="none" dirty="0"/>
              <a:t>SD</a:t>
            </a:r>
            <a:r>
              <a:rPr lang="zh-TW" altLang="en-US" sz="2400" cap="none" dirty="0"/>
              <a:t>空間不是很充裕，先設定</a:t>
            </a:r>
            <a:r>
              <a:rPr lang="en-US" altLang="zh-TW" sz="2400" cap="none" dirty="0"/>
              <a:t>4G SWAP</a:t>
            </a:r>
            <a:r>
              <a:rPr lang="zh-TW" altLang="en-US" sz="2400" cap="none" dirty="0"/>
              <a:t>。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fallocate</a:t>
            </a:r>
            <a:r>
              <a:rPr lang="en-US" altLang="zh-TW" sz="2400" cap="none" dirty="0"/>
              <a:t> -l 4G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chmod</a:t>
            </a:r>
            <a:r>
              <a:rPr lang="en-US" altLang="zh-TW" sz="2400" cap="none" dirty="0"/>
              <a:t> 600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/>
              <a:t>ls -</a:t>
            </a:r>
            <a:r>
              <a:rPr lang="en-US" altLang="zh-TW" sz="2400" cap="none" dirty="0" err="1"/>
              <a:t>lh</a:t>
            </a:r>
            <a:r>
              <a:rPr lang="en-US" altLang="zh-TW" sz="2400" cap="none" dirty="0"/>
              <a:t>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mkswap</a:t>
            </a:r>
            <a:r>
              <a:rPr lang="en-US" altLang="zh-TW" sz="2400" cap="none" dirty="0"/>
              <a:t>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swapon</a:t>
            </a:r>
            <a:r>
              <a:rPr lang="en-US" altLang="zh-TW" sz="2400" cap="none" dirty="0"/>
              <a:t> /</a:t>
            </a:r>
            <a:r>
              <a:rPr lang="en-US" altLang="zh-TW" sz="2400" cap="none" dirty="0" err="1"/>
              <a:t>swapfile</a:t>
            </a:r>
            <a:endParaRPr lang="en-US" altLang="zh-TW" sz="2400" cap="none" dirty="0"/>
          </a:p>
          <a:p>
            <a:pPr marL="0" indent="0">
              <a:buNone/>
            </a:pPr>
            <a:r>
              <a:rPr lang="en-US" altLang="zh-TW" sz="2400" cap="none" dirty="0" err="1"/>
              <a:t>sudo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swapon</a:t>
            </a:r>
            <a:r>
              <a:rPr lang="en-US" altLang="zh-TW" sz="2400" cap="none" dirty="0"/>
              <a:t> –show</a:t>
            </a:r>
            <a:endParaRPr lang="zh-TW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096373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E2C76-240B-4E12-BE4B-0F0E4501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4843"/>
          </a:xfrm>
        </p:spPr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SWAP</a:t>
            </a:r>
            <a:r>
              <a:rPr lang="zh-TW" altLang="en-US" dirty="0"/>
              <a:t>加到</a:t>
            </a:r>
            <a:r>
              <a:rPr lang="en-US" altLang="zh-TW" dirty="0" err="1"/>
              <a:t>fstab</a:t>
            </a:r>
            <a:r>
              <a:rPr lang="zh-TW" altLang="en-US" dirty="0"/>
              <a:t>設定檔中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D94FBD-EE72-4B94-BF9B-CC503443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35761"/>
            <a:ext cx="10364452" cy="4155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cap="none" dirty="0"/>
              <a:t>free –h</a:t>
            </a:r>
          </a:p>
          <a:p>
            <a:pPr marL="0" indent="0">
              <a:buNone/>
            </a:pP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cp /</a:t>
            </a:r>
            <a:r>
              <a:rPr lang="en-US" altLang="zh-TW" sz="3200" cap="none" dirty="0" err="1"/>
              <a:t>etc</a:t>
            </a:r>
            <a:r>
              <a:rPr lang="en-US" altLang="zh-TW" sz="3200" cap="none" dirty="0"/>
              <a:t>/</a:t>
            </a:r>
            <a:r>
              <a:rPr lang="en-US" altLang="zh-TW" sz="3200" cap="none" dirty="0" err="1"/>
              <a:t>fstab</a:t>
            </a:r>
            <a:r>
              <a:rPr lang="en-US" altLang="zh-TW" sz="3200" cap="none" dirty="0"/>
              <a:t> /</a:t>
            </a:r>
            <a:r>
              <a:rPr lang="en-US" altLang="zh-TW" sz="3200" cap="none" dirty="0" err="1"/>
              <a:t>etc</a:t>
            </a:r>
            <a:r>
              <a:rPr lang="en-US" altLang="zh-TW" sz="3200" cap="none" dirty="0"/>
              <a:t>/</a:t>
            </a:r>
            <a:r>
              <a:rPr lang="en-US" altLang="zh-TW" sz="3200" cap="none" dirty="0" err="1"/>
              <a:t>fstab.bak</a:t>
            </a:r>
            <a:endParaRPr lang="en-US" altLang="zh-TW" sz="3200" cap="none" dirty="0"/>
          </a:p>
          <a:p>
            <a:pPr marL="0" indent="0">
              <a:buNone/>
            </a:pPr>
            <a:r>
              <a:rPr lang="en-US" altLang="zh-TW" sz="3200" cap="none" dirty="0"/>
              <a:t>echo '/</a:t>
            </a:r>
            <a:r>
              <a:rPr lang="en-US" altLang="zh-TW" sz="3200" cap="none" dirty="0" err="1"/>
              <a:t>swapfile</a:t>
            </a:r>
            <a:r>
              <a:rPr lang="en-US" altLang="zh-TW" sz="3200" cap="none" dirty="0"/>
              <a:t> none swap </a:t>
            </a:r>
            <a:r>
              <a:rPr lang="en-US" altLang="zh-TW" sz="3200" cap="none" dirty="0" err="1"/>
              <a:t>sw</a:t>
            </a:r>
            <a:r>
              <a:rPr lang="en-US" altLang="zh-TW" sz="3200" cap="none" dirty="0"/>
              <a:t> 0 0' | </a:t>
            </a: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tee -a /</a:t>
            </a:r>
            <a:r>
              <a:rPr lang="en-US" altLang="zh-TW" sz="3200" cap="none" dirty="0" err="1"/>
              <a:t>etc</a:t>
            </a:r>
            <a:r>
              <a:rPr lang="en-US" altLang="zh-TW" sz="3200" cap="none" dirty="0"/>
              <a:t>/</a:t>
            </a:r>
            <a:r>
              <a:rPr lang="en-US" altLang="zh-TW" sz="3200" cap="none" dirty="0" err="1"/>
              <a:t>fstab</a:t>
            </a:r>
            <a:endParaRPr lang="zh-TW" alt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12408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0DAAF-A499-44DB-B542-C1F8CDB1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OpenCV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407B6C-B153-4474-B857-1A799725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99921"/>
            <a:ext cx="10364452" cy="3891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cap="none" dirty="0" err="1"/>
              <a:t>dpkg</a:t>
            </a:r>
            <a:r>
              <a:rPr lang="en-US" altLang="zh-TW" sz="3200" cap="none" dirty="0"/>
              <a:t> -l | grep </a:t>
            </a:r>
            <a:r>
              <a:rPr lang="en-US" altLang="zh-TW" sz="3200" cap="none" dirty="0" err="1"/>
              <a:t>libopencv</a:t>
            </a:r>
            <a:endParaRPr lang="en-US" altLang="zh-TW" sz="3200" cap="none" dirty="0"/>
          </a:p>
          <a:p>
            <a:pPr marL="0" indent="0">
              <a:buNone/>
            </a:pP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apt-get install python3-numpy</a:t>
            </a:r>
          </a:p>
          <a:p>
            <a:pPr marL="0" indent="0">
              <a:buNone/>
            </a:pPr>
            <a:r>
              <a:rPr lang="en-US" altLang="zh-TW" sz="3200" cap="none" dirty="0"/>
              <a:t>git clone https://github.com/jetsonhacksnano/buildopencv</a:t>
            </a:r>
          </a:p>
          <a:p>
            <a:pPr marL="0" indent="0">
              <a:buNone/>
            </a:pPr>
            <a:r>
              <a:rPr lang="en-US" altLang="zh-TW" sz="3200" cap="none" dirty="0"/>
              <a:t>cd </a:t>
            </a:r>
            <a:r>
              <a:rPr lang="en-US" altLang="zh-TW" sz="3200" cap="none" dirty="0" err="1"/>
              <a:t>buildopencv</a:t>
            </a:r>
            <a:endParaRPr lang="en-US" altLang="zh-TW" sz="3200" cap="none" dirty="0"/>
          </a:p>
          <a:p>
            <a:pPr marL="0" indent="0">
              <a:buNone/>
            </a:pPr>
            <a:r>
              <a:rPr lang="en-US" altLang="zh-TW" sz="3200" cap="none" dirty="0"/>
              <a:t>./buildopencv.sh |&amp; tee opencv_build.log</a:t>
            </a:r>
          </a:p>
          <a:p>
            <a:pPr marL="0" indent="0">
              <a:buNone/>
            </a:pPr>
            <a:r>
              <a:rPr lang="en-US" altLang="zh-TW" sz="3200" cap="none" dirty="0" err="1"/>
              <a:t>sudo</a:t>
            </a:r>
            <a:r>
              <a:rPr lang="en-US" altLang="zh-TW" sz="3200" cap="none" dirty="0"/>
              <a:t> </a:t>
            </a:r>
            <a:r>
              <a:rPr lang="en-US" altLang="zh-TW" sz="3200" cap="none" dirty="0" err="1"/>
              <a:t>ldconfig</a:t>
            </a:r>
            <a:r>
              <a:rPr lang="en-US" altLang="zh-TW" sz="3200" cap="none" dirty="0"/>
              <a:t> -v</a:t>
            </a:r>
            <a:endParaRPr lang="zh-TW" alt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023626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05048-6095-43F0-AC31-4816E03D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0677"/>
            <a:ext cx="10364451" cy="74292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DLIB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95249-B772-484B-83F0-2D92281A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903141"/>
            <a:ext cx="10364452" cy="57592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cap="none" dirty="0">
                <a:ea typeface="新細明體"/>
              </a:rPr>
              <a:t>sudo apt-get update &amp;&amp; </a:t>
            </a:r>
            <a:r>
              <a:rPr lang="en-US" altLang="zh-TW" sz="2400" cap="none" dirty="0" err="1">
                <a:ea typeface="新細明體"/>
              </a:rPr>
              <a:t>sudo</a:t>
            </a:r>
            <a:r>
              <a:rPr lang="en-US" altLang="zh-TW" sz="2400" cap="none" dirty="0">
                <a:ea typeface="新細明體"/>
              </a:rPr>
              <a:t> apt-get install python3-dev</a:t>
            </a:r>
            <a:endParaRPr lang="zh-TW" altLang="en-US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cap="none" dirty="0" err="1">
                <a:ea typeface="新細明體"/>
              </a:rPr>
              <a:t>mkdir</a:t>
            </a:r>
            <a:r>
              <a:rPr lang="en-US" altLang="zh-TW" sz="2400" cap="none" dirty="0">
                <a:ea typeface="新細明體"/>
              </a:rPr>
              <a:t> temp; cd temp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err="1">
                <a:ea typeface="+mn-lt"/>
                <a:cs typeface="+mn-lt"/>
              </a:rPr>
              <a:t>wget</a:t>
            </a:r>
            <a:r>
              <a:rPr lang="en-US" sz="2400" cap="none" dirty="0">
                <a:ea typeface="+mn-lt"/>
                <a:cs typeface="+mn-lt"/>
              </a:rPr>
              <a:t> http://dlib.net/files/dlib-19.17.tar.bz2 </a:t>
            </a:r>
            <a:endParaRPr lang="zh-TW" alt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>
                <a:ea typeface="+mn-lt"/>
                <a:cs typeface="+mn-lt"/>
              </a:rPr>
              <a:t>tar </a:t>
            </a:r>
            <a:r>
              <a:rPr lang="en-US" sz="2400" cap="none" dirty="0" err="1">
                <a:ea typeface="+mn-lt"/>
                <a:cs typeface="+mn-lt"/>
              </a:rPr>
              <a:t>xvf</a:t>
            </a:r>
            <a:r>
              <a:rPr lang="en-US" sz="2400" cap="none" dirty="0">
                <a:ea typeface="+mn-lt"/>
                <a:cs typeface="+mn-lt"/>
              </a:rPr>
              <a:t> dlib-19.17.tar.bz2 </a:t>
            </a:r>
            <a:endParaRPr lang="zh-TW" alt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>
                <a:ea typeface="+mn-lt"/>
                <a:cs typeface="+mn-lt"/>
              </a:rPr>
              <a:t>cd dlib-19.17/ </a:t>
            </a:r>
            <a:endParaRPr lang="zh-TW" alt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err="1">
                <a:ea typeface="+mn-lt"/>
                <a:cs typeface="+mn-lt"/>
              </a:rPr>
              <a:t>mkdir</a:t>
            </a:r>
            <a:r>
              <a:rPr lang="en-US" sz="2400" cap="none" dirty="0">
                <a:ea typeface="+mn-lt"/>
                <a:cs typeface="+mn-lt"/>
              </a:rPr>
              <a:t> build </a:t>
            </a:r>
            <a:endParaRPr lang="zh-TW" alt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>
                <a:ea typeface="+mn-lt"/>
                <a:cs typeface="+mn-lt"/>
              </a:rPr>
              <a:t>cd build </a:t>
            </a:r>
            <a:endParaRPr lang="zh-TW" alt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err="1">
                <a:ea typeface="+mn-lt"/>
                <a:cs typeface="+mn-lt"/>
              </a:rPr>
              <a:t>cmake</a:t>
            </a:r>
            <a:r>
              <a:rPr lang="en-US" sz="2400" cap="none" dirty="0">
                <a:ea typeface="+mn-lt"/>
                <a:cs typeface="+mn-lt"/>
              </a:rPr>
              <a:t> .. </a:t>
            </a:r>
            <a:endParaRPr lang="zh-TW" alt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err="1">
                <a:ea typeface="+mn-lt"/>
                <a:cs typeface="+mn-lt"/>
              </a:rPr>
              <a:t>cmake</a:t>
            </a:r>
            <a:r>
              <a:rPr lang="en-US" sz="2400" cap="none" dirty="0">
                <a:ea typeface="+mn-lt"/>
                <a:cs typeface="+mn-lt"/>
              </a:rPr>
              <a:t> --build . --config Release </a:t>
            </a:r>
            <a:endParaRPr lang="zh-TW" alt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err="1">
                <a:ea typeface="+mn-lt"/>
                <a:cs typeface="+mn-lt"/>
              </a:rPr>
              <a:t>sudo</a:t>
            </a:r>
            <a:r>
              <a:rPr lang="en-US" sz="2400" cap="none" dirty="0">
                <a:ea typeface="+mn-lt"/>
                <a:cs typeface="+mn-lt"/>
              </a:rPr>
              <a:t> make install </a:t>
            </a:r>
            <a:r>
              <a:rPr lang="en-US" sz="2400" cap="none" dirty="0" err="1">
                <a:ea typeface="+mn-lt"/>
                <a:cs typeface="+mn-lt"/>
              </a:rPr>
              <a:t>sudo</a:t>
            </a:r>
            <a:r>
              <a:rPr lang="en-US" sz="2400" cap="none" dirty="0">
                <a:ea typeface="+mn-lt"/>
                <a:cs typeface="+mn-lt"/>
              </a:rPr>
              <a:t> </a:t>
            </a:r>
            <a:r>
              <a:rPr lang="en-US" sz="2400" cap="none" dirty="0" err="1">
                <a:ea typeface="+mn-lt"/>
                <a:cs typeface="+mn-lt"/>
              </a:rPr>
              <a:t>ldconfig</a:t>
            </a:r>
            <a:endParaRPr lang="en-US" sz="2400" cap="none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cap="none" dirty="0">
                <a:ea typeface="+mn-lt"/>
                <a:cs typeface="+mn-lt"/>
              </a:rPr>
              <a:t>cd .. &amp;&amp; python setup.py install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800" cap="non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64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5B0F7-C9FC-4252-A0EE-6FF263CB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340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Darknet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76D98-8E51-4E5A-A906-40F8335A1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91920"/>
            <a:ext cx="10364452" cy="532383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>
                <a:ea typeface="新細明體"/>
              </a:rPr>
              <a:t>將下列兩行加到 </a:t>
            </a:r>
            <a:r>
              <a:rPr lang="en-US" altLang="zh-TW" cap="none" dirty="0">
                <a:ea typeface="新細明體"/>
              </a:rPr>
              <a:t>~/.</a:t>
            </a:r>
            <a:r>
              <a:rPr lang="en-US" altLang="zh-TW" cap="none" dirty="0" err="1">
                <a:ea typeface="新細明體"/>
              </a:rPr>
              <a:t>bashrc</a:t>
            </a:r>
            <a:r>
              <a:rPr lang="zh-TW" altLang="en-US">
                <a:ea typeface="新細明體"/>
              </a:rPr>
              <a:t>後方</a:t>
            </a:r>
            <a:endParaRPr lang="en-US" altLang="zh-TW">
              <a:ea typeface="新細明體"/>
            </a:endParaRPr>
          </a:p>
          <a:p>
            <a:pPr marL="0" indent="0">
              <a:buNone/>
            </a:pPr>
            <a:r>
              <a:rPr lang="en-US" altLang="zh-TW" cap="none" dirty="0"/>
              <a:t>export PATH=${PATH}:/</a:t>
            </a:r>
            <a:r>
              <a:rPr lang="en-US" altLang="zh-TW" cap="none" dirty="0" err="1"/>
              <a:t>usr</a:t>
            </a:r>
            <a:r>
              <a:rPr lang="en-US" altLang="zh-TW" cap="none" dirty="0"/>
              <a:t>/local/</a:t>
            </a:r>
            <a:r>
              <a:rPr lang="en-US" altLang="zh-TW" cap="none" dirty="0" err="1"/>
              <a:t>cuda</a:t>
            </a:r>
            <a:r>
              <a:rPr lang="en-US" altLang="zh-TW" cap="none" dirty="0"/>
              <a:t>/bin</a:t>
            </a:r>
          </a:p>
          <a:p>
            <a:pPr marL="0" indent="0">
              <a:buNone/>
            </a:pPr>
            <a:r>
              <a:rPr lang="en-US" altLang="zh-TW" cap="none" dirty="0"/>
              <a:t>export LD_LIBRARY_PATH=${LD_LIBRARY_PATH}:/</a:t>
            </a:r>
            <a:r>
              <a:rPr lang="en-US" altLang="zh-TW" cap="none" dirty="0" err="1"/>
              <a:t>usr</a:t>
            </a:r>
            <a:r>
              <a:rPr lang="en-US" altLang="zh-TW" cap="none" dirty="0"/>
              <a:t>/local/</a:t>
            </a:r>
            <a:r>
              <a:rPr lang="en-US" altLang="zh-TW" cap="none" dirty="0" err="1"/>
              <a:t>cuda</a:t>
            </a:r>
            <a:r>
              <a:rPr lang="en-US" altLang="zh-TW" cap="none" dirty="0"/>
              <a:t>/lib64</a:t>
            </a:r>
          </a:p>
          <a:p>
            <a:r>
              <a:rPr lang="zh-TW" altLang="en-US" cap="none" dirty="0"/>
              <a:t>下載 </a:t>
            </a:r>
            <a:r>
              <a:rPr lang="en-US" altLang="zh-TW" cap="none" dirty="0"/>
              <a:t>darknet</a:t>
            </a:r>
          </a:p>
          <a:p>
            <a:pPr marL="0" indent="0">
              <a:buNone/>
            </a:pPr>
            <a:r>
              <a:rPr lang="en-US" altLang="zh-TW" cap="none" dirty="0"/>
              <a:t>git clone https://github.com/pjreddie/darknet</a:t>
            </a:r>
          </a:p>
          <a:p>
            <a:pPr marL="0" indent="0">
              <a:buNone/>
            </a:pPr>
            <a:r>
              <a:rPr lang="en-US" altLang="zh-TW" cap="none" dirty="0"/>
              <a:t>cd darknet/</a:t>
            </a:r>
          </a:p>
          <a:p>
            <a:pPr marL="0" indent="0">
              <a:buNone/>
            </a:pPr>
            <a:r>
              <a:rPr lang="en-US" altLang="zh-TW" cap="none" dirty="0"/>
              <a:t>nano </a:t>
            </a:r>
            <a:r>
              <a:rPr lang="en-US" altLang="zh-TW" cap="none" dirty="0" err="1"/>
              <a:t>Makefile</a:t>
            </a:r>
            <a:endParaRPr lang="en-US" altLang="zh-TW" cap="none" dirty="0"/>
          </a:p>
          <a:p>
            <a:r>
              <a:rPr lang="zh-TW" altLang="en-US" cap="none">
                <a:ea typeface="新細明體"/>
              </a:rPr>
              <a:t>將</a:t>
            </a:r>
            <a:r>
              <a:rPr lang="en-US" altLang="zh-TW" cap="none" dirty="0" err="1">
                <a:ea typeface="新細明體"/>
              </a:rPr>
              <a:t>Makefile</a:t>
            </a:r>
            <a:r>
              <a:rPr lang="zh-TW" altLang="en-US" cap="none">
                <a:ea typeface="新細明體"/>
              </a:rPr>
              <a:t>中的下列參數內容更改為</a:t>
            </a:r>
            <a:r>
              <a:rPr lang="en-US" altLang="zh-TW" cap="none" dirty="0">
                <a:ea typeface="新細明體"/>
              </a:rPr>
              <a:t>1</a:t>
            </a:r>
          </a:p>
          <a:p>
            <a:pPr marL="0" indent="0">
              <a:buNone/>
            </a:pPr>
            <a:r>
              <a:rPr lang="nb-NO" altLang="zh-TW" cap="none" dirty="0"/>
              <a:t>GPU=1</a:t>
            </a:r>
          </a:p>
          <a:p>
            <a:pPr marL="0" indent="0">
              <a:buNone/>
            </a:pPr>
            <a:r>
              <a:rPr lang="nb-NO" altLang="zh-TW" cap="none" dirty="0"/>
              <a:t>CUDNN=1</a:t>
            </a:r>
          </a:p>
          <a:p>
            <a:pPr marL="0" indent="0">
              <a:buNone/>
            </a:pPr>
            <a:r>
              <a:rPr lang="nb-NO" altLang="zh-TW" cap="none" dirty="0"/>
              <a:t>OPENCV=1</a:t>
            </a:r>
          </a:p>
          <a:p>
            <a:pPr marL="0" indent="0">
              <a:buNone/>
            </a:pPr>
            <a:r>
              <a:rPr lang="nb-NO" altLang="zh-TW" cap="none" dirty="0">
                <a:ea typeface="新細明體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93799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64455-9994-4C31-90B1-510710E3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34037"/>
            <a:ext cx="10364451" cy="62100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YOLO3-4-Py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5E263-E43A-4EA7-B279-1F5AD70D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36321"/>
            <a:ext cx="10364452" cy="4754880"/>
          </a:xfrm>
        </p:spPr>
        <p:txBody>
          <a:bodyPr/>
          <a:lstStyle/>
          <a:p>
            <a:r>
              <a:rPr lang="zh-TW" altLang="en-US" sz="3200" dirty="0"/>
              <a:t>讓</a:t>
            </a:r>
            <a:r>
              <a:rPr lang="en-US" altLang="zh-TW" sz="3200" dirty="0"/>
              <a:t>Jetson Nano</a:t>
            </a:r>
            <a:r>
              <a:rPr lang="zh-TW" altLang="en-US" sz="3200" dirty="0"/>
              <a:t>可透過</a:t>
            </a:r>
            <a:r>
              <a:rPr lang="en-US" altLang="zh-TW" sz="3200" dirty="0"/>
              <a:t>Python</a:t>
            </a:r>
            <a:r>
              <a:rPr lang="zh-TW" altLang="en-US" sz="3200" dirty="0"/>
              <a:t>在</a:t>
            </a:r>
            <a:r>
              <a:rPr lang="en-US" altLang="zh-TW" sz="3200" dirty="0"/>
              <a:t>GPU</a:t>
            </a:r>
            <a:r>
              <a:rPr lang="zh-TW" altLang="en-US" sz="3200" dirty="0"/>
              <a:t>推論</a:t>
            </a:r>
            <a:r>
              <a:rPr lang="en-US" altLang="zh-TW" sz="3200" dirty="0"/>
              <a:t>YOLO model</a:t>
            </a:r>
          </a:p>
          <a:p>
            <a:pPr marL="0" indent="0">
              <a:buNone/>
            </a:pPr>
            <a:r>
              <a:rPr lang="en-US" altLang="zh-TW" sz="3200" cap="none" dirty="0"/>
              <a:t>pip install yolo34py-gpu</a:t>
            </a:r>
            <a:endParaRPr lang="zh-TW" alt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407760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17F99-2F6A-49D8-9E21-8C8D3EC8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6443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Jetson stats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AA110-4CB2-4159-8FAF-5D32346F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51280"/>
            <a:ext cx="10364452" cy="5313679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針對</a:t>
            </a:r>
            <a:r>
              <a:rPr lang="en-US" altLang="zh-TW" sz="3200" b="1" dirty="0"/>
              <a:t>NVIDIA Jetson</a:t>
            </a:r>
            <a:r>
              <a:rPr lang="zh-TW" altLang="en-US" sz="3200" b="1" dirty="0"/>
              <a:t>系列所開發的資源監控工具</a:t>
            </a:r>
            <a:endParaRPr lang="en-US" altLang="zh-TW" sz="3200" b="1" dirty="0"/>
          </a:p>
          <a:p>
            <a:pPr marL="0" indent="0">
              <a:buNone/>
            </a:pPr>
            <a:r>
              <a:rPr lang="fr-FR" altLang="zh-TW" sz="3200" cap="none" dirty="0"/>
              <a:t>git clone https://github.com/rbonghi/jetson_stats.git</a:t>
            </a:r>
          </a:p>
          <a:p>
            <a:pPr marL="0" indent="0">
              <a:buNone/>
            </a:pPr>
            <a:r>
              <a:rPr lang="fr-FR" altLang="zh-TW" sz="3200" cap="none" dirty="0"/>
              <a:t>cd jetson_stats/</a:t>
            </a:r>
          </a:p>
          <a:p>
            <a:r>
              <a:rPr lang="zh-TW" altLang="en-US" sz="2800" cap="none" dirty="0"/>
              <a:t>執行</a:t>
            </a:r>
            <a:r>
              <a:rPr lang="en-US" altLang="zh-TW" sz="2800" cap="none" dirty="0" err="1">
                <a:solidFill>
                  <a:srgbClr val="FF0000"/>
                </a:solidFill>
              </a:rPr>
              <a:t>ntop</a:t>
            </a:r>
            <a:r>
              <a:rPr lang="zh-TW" altLang="en-US" sz="2800" cap="none" dirty="0"/>
              <a:t>，可看到</a:t>
            </a:r>
            <a:r>
              <a:rPr lang="en-US" altLang="zh-TW" sz="2800" cap="none" dirty="0"/>
              <a:t>CPU</a:t>
            </a:r>
            <a:r>
              <a:rPr lang="zh-TW" altLang="en-US" sz="2800" cap="none" dirty="0"/>
              <a:t>、</a:t>
            </a:r>
            <a:r>
              <a:rPr lang="en-US" altLang="zh-TW" sz="2800" cap="none" dirty="0"/>
              <a:t>GPU</a:t>
            </a:r>
            <a:r>
              <a:rPr lang="zh-TW" altLang="en-US" sz="2800" cap="none" dirty="0"/>
              <a:t>、</a:t>
            </a:r>
            <a:r>
              <a:rPr lang="en-US" altLang="zh-TW" sz="2800" cap="none" dirty="0"/>
              <a:t>memory</a:t>
            </a:r>
            <a:r>
              <a:rPr lang="zh-TW" altLang="en-US" sz="2800" cap="none" dirty="0"/>
              <a:t>、</a:t>
            </a:r>
            <a:r>
              <a:rPr lang="en-US" altLang="zh-TW" sz="2800" cap="none" dirty="0"/>
              <a:t>Disk</a:t>
            </a:r>
            <a:r>
              <a:rPr lang="zh-TW" altLang="en-US" sz="2800" cap="none" dirty="0"/>
              <a:t>的耗用情況、以及電量、溫度等資訊。</a:t>
            </a:r>
            <a:endParaRPr lang="en-US" altLang="zh-TW" sz="2800" cap="none" dirty="0"/>
          </a:p>
          <a:p>
            <a:r>
              <a:rPr lang="zh-TW" altLang="en-US" sz="2800" cap="none" dirty="0"/>
              <a:t>執行</a:t>
            </a:r>
            <a:r>
              <a:rPr lang="en-US" altLang="zh-TW" sz="2800" cap="none" dirty="0" err="1">
                <a:solidFill>
                  <a:srgbClr val="FF0000"/>
                </a:solidFill>
              </a:rPr>
              <a:t>jetson_release</a:t>
            </a:r>
            <a:r>
              <a:rPr lang="zh-TW" altLang="en-US" sz="2800" cap="none" dirty="0"/>
              <a:t>可顯示本環境中所安裝的</a:t>
            </a:r>
            <a:r>
              <a:rPr lang="en-US" altLang="zh-TW" sz="2800" cap="none" dirty="0"/>
              <a:t>NVIDIA Jetson</a:t>
            </a:r>
            <a:r>
              <a:rPr lang="zh-TW" altLang="en-US" sz="2800" cap="none" dirty="0"/>
              <a:t>各項版本資訊。</a:t>
            </a:r>
          </a:p>
        </p:txBody>
      </p:sp>
    </p:spTree>
    <p:extLst>
      <p:ext uri="{BB962C8B-B14F-4D97-AF65-F5344CB8AC3E}">
        <p14:creationId xmlns:p14="http://schemas.microsoft.com/office/powerpoint/2010/main" val="164518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C7035-FD60-4CD0-9598-5E8F5174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474443"/>
          </a:xfrm>
        </p:spPr>
        <p:txBody>
          <a:bodyPr/>
          <a:lstStyle/>
          <a:p>
            <a:r>
              <a:rPr lang="en-US" altLang="zh-TW" dirty="0"/>
              <a:t>YOLO: Real-Time Object Detection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365C61-09E1-4FD9-8AAD-8F4F95D4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cap="none" dirty="0"/>
              <a:t>https://pjreddie.com/darknet/yolo/</a:t>
            </a:r>
            <a:endParaRPr lang="zh-TW" alt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97215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12911-3CCB-44C4-A6D3-656A0D39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Darknet </a:t>
            </a:r>
            <a:r>
              <a:rPr lang="zh-TW" altLang="en-US" dirty="0"/>
              <a:t>常用指令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215AC-E30D-44F4-9309-AF5F2CCE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67093"/>
            <a:ext cx="11826239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cap="none" dirty="0"/>
              <a:t> ./darknet detector test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yolov3.weights data/dog.jpg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demo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yolov3.weights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demo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yolov3.weights &lt;video file&gt;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train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darknet53.conv.74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train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darknet53.conv.74 -</a:t>
            </a:r>
            <a:r>
              <a:rPr lang="en-US" altLang="zh-TW" sz="2400" cap="none" dirty="0" err="1"/>
              <a:t>gpus</a:t>
            </a:r>
            <a:r>
              <a:rPr lang="en-US" altLang="zh-TW" sz="2400" cap="none" dirty="0"/>
              <a:t> 0,1,2,3</a:t>
            </a:r>
          </a:p>
          <a:p>
            <a:pPr marL="0" indent="0">
              <a:buNone/>
            </a:pPr>
            <a:r>
              <a:rPr lang="en-US" altLang="zh-TW" sz="2400" cap="none" dirty="0"/>
              <a:t> ./darknet detector train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</a:t>
            </a:r>
            <a:r>
              <a:rPr lang="en-US" altLang="zh-TW" sz="2400" cap="none" dirty="0" err="1"/>
              <a:t>coco.data</a:t>
            </a:r>
            <a:r>
              <a:rPr lang="en-US" altLang="zh-TW" sz="2400" cap="none" dirty="0"/>
              <a:t> </a:t>
            </a:r>
            <a:r>
              <a:rPr lang="en-US" altLang="zh-TW" sz="2400" cap="none" dirty="0" err="1"/>
              <a:t>cfg</a:t>
            </a:r>
            <a:r>
              <a:rPr lang="en-US" altLang="zh-TW" sz="2400" cap="none" dirty="0"/>
              <a:t>/yolov3.cfg backup/yolov3.backup -</a:t>
            </a:r>
            <a:r>
              <a:rPr lang="en-US" altLang="zh-TW" sz="2400" cap="none" dirty="0" err="1"/>
              <a:t>gpus</a:t>
            </a:r>
            <a:r>
              <a:rPr lang="en-US" altLang="zh-TW" sz="2400" cap="none" dirty="0"/>
              <a:t> 0,1,2,3</a:t>
            </a:r>
            <a:endParaRPr lang="zh-TW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5526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B82D8-577A-4DCE-8C2C-0BF2FA57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cap="none" dirty="0">
                <a:ln>
                  <a:noFill/>
                </a:ln>
                <a:solidFill>
                  <a:prstClr val="white"/>
                </a:solidFill>
                <a:latin typeface="Calibri" panose="020F0502020204030204"/>
                <a:cs typeface="+mn-cs"/>
              </a:rPr>
              <a:t>在雲端上實作深度學習物件辨識模型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3C73F-4B9E-49DD-AE80-2A1FCEA9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何謂物件辨識</a:t>
            </a:r>
            <a:endParaRPr lang="en-US" altLang="zh-TW" sz="3600" dirty="0"/>
          </a:p>
          <a:p>
            <a:r>
              <a:rPr lang="zh-TW" altLang="en-US" sz="3600" dirty="0"/>
              <a:t>物件辨識演算法</a:t>
            </a:r>
            <a:endParaRPr lang="en-US" altLang="zh-TW" sz="3600" dirty="0"/>
          </a:p>
          <a:p>
            <a:r>
              <a:rPr lang="zh-TW" altLang="en-US" sz="3600" dirty="0"/>
              <a:t>訓練資料準備</a:t>
            </a:r>
            <a:endParaRPr lang="en-US" altLang="zh-TW" sz="3600" dirty="0"/>
          </a:p>
          <a:p>
            <a:r>
              <a:rPr lang="zh-TW" altLang="en-US" sz="3600" dirty="0"/>
              <a:t>實作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6667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891B1-B96B-4FB4-A03E-BB826D21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Extras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D19C5-832A-4F9C-8852-60EAFF9B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26738" cy="3649133"/>
          </a:xfrm>
        </p:spPr>
        <p:txBody>
          <a:bodyPr>
            <a:normAutofit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Run SSD, Faster RCNN and FCN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https://medium.com/swlh/how-to-train-an-object-detection-model-easy-for-free-f388ff3663e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(Or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https://www.dlology.com/blog/how-to-train-an-object-detection-model-easy-for-free/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)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44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53A1C-2234-467B-94ED-E32439E7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A7F573-C97D-4346-B13A-323331B5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The impact of the object detection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 is </a:t>
            </a:r>
            <a:r>
              <a:rPr lang="en-US" altLang="zh-TW" sz="28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agreat</a:t>
            </a: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 so far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 is quite easy now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28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 job is quite laborious, we are working on some tricks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40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1E2A-3435-4F1E-912A-7FE86B7E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74699-9A46-46E2-886E-73EE4D42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944545" cy="459778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0"/>
              </a:spcAft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ImageAI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(v2.1.4)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9705">
              <a:spcAft>
                <a:spcPts val="0"/>
              </a:spcAft>
            </a:pP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https://github.com/OlafenwaMoses/</a:t>
            </a:r>
            <a:r>
              <a:rPr lang="en-US" altLang="zh-TW" u="sng" kern="100" dirty="0">
                <a:solidFill>
                  <a:srgbClr val="0000FF"/>
                </a:solidFill>
                <a:highlight>
                  <a:srgbClr val="FFFF00"/>
                </a:highlight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ImageAI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 Object Detection AI with 6 lines of code (</a:t>
            </a: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https://medium.com/deepquestai/train-object-detection-ai-with-6-lines-of-code-6d087063f6ff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Detection with 10 lines of code (</a:t>
            </a:r>
            <a:r>
              <a:rPr lang="en-US" altLang="zh-TW" b="1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Part_II</a:t>
            </a: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spcAft>
                <a:spcPts val="0"/>
              </a:spcAft>
            </a:pP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https://towardsdatascience.com/object-detection-with-10-lines-of-code-d6cb4d86f606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Evolution of Object Detection and Localization Algorithms 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https://towardsdatascience.com/evolution-of-object-detection-and-localization-algorithms-e241021d8bad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b="1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 Localization and Detection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https://leonardoaraujosantos.gitbooks.io/artificial-inteligence/content/object_localization_and_detection.html</a:t>
            </a:r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https://medium.com/%E8%B3%87%E6%96%99%E9%9A%A8%E7%AD%86/machine-learning-103-d81ef2ad3597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33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9825C-E370-4613-B585-9E3384AE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B9575-5E80-40A2-BDDA-75B57F5B4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系統安裝</a:t>
            </a:r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Jetson Nano </a:t>
            </a:r>
            <a:r>
              <a:rPr lang="zh-TW" altLang="en-US" dirty="0">
                <a:hlinkClick r:id="rId2"/>
              </a:rPr>
              <a:t>安裝及測試</a:t>
            </a:r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NVIDIA® Jetson Nano </a:t>
            </a:r>
            <a:r>
              <a:rPr lang="zh-TW" altLang="en-US" dirty="0">
                <a:hlinkClick r:id="rId2"/>
              </a:rPr>
              <a:t>初體驗（一）安裝與測試</a:t>
            </a:r>
            <a:endParaRPr lang="en-US" altLang="zh-TW" dirty="0">
              <a:hlinkClick r:id="rId2"/>
            </a:endParaRPr>
          </a:p>
          <a:p>
            <a:r>
              <a:rPr lang="en-US" altLang="zh-TW" b="1" dirty="0">
                <a:solidFill>
                  <a:srgbClr val="403D3A"/>
                </a:solidFill>
                <a:effectLst/>
                <a:latin typeface="Oswald"/>
                <a:hlinkClick r:id="rId3"/>
              </a:rPr>
              <a:t>Yolo</a:t>
            </a:r>
            <a:r>
              <a:rPr lang="zh-TW" altLang="en-US" b="1" dirty="0">
                <a:solidFill>
                  <a:srgbClr val="403D3A"/>
                </a:solidFill>
                <a:effectLst/>
                <a:latin typeface="Oswald"/>
                <a:hlinkClick r:id="rId3"/>
              </a:rPr>
              <a:t>：基於深度學習的物件偵測 </a:t>
            </a:r>
            <a:r>
              <a:rPr lang="en-US" altLang="zh-TW" b="1" dirty="0">
                <a:solidFill>
                  <a:srgbClr val="403D3A"/>
                </a:solidFill>
                <a:effectLst/>
                <a:latin typeface="Oswald"/>
                <a:hlinkClick r:id="rId3"/>
              </a:rPr>
              <a:t>(</a:t>
            </a:r>
            <a:r>
              <a:rPr lang="zh-TW" altLang="en-US" b="1" dirty="0">
                <a:solidFill>
                  <a:srgbClr val="403D3A"/>
                </a:solidFill>
                <a:effectLst/>
                <a:latin typeface="Oswald"/>
                <a:hlinkClick r:id="rId3"/>
              </a:rPr>
              <a:t>含</a:t>
            </a:r>
            <a:r>
              <a:rPr lang="en-US" altLang="zh-TW" b="1" dirty="0">
                <a:solidFill>
                  <a:srgbClr val="403D3A"/>
                </a:solidFill>
                <a:effectLst/>
                <a:latin typeface="Oswald"/>
                <a:hlinkClick r:id="rId3"/>
              </a:rPr>
              <a:t>YoloV3)</a:t>
            </a:r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NVIDIA Jetson Nano </a:t>
            </a:r>
            <a:r>
              <a:rPr lang="zh-TW" altLang="en-US" dirty="0">
                <a:hlinkClick r:id="rId2"/>
              </a:rPr>
              <a:t>如何執行深度學習範例？分類模型辨識北極熊與即時影像人臉辨識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19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EBFD-A117-40BB-A018-E8EF1A44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電腦視覺（</a:t>
            </a:r>
            <a:r>
              <a:rPr lang="en-US" altLang="zh-TW" dirty="0"/>
              <a:t>Computer vision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5CED0D-F047-43DF-A40D-8F4CA0E1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26738" cy="444366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電腦視覺（</a:t>
            </a:r>
            <a:r>
              <a:rPr lang="en-US" altLang="zh-TW" sz="3600" dirty="0"/>
              <a:t>Computer vision</a:t>
            </a:r>
            <a:r>
              <a:rPr lang="zh-TW" altLang="en-US" sz="3600" dirty="0"/>
              <a:t>）是一門研究如何使機器「看」的科學，更進一步的說，就是指用攝影機和電腦代替人眼對目標進行辨識、跟蹤和測量等機器視覺，並進一步做圖像處理，用電腦處理成為更適合人眼觀察或傳送給儀器檢測的圖像</a:t>
            </a:r>
          </a:p>
        </p:txBody>
      </p:sp>
    </p:spTree>
    <p:extLst>
      <p:ext uri="{BB962C8B-B14F-4D97-AF65-F5344CB8AC3E}">
        <p14:creationId xmlns:p14="http://schemas.microsoft.com/office/powerpoint/2010/main" val="207201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DB551-8630-49D0-BDF8-3AE3F7E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電腦視覺與其他領域的關係</a:t>
            </a:r>
            <a:r>
              <a:rPr lang="en-US" altLang="zh-TW" dirty="0"/>
              <a:t>(</a:t>
            </a:r>
            <a:r>
              <a:rPr lang="zh-TW" altLang="en-US" dirty="0"/>
              <a:t>維基百科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2C85B8-5B71-4ABD-8D87-BF5BAB85D5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1649" y="2366963"/>
            <a:ext cx="4568701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2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B16EA-83D5-4F1E-ABC6-978F4F0A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3" y="159718"/>
            <a:ext cx="10131425" cy="643958"/>
          </a:xfrm>
        </p:spPr>
        <p:txBody>
          <a:bodyPr/>
          <a:lstStyle/>
          <a:p>
            <a:pPr algn="ctr"/>
            <a:r>
              <a:rPr lang="en-US" altLang="zh-TW" dirty="0"/>
              <a:t>What is object detection?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E6ED60-6E86-4B9C-86B2-CDAD0B82C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99" y="2366963"/>
            <a:ext cx="7234402" cy="34242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A911221-2C66-4021-B232-91CA6137CAE7}"/>
              </a:ext>
            </a:extLst>
          </p:cNvPr>
          <p:cNvSpPr txBox="1"/>
          <p:nvPr/>
        </p:nvSpPr>
        <p:spPr>
          <a:xfrm>
            <a:off x="1222624" y="6376303"/>
            <a:ext cx="114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https://towardsdatascience.com/evolution-of-object-detection-and-localization-algorithms-e241021d8bad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8CEBEB-504F-4220-B86C-78658186C612}"/>
              </a:ext>
            </a:extLst>
          </p:cNvPr>
          <p:cNvSpPr txBox="1"/>
          <p:nvPr/>
        </p:nvSpPr>
        <p:spPr>
          <a:xfrm>
            <a:off x="1130156" y="979366"/>
            <a:ext cx="1050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Object </a:t>
            </a:r>
            <a:r>
              <a:rPr lang="en-US" altLang="zh-TW" sz="2800" dirty="0" err="1"/>
              <a:t>dection</a:t>
            </a:r>
            <a:r>
              <a:rPr lang="en-US" altLang="zh-TW" sz="2800" dirty="0"/>
              <a:t> compares the image classification and localizations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837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434E0-2AFF-4453-91DD-0DA55B29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30" y="174661"/>
            <a:ext cx="10131425" cy="843242"/>
          </a:xfrm>
        </p:spPr>
        <p:txBody>
          <a:bodyPr/>
          <a:lstStyle/>
          <a:p>
            <a:pPr algn="ctr"/>
            <a:r>
              <a:rPr lang="en-US" altLang="zh-TW" dirty="0"/>
              <a:t>What is object </a:t>
            </a:r>
            <a:r>
              <a:rPr lang="en-US" altLang="zh-TW" dirty="0" err="1"/>
              <a:t>dection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09E7A6C-2654-41BD-BAEF-07DF0622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960" y="1203176"/>
            <a:ext cx="8846988" cy="42695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D07B58-8F5D-4764-A9D7-8737B6E0269B}"/>
              </a:ext>
            </a:extLst>
          </p:cNvPr>
          <p:cNvSpPr txBox="1"/>
          <p:nvPr/>
        </p:nvSpPr>
        <p:spPr>
          <a:xfrm>
            <a:off x="1058237" y="5959011"/>
            <a:ext cx="94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http://cs231n.stanford.edu/slides/2018/cs231n_2018_lecture11.pdf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9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FB439-24D3-48AC-92C8-621CA6AD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5618"/>
            <a:ext cx="10131425" cy="1456267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BCB5E60-9EF0-4A23-896A-C6782CA9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009" y="1365606"/>
            <a:ext cx="9653003" cy="412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2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1691A-5B9E-45DB-AA5A-22317AC7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02" y="4136"/>
            <a:ext cx="10131425" cy="730227"/>
          </a:xfrm>
        </p:spPr>
        <p:txBody>
          <a:bodyPr/>
          <a:lstStyle/>
          <a:p>
            <a:pPr algn="ctr"/>
            <a:r>
              <a:rPr lang="en-US" altLang="zh-TW" dirty="0"/>
              <a:t>Object </a:t>
            </a:r>
            <a:r>
              <a:rPr lang="en-US" altLang="zh-TW" dirty="0" err="1"/>
              <a:t>dection</a:t>
            </a:r>
            <a:r>
              <a:rPr lang="en-US" altLang="zh-TW" dirty="0"/>
              <a:t> algorithms(cont.)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284D38-8FDF-4610-A045-DB71016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27416"/>
            <a:ext cx="11170577" cy="5589141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R-CNN(Region with CNN) (See: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https://arxiv.org/abs/1311.2524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Fast RCNN(</a:t>
            </a:r>
            <a:r>
              <a:rPr lang="en-US" altLang="zh-TW" sz="32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See:</a:t>
            </a:r>
            <a:r>
              <a:rPr lang="en-US" altLang="zh-TW" sz="3200" u="sng" kern="100" dirty="0" err="1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://arxiv.org/abs/1504.08083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 RCNN(See: </a:t>
            </a:r>
            <a:r>
              <a:rPr lang="en-US" altLang="zh-TW" sz="3200" u="sng" kern="100" dirty="0">
                <a:solidFill>
                  <a:srgbClr val="0000FF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https://arxiv.org/abs/1506.01497</a:t>
            </a: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R-FCN()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SSD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YOLOv1 to YOLOv3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ReinaNet</a:t>
            </a:r>
            <a:endParaRPr lang="en-US" altLang="zh-TW" sz="3200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"/>
            </a:pPr>
            <a:r>
              <a:rPr lang="en-US" altLang="zh-TW" sz="32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FPN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0"/>
              </a:spcAft>
              <a:buNone/>
            </a:pP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F72789-43EB-4F83-8065-D7D42B16C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00" y="3132062"/>
            <a:ext cx="3929349" cy="299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63279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827</TotalTime>
  <Words>1423</Words>
  <Application>Microsoft Office PowerPoint</Application>
  <PresentationFormat>寬螢幕</PresentationFormat>
  <Paragraphs>159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小水滴</vt:lpstr>
      <vt:lpstr>視覺辨識課程</vt:lpstr>
      <vt:lpstr>大綱</vt:lpstr>
      <vt:lpstr>在雲端上實作深度學習物件辨識模型</vt:lpstr>
      <vt:lpstr>電腦視覺（Computer vision）</vt:lpstr>
      <vt:lpstr>電腦視覺與其他領域的關係(維基百科)</vt:lpstr>
      <vt:lpstr>What is object detection?</vt:lpstr>
      <vt:lpstr>What is object dection?</vt:lpstr>
      <vt:lpstr>Object dection algorithms</vt:lpstr>
      <vt:lpstr>Object dection algorithms(cont.)</vt:lpstr>
      <vt:lpstr>Object dection algorithms(cont.)</vt:lpstr>
      <vt:lpstr>Object dection algorithms(cont.)</vt:lpstr>
      <vt:lpstr>Object dection algorithms(cont.)</vt:lpstr>
      <vt:lpstr>YOLO vs RetinaNet performance on COCO 50 Benchmark</vt:lpstr>
      <vt:lpstr>Accuracy and speed tradeoff on VOC 2007 (Source: YOLOv2 paper)</vt:lpstr>
      <vt:lpstr>模型評估</vt:lpstr>
      <vt:lpstr>2. mAP (Mean Average Precision) </vt:lpstr>
      <vt:lpstr>影像標示 </vt:lpstr>
      <vt:lpstr>實作程式碼</vt:lpstr>
      <vt:lpstr>系統安裝及設置</vt:lpstr>
      <vt:lpstr>Virtualenv安裝及設定</vt:lpstr>
      <vt:lpstr>開啟SWAP</vt:lpstr>
      <vt:lpstr>把SWAP加到fstab設定檔中</vt:lpstr>
      <vt:lpstr>設定OpenCV</vt:lpstr>
      <vt:lpstr>安裝DLIB</vt:lpstr>
      <vt:lpstr>安裝Darknet</vt:lpstr>
      <vt:lpstr>安裝YOLO3-4-Py</vt:lpstr>
      <vt:lpstr>安裝Jetson stats</vt:lpstr>
      <vt:lpstr>YOLO: Real-Time Object Detection</vt:lpstr>
      <vt:lpstr>Darknet 常用指令</vt:lpstr>
      <vt:lpstr>Extras</vt:lpstr>
      <vt:lpstr>結論</vt:lpstr>
      <vt:lpstr>Reference</vt:lpstr>
      <vt:lpstr>Reference(Cont.)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視覺辨識課程</dc:title>
  <dc:creator>坤達 謝</dc:creator>
  <cp:lastModifiedBy>坤達 謝</cp:lastModifiedBy>
  <cp:revision>61</cp:revision>
  <dcterms:created xsi:type="dcterms:W3CDTF">2019-10-15T03:55:07Z</dcterms:created>
  <dcterms:modified xsi:type="dcterms:W3CDTF">2020-08-31T09:41:42Z</dcterms:modified>
</cp:coreProperties>
</file>