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492" r:id="rId2"/>
    <p:sldId id="450" r:id="rId3"/>
    <p:sldId id="451" r:id="rId4"/>
    <p:sldId id="452" r:id="rId5"/>
    <p:sldId id="453" r:id="rId6"/>
    <p:sldId id="454" r:id="rId7"/>
    <p:sldId id="493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4" r:id="rId16"/>
    <p:sldId id="465" r:id="rId17"/>
    <p:sldId id="466" r:id="rId18"/>
    <p:sldId id="462" r:id="rId19"/>
    <p:sldId id="463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3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HY헤드라인M" panose="02030600000101010101" pitchFamily="18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휴먼둥근헤드라인" panose="02030504000101010101" pitchFamily="18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BAD2CD"/>
    <a:srgbClr val="004FA3"/>
    <a:srgbClr val="0000FF"/>
    <a:srgbClr val="FFC1C1"/>
    <a:srgbClr val="BC0606"/>
    <a:srgbClr val="FB5357"/>
    <a:srgbClr val="ED193A"/>
    <a:srgbClr val="FC888B"/>
    <a:srgbClr val="F90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5"/>
    <p:restoredTop sz="80681" autoAdjust="0"/>
  </p:normalViewPr>
  <p:slideViewPr>
    <p:cSldViewPr>
      <p:cViewPr varScale="1">
        <p:scale>
          <a:sx n="123" d="100"/>
          <a:sy n="123" d="100"/>
        </p:scale>
        <p:origin x="10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F4D29-8264-DA47-A0B0-79810490BD66}" type="datetimeFigureOut">
              <a:rPr kumimoji="1" lang="ko-Kore-KR" altLang="en-US" smtClean="0"/>
              <a:t>08/17/2022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C22E-CE34-8449-AA3D-AA0DD8F02D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730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1C22E-CE34-8449-AA3D-AA0DD8F02D2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794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bg>
      <p:bgPr>
        <a:solidFill>
          <a:srgbClr val="BAD2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3995936" y="476672"/>
            <a:ext cx="5112568" cy="5832648"/>
            <a:chOff x="2411760" y="187960"/>
            <a:chExt cx="5112568" cy="5832648"/>
          </a:xfrm>
        </p:grpSpPr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2"/>
            <a:srcRect l="5259" t="22491" r="2488"/>
            <a:stretch/>
          </p:blipFill>
          <p:spPr>
            <a:xfrm>
              <a:off x="2411760" y="1556112"/>
              <a:ext cx="4680520" cy="446449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2771799" y="187960"/>
              <a:ext cx="4752529" cy="1728192"/>
            </a:xfrm>
            <a:prstGeom prst="rect">
              <a:avLst/>
            </a:prstGeom>
            <a:solidFill>
              <a:srgbClr val="BAD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2771801" y="1783292"/>
              <a:ext cx="3135812" cy="1728192"/>
            </a:xfrm>
            <a:prstGeom prst="rect">
              <a:avLst/>
            </a:prstGeom>
            <a:solidFill>
              <a:srgbClr val="BAD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771799" y="2815668"/>
              <a:ext cx="2448273" cy="1044220"/>
            </a:xfrm>
            <a:prstGeom prst="rect">
              <a:avLst/>
            </a:prstGeom>
            <a:solidFill>
              <a:srgbClr val="BAD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683568" y="5229200"/>
            <a:ext cx="8460431" cy="1174440"/>
          </a:xfrm>
        </p:spPr>
        <p:txBody>
          <a:bodyPr/>
          <a:lstStyle>
            <a:lvl1pPr algn="l">
              <a:defRPr sz="4000" b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r="33827" b="41719"/>
          <a:stretch/>
        </p:blipFill>
        <p:spPr>
          <a:xfrm>
            <a:off x="755576" y="621128"/>
            <a:ext cx="396044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56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E5518-80F7-3B42-A6A6-B2123CEF250B}"/>
              </a:ext>
            </a:extLst>
          </p:cNvPr>
          <p:cNvSpPr txBox="1"/>
          <p:nvPr userDrawn="1"/>
        </p:nvSpPr>
        <p:spPr>
          <a:xfrm>
            <a:off x="8233493" y="6597352"/>
            <a:ext cx="720080" cy="2606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32500" lnSpcReduction="20000"/>
          </a:bodyPr>
          <a:lstStyle/>
          <a:p>
            <a:endParaRPr kumimoji="1" lang="ko-Kore-KR" altLang="en-US" sz="3600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C32CFB89-0E12-7149-9A71-C3048F61F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384" y="6597352"/>
            <a:ext cx="912579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4E5518-80F7-3B42-A6A6-B2123CEF250B}"/>
              </a:ext>
            </a:extLst>
          </p:cNvPr>
          <p:cNvSpPr txBox="1"/>
          <p:nvPr userDrawn="1"/>
        </p:nvSpPr>
        <p:spPr>
          <a:xfrm>
            <a:off x="8233493" y="6597352"/>
            <a:ext cx="720080" cy="2606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32500" lnSpcReduction="20000"/>
          </a:bodyPr>
          <a:lstStyle/>
          <a:p>
            <a:endParaRPr kumimoji="1" lang="ko-Kore-KR" altLang="en-US" sz="3600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C32CFB89-0E12-7149-9A71-C3048F61F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384" y="6597352"/>
            <a:ext cx="912579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5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C59754-A9EA-44C3-BE1E-3437E977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DD79-DC3D-4936-BAFB-72722BB9FE4E}" type="datetime1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310BB2-9320-4412-B55D-255F61AE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3BED4C-E14F-443E-8F7C-6B85EBA6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AACF-4FB5-4F46-A271-94704191E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1" name="Rectangle 440"/>
          <p:cNvSpPr>
            <a:spLocks noChangeArrowheads="1"/>
          </p:cNvSpPr>
          <p:nvPr userDrawn="1"/>
        </p:nvSpPr>
        <p:spPr bwMode="invGray">
          <a:xfrm>
            <a:off x="0" y="587028"/>
            <a:ext cx="9144000" cy="10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1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187DD1-2139-CC42-B4CA-E4D7EE6A1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19800" y="6458701"/>
            <a:ext cx="294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340C-3E9A-6B4B-B73C-7D3CAF8303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79" r:id="rId3"/>
    <p:sldLayoutId id="2147483690" r:id="rId4"/>
    <p:sldLayoutId id="2147483686" r:id="rId5"/>
    <p:sldLayoutId id="2147483689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5262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0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itchFamily="50" charset="-127"/>
                <a:cs typeface="+mj-cs"/>
              </a:rPr>
              <a:t>3.</a:t>
            </a:r>
            <a:r>
              <a:rPr lang="ko-KR" altLang="en-US" sz="40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itchFamily="50" charset="-127"/>
                <a:cs typeface="+mj-cs"/>
              </a:rPr>
              <a:t> 데이터 취득과 정제</a:t>
            </a:r>
          </a:p>
        </p:txBody>
      </p:sp>
    </p:spTree>
    <p:extLst>
      <p:ext uri="{BB962C8B-B14F-4D97-AF65-F5344CB8AC3E}">
        <p14:creationId xmlns:p14="http://schemas.microsoft.com/office/powerpoint/2010/main" val="3546187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정제를 위한 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95104" y="908720"/>
            <a:ext cx="8784976" cy="5688632"/>
          </a:xfrm>
        </p:spPr>
        <p:txBody>
          <a:bodyPr/>
          <a:lstStyle/>
          <a:p>
            <a:r>
              <a:rPr lang="en-US" altLang="ko-KR" dirty="0"/>
              <a:t>[ ]</a:t>
            </a:r>
            <a:r>
              <a:rPr lang="ko-KR" altLang="en-US"/>
              <a:t>에 행</a:t>
            </a:r>
            <a:r>
              <a:rPr lang="en-US" altLang="ko-KR" dirty="0"/>
              <a:t>/</a:t>
            </a:r>
            <a:r>
              <a:rPr lang="ko-KR" altLang="en-US"/>
              <a:t>열 조건 명시</a:t>
            </a:r>
            <a:endParaRPr lang="en-US" altLang="ko-KR" dirty="0"/>
          </a:p>
          <a:p>
            <a:pPr lvl="1"/>
            <a:r>
              <a:rPr lang="ko-KR" altLang="en-US" dirty="0"/>
              <a:t>데이터 프레임의 경우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29191"/>
          <a:stretch/>
        </p:blipFill>
        <p:spPr>
          <a:xfrm>
            <a:off x="683568" y="1988840"/>
            <a:ext cx="8000000" cy="441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정제를 위한 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95104" y="908720"/>
            <a:ext cx="8784976" cy="5688632"/>
          </a:xfrm>
        </p:spPr>
        <p:txBody>
          <a:bodyPr/>
          <a:lstStyle/>
          <a:p>
            <a:r>
              <a:rPr lang="en-US" altLang="ko-KR" dirty="0"/>
              <a:t>if</a:t>
            </a:r>
            <a:r>
              <a:rPr lang="ko-KR" altLang="en-US"/>
              <a:t>문 사용 </a:t>
            </a:r>
            <a:r>
              <a:rPr lang="en-US" altLang="ko-KR" dirty="0"/>
              <a:t>(if, else if, else)</a:t>
            </a:r>
          </a:p>
          <a:p>
            <a:pPr lvl="1"/>
            <a:r>
              <a:rPr lang="ko-KR" altLang="en-US" dirty="0"/>
              <a:t>두 가지 조건 분기가 필요한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 가지 조건 분기가 필요한 경우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1735662"/>
            <a:ext cx="4941198" cy="20533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4262589"/>
            <a:ext cx="6912768" cy="24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8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정제를 위한 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95104" y="908720"/>
            <a:ext cx="8784976" cy="5688632"/>
          </a:xfrm>
        </p:spPr>
        <p:txBody>
          <a:bodyPr/>
          <a:lstStyle/>
          <a:p>
            <a:r>
              <a:rPr lang="en-US" altLang="ko-KR" dirty="0" err="1"/>
              <a:t>ifelse</a:t>
            </a:r>
            <a:r>
              <a:rPr lang="ko-KR" altLang="en-US"/>
              <a:t>문 사용</a:t>
            </a:r>
            <a:endParaRPr lang="en-US" altLang="ko-KR" dirty="0"/>
          </a:p>
          <a:p>
            <a:pPr lvl="1"/>
            <a:r>
              <a:rPr lang="en-US" altLang="ko-KR" dirty="0"/>
              <a:t>if/else </a:t>
            </a:r>
            <a:r>
              <a:rPr lang="ko-KR" altLang="en-US"/>
              <a:t>문을 합쳐놓은 형태</a:t>
            </a:r>
            <a:endParaRPr lang="en-US" altLang="ko-KR" dirty="0"/>
          </a:p>
          <a:p>
            <a:pPr lvl="1"/>
            <a:r>
              <a:rPr lang="ko-KR" altLang="en-US" dirty="0"/>
              <a:t>사용법</a:t>
            </a:r>
            <a:r>
              <a:rPr lang="en-US" altLang="ko-KR" dirty="0"/>
              <a:t>: 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ko-KR" altLang="en-US"/>
              <a:t>조건식</a:t>
            </a:r>
            <a:r>
              <a:rPr lang="en-US" altLang="ko-KR" dirty="0"/>
              <a:t>, </a:t>
            </a:r>
            <a:r>
              <a:rPr lang="ko-KR" altLang="en-US"/>
              <a:t>조건식이 참인 경우 반환값</a:t>
            </a:r>
            <a:r>
              <a:rPr lang="en-US" altLang="ko-KR" dirty="0"/>
              <a:t>, </a:t>
            </a:r>
            <a:r>
              <a:rPr lang="ko-KR" altLang="en-US"/>
              <a:t>조건식이 거짓인 경우 반환값</a:t>
            </a:r>
            <a:r>
              <a:rPr lang="en-US" altLang="ko-KR" dirty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81" y="2420888"/>
            <a:ext cx="7047619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3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정제를 위한 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95104" y="908720"/>
            <a:ext cx="8784976" cy="5688632"/>
          </a:xfrm>
        </p:spPr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/>
              <a:t>파일로부터 데이터를 읽어 들인 </a:t>
            </a:r>
            <a:r>
              <a:rPr lang="ko-KR" altLang="en-US" dirty="0"/>
              <a:t>후 </a:t>
            </a:r>
            <a:r>
              <a:rPr lang="ko-KR" altLang="en-US" dirty="0" err="1"/>
              <a:t>조건문</a:t>
            </a:r>
            <a:r>
              <a:rPr lang="ko-KR" altLang="en-US" dirty="0"/>
              <a:t> 처리</a:t>
            </a:r>
            <a:endParaRPr lang="en-US" altLang="ko-KR" dirty="0"/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0~100</a:t>
            </a:r>
            <a:r>
              <a:rPr lang="ko-KR" altLang="en-US"/>
              <a:t>점 이외의 값이 입력된 경우 </a:t>
            </a:r>
            <a:r>
              <a:rPr lang="en-US" altLang="ko-KR" dirty="0"/>
              <a:t>NA</a:t>
            </a:r>
            <a:r>
              <a:rPr lang="ko-KR" altLang="en-US"/>
              <a:t>로 처리하는 프로그램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72" y="1844824"/>
            <a:ext cx="6775380" cy="46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5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정제를 위한 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95104" y="908720"/>
            <a:ext cx="8784976" cy="5688632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데이터 검토 시 반복적으로 값을 변경하면서 사용해야 하는 경우가 존재한다</a:t>
            </a:r>
            <a:r>
              <a:rPr lang="en-US" altLang="ko-KR" dirty="0"/>
              <a:t>. </a:t>
            </a:r>
            <a:r>
              <a:rPr lang="ko-KR" altLang="en-US"/>
              <a:t>예를 들어</a:t>
            </a:r>
            <a:r>
              <a:rPr lang="en-US" altLang="ko-KR" dirty="0"/>
              <a:t>, </a:t>
            </a:r>
            <a:r>
              <a:rPr lang="ko-KR" altLang="en-US"/>
              <a:t>데이터 프레임의 </a:t>
            </a:r>
            <a:r>
              <a:rPr lang="en-US" altLang="ko-KR" dirty="0"/>
              <a:t>0</a:t>
            </a:r>
            <a:r>
              <a:rPr lang="ko-KR" altLang="en-US"/>
              <a:t>번 행부터 </a:t>
            </a:r>
            <a:r>
              <a:rPr lang="en-US" altLang="ko-KR" dirty="0"/>
              <a:t>10</a:t>
            </a:r>
            <a:r>
              <a:rPr lang="ko-KR" altLang="en-US"/>
              <a:t>번 행까지 비교한다든지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R</a:t>
            </a:r>
            <a:r>
              <a:rPr lang="ko-KR" altLang="en-US"/>
              <a:t>에서 제공하는 반복문은 </a:t>
            </a:r>
            <a:r>
              <a:rPr lang="en-US" altLang="ko-KR" dirty="0"/>
              <a:t>repeat, while, for </a:t>
            </a:r>
            <a:r>
              <a:rPr lang="ko-KR" altLang="en-US"/>
              <a:t>문이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형식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29" y="3140968"/>
            <a:ext cx="70961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6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정제를 위한 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/>
              <a:t>문 이용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/>
              <a:t>부터 </a:t>
            </a:r>
            <a:r>
              <a:rPr lang="en-US" altLang="ko-KR" dirty="0"/>
              <a:t>10</a:t>
            </a:r>
            <a:r>
              <a:rPr lang="ko-KR" altLang="en-US"/>
              <a:t>까지 수를 </a:t>
            </a:r>
            <a:r>
              <a:rPr lang="en-US" altLang="ko-KR" dirty="0"/>
              <a:t>1</a:t>
            </a:r>
            <a:r>
              <a:rPr lang="ko-KR" altLang="en-US"/>
              <a:t>씩 증가시키기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구구단 </a:t>
            </a:r>
            <a:r>
              <a:rPr lang="en-US" altLang="ko-KR" dirty="0"/>
              <a:t>2~9 </a:t>
            </a:r>
            <a:r>
              <a:rPr lang="ko-KR" altLang="en-US"/>
              <a:t>단 만들기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468" b="66038"/>
          <a:stretch/>
        </p:blipFill>
        <p:spPr>
          <a:xfrm>
            <a:off x="755576" y="1844824"/>
            <a:ext cx="5561905" cy="17281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76348" b="1885"/>
          <a:stretch/>
        </p:blipFill>
        <p:spPr>
          <a:xfrm>
            <a:off x="755576" y="4293095"/>
            <a:ext cx="5561905" cy="1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2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정제를 위한 조건문과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/>
              <a:t>조건문과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/>
              <a:t>활용하여 특정 </a:t>
            </a:r>
            <a:r>
              <a:rPr lang="ko-KR" altLang="en-US" dirty="0"/>
              <a:t>범위 내에서 조건에 맞는 값 찾기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8000"/>
          <a:stretch/>
        </p:blipFill>
        <p:spPr>
          <a:xfrm>
            <a:off x="156663" y="1700808"/>
            <a:ext cx="4351013" cy="3292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3049"/>
          <a:stretch/>
        </p:blipFill>
        <p:spPr>
          <a:xfrm>
            <a:off x="4631357" y="1700808"/>
            <a:ext cx="435101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4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정제를 위한 조건문과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/>
              <a:t>파일로부터 데이터를 읽어 들인 후 반복문과 조건문 처리</a:t>
            </a:r>
            <a:endParaRPr lang="en-US" altLang="ko-KR" dirty="0"/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0~100</a:t>
            </a:r>
            <a:r>
              <a:rPr lang="ko-KR" altLang="en-US"/>
              <a:t>점 이외의 값이 입력된 경우 </a:t>
            </a:r>
            <a:r>
              <a:rPr lang="en-US" altLang="ko-KR" dirty="0"/>
              <a:t>NA</a:t>
            </a:r>
            <a:r>
              <a:rPr lang="ko-KR" altLang="en-US"/>
              <a:t>로 처리하는 프로그램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47" y="1772816"/>
            <a:ext cx="684770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92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정제를 위한 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repeat </a:t>
            </a:r>
            <a:r>
              <a:rPr lang="ko-KR" altLang="en-US"/>
              <a:t>문 이용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/>
              <a:t>부터 </a:t>
            </a:r>
            <a:r>
              <a:rPr lang="en-US" altLang="ko-KR" dirty="0"/>
              <a:t>10</a:t>
            </a:r>
            <a:r>
              <a:rPr lang="ko-KR" altLang="en-US"/>
              <a:t>까지 수를 </a:t>
            </a:r>
            <a:r>
              <a:rPr lang="en-US" altLang="ko-KR" dirty="0"/>
              <a:t>1</a:t>
            </a:r>
            <a:r>
              <a:rPr lang="ko-KR" altLang="en-US"/>
              <a:t>씩 증가시키기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6638095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9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정제를 위한 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/>
              <a:t>문 이용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/>
              <a:t>부터 </a:t>
            </a:r>
            <a:r>
              <a:rPr lang="en-US" altLang="ko-KR" dirty="0"/>
              <a:t>10</a:t>
            </a:r>
            <a:r>
              <a:rPr lang="ko-KR" altLang="en-US"/>
              <a:t>까지 수를 </a:t>
            </a:r>
            <a:r>
              <a:rPr lang="en-US" altLang="ko-KR" dirty="0"/>
              <a:t>1</a:t>
            </a:r>
            <a:r>
              <a:rPr lang="ko-KR" altLang="en-US"/>
              <a:t>씩 증가시키기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구구단 </a:t>
            </a:r>
            <a:r>
              <a:rPr lang="en-US" altLang="ko-KR" dirty="0"/>
              <a:t>2</a:t>
            </a:r>
            <a:r>
              <a:rPr lang="ko-KR" altLang="en-US"/>
              <a:t>단 만들기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958" b="51294"/>
          <a:stretch/>
        </p:blipFill>
        <p:spPr>
          <a:xfrm>
            <a:off x="827584" y="1844824"/>
            <a:ext cx="4824816" cy="2160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7056"/>
          <a:stretch/>
        </p:blipFill>
        <p:spPr>
          <a:xfrm>
            <a:off x="827584" y="4551152"/>
            <a:ext cx="4824816" cy="222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7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읽고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대부분의 데이터는 파일 형태로 존재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 제공하는 파일 읽고 쓰기 함수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7336277" cy="28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6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</a:t>
            </a:r>
            <a:r>
              <a:rPr lang="en-US" altLang="ko-KR" dirty="0"/>
              <a:t>: </a:t>
            </a:r>
            <a:r>
              <a:rPr lang="ko-KR" altLang="en-US" dirty="0"/>
              <a:t>원하는 기능 묶기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입력과 출력간의 관계식을 함수라고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사용자의 목적에 맞는 다양한 함수를 만들어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 정의 함수의 구조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068960"/>
            <a:ext cx="5256584" cy="15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5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</a:t>
            </a:r>
            <a:r>
              <a:rPr lang="en-US" altLang="ko-KR" dirty="0"/>
              <a:t>: </a:t>
            </a:r>
            <a:r>
              <a:rPr lang="ko-KR" altLang="en-US" dirty="0"/>
              <a:t>원하는 기능 묶기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/>
              <a:t>계승을 구하는 함수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6480720" cy="33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53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 예제 </a:t>
            </a:r>
            <a:r>
              <a:rPr lang="en-US" altLang="ko-KR" dirty="0"/>
              <a:t>1: </a:t>
            </a:r>
            <a:r>
              <a:rPr lang="ko-KR" altLang="en-US" dirty="0" err="1"/>
              <a:t>결측값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우리가 수집한 데이터에는 </a:t>
            </a:r>
            <a:r>
              <a:rPr lang="ko-KR" altLang="en-US" dirty="0" err="1"/>
              <a:t>결측값</a:t>
            </a:r>
            <a:r>
              <a:rPr lang="en-US" altLang="ko-KR" dirty="0"/>
              <a:t>(missing value)</a:t>
            </a:r>
            <a:r>
              <a:rPr lang="ko-KR" altLang="en-US"/>
              <a:t>이 존재할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결측값은</a:t>
            </a:r>
            <a:r>
              <a:rPr lang="ko-KR" altLang="en-US" dirty="0"/>
              <a:t> 데이터 중 고의 또는 실수로 누락된 값을 의미한다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결측값을</a:t>
            </a:r>
            <a:r>
              <a:rPr lang="ko-KR" altLang="en-US" dirty="0"/>
              <a:t> 그대로 놔둔 채 데이터 가공을 하면 결과값에 오류가 뜨거나 잘못된 연산이 수행될 수 있으므로 정제과정에서 적절한 처리가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결측값</a:t>
            </a:r>
            <a:r>
              <a:rPr lang="ko-KR" altLang="en-US" dirty="0"/>
              <a:t> 처리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861047"/>
            <a:ext cx="5904656" cy="24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 예제 </a:t>
            </a:r>
            <a:r>
              <a:rPr lang="en-US" altLang="ko-KR" dirty="0"/>
              <a:t>1: </a:t>
            </a:r>
            <a:r>
              <a:rPr lang="ko-KR" altLang="en-US" dirty="0" err="1"/>
              <a:t>결측값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is.na </a:t>
            </a:r>
            <a:r>
              <a:rPr lang="ko-KR" altLang="en-US"/>
              <a:t>함수 이용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airquality</a:t>
            </a:r>
            <a:r>
              <a:rPr lang="en-US" altLang="ko-KR" dirty="0"/>
              <a:t> </a:t>
            </a:r>
            <a:r>
              <a:rPr lang="ko-KR" altLang="en-US"/>
              <a:t>데이터에서 결측값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3673470" cy="49685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37180"/>
          <a:stretch/>
        </p:blipFill>
        <p:spPr>
          <a:xfrm>
            <a:off x="4623344" y="3284984"/>
            <a:ext cx="419555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4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 예제 </a:t>
            </a:r>
            <a:r>
              <a:rPr lang="en-US" altLang="ko-KR" dirty="0"/>
              <a:t>1: </a:t>
            </a:r>
            <a:r>
              <a:rPr lang="ko-KR" altLang="en-US" dirty="0" err="1"/>
              <a:t>결측값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na.omit</a:t>
            </a:r>
            <a:r>
              <a:rPr lang="en-US" altLang="ko-KR" dirty="0"/>
              <a:t> </a:t>
            </a:r>
            <a:r>
              <a:rPr lang="ko-KR" altLang="en-US"/>
              <a:t>함수 이용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airquality</a:t>
            </a:r>
            <a:r>
              <a:rPr lang="en-US" altLang="ko-KR" dirty="0"/>
              <a:t> </a:t>
            </a:r>
            <a:r>
              <a:rPr lang="ko-KR" altLang="en-US"/>
              <a:t>데이터에서 결측값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함수 속성인 </a:t>
            </a:r>
            <a:r>
              <a:rPr lang="en-US" altLang="ko-KR" dirty="0"/>
              <a:t>na.rm</a:t>
            </a:r>
            <a:r>
              <a:rPr lang="ko-KR" altLang="en-US"/>
              <a:t>을 </a:t>
            </a:r>
            <a:r>
              <a:rPr lang="en-US" altLang="ko-KR" dirty="0"/>
              <a:t>TRUE</a:t>
            </a:r>
            <a:r>
              <a:rPr lang="ko-KR" altLang="en-US"/>
              <a:t>로 설정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airquality</a:t>
            </a:r>
            <a:r>
              <a:rPr lang="en-US" altLang="ko-KR" dirty="0"/>
              <a:t> </a:t>
            </a:r>
            <a:r>
              <a:rPr lang="ko-KR" altLang="en-US"/>
              <a:t>데이터에서 결측값 처리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4103" b="17493"/>
          <a:stretch/>
        </p:blipFill>
        <p:spPr>
          <a:xfrm>
            <a:off x="899592" y="1844823"/>
            <a:ext cx="5595222" cy="13785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3657"/>
          <a:stretch/>
        </p:blipFill>
        <p:spPr>
          <a:xfrm>
            <a:off x="899592" y="4797152"/>
            <a:ext cx="5595220" cy="122413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411760" y="2996952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0600" y="2708920"/>
            <a:ext cx="4439752" cy="8692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100" dirty="0">
                <a:latin typeface="+mn-ea"/>
              </a:rPr>
              <a:t>Ozone</a:t>
            </a:r>
            <a:r>
              <a:rPr lang="ko-KR" altLang="en-US" sz="1100">
                <a:latin typeface="+mn-ea"/>
              </a:rPr>
              <a:t>에 대한 결측값만을 제거하면 </a:t>
            </a:r>
            <a:r>
              <a:rPr lang="en-US" altLang="ko-KR" sz="1100" dirty="0">
                <a:latin typeface="+mn-ea"/>
              </a:rPr>
              <a:t>42.12931</a:t>
            </a:r>
            <a:r>
              <a:rPr lang="ko-KR" altLang="en-US" sz="1100">
                <a:latin typeface="+mn-ea"/>
              </a:rPr>
              <a:t>로 출력된다</a:t>
            </a:r>
            <a:r>
              <a:rPr lang="en-US" altLang="ko-KR" sz="1100" dirty="0">
                <a:latin typeface="+mn-ea"/>
              </a:rPr>
              <a:t>. </a:t>
            </a:r>
          </a:p>
          <a:p>
            <a:r>
              <a:rPr lang="ko-KR" altLang="en-US" sz="1100" dirty="0">
                <a:latin typeface="+mn-ea"/>
              </a:rPr>
              <a:t>즉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첫 </a:t>
            </a:r>
            <a:r>
              <a:rPr lang="ko-KR" altLang="en-US" sz="1100" dirty="0">
                <a:latin typeface="+mn-ea"/>
              </a:rPr>
              <a:t>줄을 </a:t>
            </a:r>
            <a:r>
              <a:rPr lang="en-US" altLang="ko-KR" sz="1100" dirty="0">
                <a:latin typeface="+mn-ea"/>
              </a:rPr>
              <a:t>air_narm1 = </a:t>
            </a:r>
            <a:r>
              <a:rPr lang="en-US" altLang="ko-KR" sz="1100" dirty="0" err="1">
                <a:latin typeface="+mn-ea"/>
              </a:rPr>
              <a:t>na.omit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airquality$Ozone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>
                <a:latin typeface="+mn-ea"/>
              </a:rPr>
              <a:t>으로 수행한 후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mean(air_narm1)</a:t>
            </a:r>
            <a:r>
              <a:rPr lang="ko-KR" altLang="en-US" sz="1100">
                <a:latin typeface="+mn-ea"/>
              </a:rPr>
              <a:t>을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수행하면 된다</a:t>
            </a:r>
            <a:r>
              <a:rPr lang="en-US" altLang="ko-KR" sz="1100" dirty="0">
                <a:latin typeface="+mn-ea"/>
              </a:rPr>
              <a:t>. </a:t>
            </a:r>
            <a:endParaRPr lang="ko-KR" altLang="en-US" sz="11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9668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 예제 </a:t>
            </a:r>
            <a:r>
              <a:rPr lang="en-US" altLang="ko-KR" dirty="0"/>
              <a:t>2: </a:t>
            </a:r>
            <a:r>
              <a:rPr lang="ko-KR" altLang="en-US" dirty="0" err="1"/>
              <a:t>이상값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결측값과</a:t>
            </a:r>
            <a:r>
              <a:rPr lang="ko-KR" altLang="en-US" dirty="0"/>
              <a:t> 더불어 데이터에는 논리적 혹은 통계학적으로 이상한 데이터가 입력되어 있을 수 있다</a:t>
            </a:r>
            <a:r>
              <a:rPr lang="en-US" altLang="ko-KR" dirty="0"/>
              <a:t>. </a:t>
            </a:r>
            <a:r>
              <a:rPr lang="ko-KR" altLang="en-US"/>
              <a:t>이러한 데이터를 이상값</a:t>
            </a:r>
            <a:r>
              <a:rPr lang="en-US" altLang="ko-KR" dirty="0"/>
              <a:t>(outlier)</a:t>
            </a:r>
            <a:r>
              <a:rPr lang="ko-KR" altLang="en-US"/>
              <a:t>이라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</a:t>
            </a:r>
            <a:r>
              <a:rPr lang="ko-KR" altLang="en-US"/>
              <a:t>통계학에서 </a:t>
            </a:r>
            <a:r>
              <a:rPr lang="ko-KR" altLang="en-US" dirty="0" err="1"/>
              <a:t>이상값이란</a:t>
            </a:r>
            <a:r>
              <a:rPr lang="ko-KR" altLang="en-US" dirty="0"/>
              <a:t> 다른 </a:t>
            </a:r>
            <a:r>
              <a:rPr lang="ko-KR" altLang="en-US" dirty="0" err="1"/>
              <a:t>관측값과</a:t>
            </a:r>
            <a:r>
              <a:rPr lang="ko-KR" altLang="en-US" dirty="0"/>
              <a:t> 멀리 </a:t>
            </a:r>
            <a:r>
              <a:rPr lang="ko-KR" altLang="en-US"/>
              <a:t>떨어진 관측값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/>
              <a:t>명백한 </a:t>
            </a:r>
            <a:r>
              <a:rPr lang="ko-KR" altLang="en-US" dirty="0" err="1"/>
              <a:t>이상값을</a:t>
            </a:r>
            <a:r>
              <a:rPr lang="ko-KR" altLang="en-US" dirty="0"/>
              <a:t> </a:t>
            </a:r>
            <a:r>
              <a:rPr lang="ko-KR" altLang="en-US"/>
              <a:t>다뤄보자</a:t>
            </a:r>
            <a:r>
              <a:rPr lang="en-US" altLang="ko-KR" dirty="0"/>
              <a:t>. </a:t>
            </a:r>
            <a:r>
              <a:rPr lang="ko-KR" altLang="en-US"/>
              <a:t>성별과 혈액형의 이상값 처리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성별은 </a:t>
            </a:r>
            <a:r>
              <a:rPr lang="en-US" altLang="ko-KR" dirty="0"/>
              <a:t>M</a:t>
            </a:r>
            <a:r>
              <a:rPr lang="ko-KR" altLang="en-US"/>
              <a:t>과 </a:t>
            </a:r>
            <a:r>
              <a:rPr lang="en-US" altLang="ko-KR" dirty="0"/>
              <a:t>F</a:t>
            </a:r>
            <a:r>
              <a:rPr lang="ko-KR" altLang="en-US"/>
              <a:t>만 존재하고</a:t>
            </a:r>
            <a:r>
              <a:rPr lang="en-US" altLang="ko-KR" dirty="0"/>
              <a:t>, </a:t>
            </a:r>
            <a:r>
              <a:rPr lang="ko-KR" altLang="en-US"/>
              <a:t>혈액형은 </a:t>
            </a:r>
            <a:r>
              <a:rPr lang="en-US" altLang="ko-KR" dirty="0"/>
              <a:t>A, B, O, AB</a:t>
            </a:r>
            <a:r>
              <a:rPr lang="ko-KR" altLang="en-US"/>
              <a:t>로만 표현된다고 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3645024"/>
            <a:ext cx="7416824" cy="30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3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 예제 </a:t>
            </a:r>
            <a:r>
              <a:rPr lang="en-US" altLang="ko-KR" dirty="0"/>
              <a:t>2: </a:t>
            </a:r>
            <a:r>
              <a:rPr lang="ko-KR" altLang="en-US" dirty="0" err="1"/>
              <a:t>이상값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성별에 </a:t>
            </a:r>
            <a:r>
              <a:rPr lang="en-US" altLang="ko-KR" dirty="0"/>
              <a:t>K</a:t>
            </a:r>
            <a:r>
              <a:rPr lang="ko-KR" altLang="en-US"/>
              <a:t>가 입력되거나 혈액형에 </a:t>
            </a:r>
            <a:r>
              <a:rPr lang="en-US" altLang="ko-KR" dirty="0"/>
              <a:t>C </a:t>
            </a:r>
            <a:r>
              <a:rPr lang="ko-KR" altLang="en-US"/>
              <a:t>값이 입력된 것은 명백한 이상값이다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81524" y="1412776"/>
            <a:ext cx="7991640" cy="5153131"/>
            <a:chOff x="581524" y="1412776"/>
            <a:chExt cx="7991640" cy="51531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524" y="1412776"/>
              <a:ext cx="7980952" cy="243809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t="1162"/>
            <a:stretch/>
          </p:blipFill>
          <p:spPr>
            <a:xfrm>
              <a:off x="601736" y="3789040"/>
              <a:ext cx="7971428" cy="2776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419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 예제 </a:t>
            </a:r>
            <a:r>
              <a:rPr lang="en-US" altLang="ko-KR" dirty="0"/>
              <a:t>2: </a:t>
            </a:r>
            <a:r>
              <a:rPr lang="ko-KR" altLang="en-US" dirty="0" err="1"/>
              <a:t>이상값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이상값을</a:t>
            </a:r>
            <a:r>
              <a:rPr lang="ko-KR" altLang="en-US" dirty="0"/>
              <a:t> 모두 </a:t>
            </a:r>
            <a:r>
              <a:rPr lang="en-US" altLang="ko-KR" dirty="0"/>
              <a:t>NA</a:t>
            </a:r>
            <a:r>
              <a:rPr lang="ko-KR" altLang="en-US"/>
              <a:t>로 표현한다면 </a:t>
            </a:r>
            <a:r>
              <a:rPr lang="en-US" altLang="ko-KR" dirty="0"/>
              <a:t>04</a:t>
            </a:r>
            <a:r>
              <a:rPr lang="ko-KR" altLang="en-US"/>
              <a:t>절에서 다뤘던 </a:t>
            </a:r>
            <a:r>
              <a:rPr lang="en-US" altLang="ko-KR" dirty="0"/>
              <a:t>NA </a:t>
            </a:r>
            <a:r>
              <a:rPr lang="ko-KR" altLang="en-US"/>
              <a:t>관련 함수들을 사용할 수 있게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/>
              <a:t>성별과 혈액형의 이상값 처리</a:t>
            </a:r>
            <a:endParaRPr lang="en-US" altLang="ko-KR" dirty="0"/>
          </a:p>
          <a:p>
            <a:pPr lvl="1"/>
            <a:r>
              <a:rPr lang="ko-KR" altLang="en-US" dirty="0"/>
              <a:t>성별은 남자는 </a:t>
            </a:r>
            <a:r>
              <a:rPr lang="en-US" altLang="ko-KR" dirty="0"/>
              <a:t>1, </a:t>
            </a:r>
            <a:r>
              <a:rPr lang="ko-KR" altLang="en-US"/>
              <a:t>여자는 </a:t>
            </a:r>
            <a:r>
              <a:rPr lang="en-US" altLang="ko-KR" dirty="0"/>
              <a:t>2</a:t>
            </a:r>
            <a:r>
              <a:rPr lang="ko-KR" altLang="en-US"/>
              <a:t>로 표시</a:t>
            </a:r>
            <a:r>
              <a:rPr lang="en-US" altLang="ko-KR" dirty="0"/>
              <a:t>, </a:t>
            </a:r>
            <a:r>
              <a:rPr lang="ko-KR" altLang="en-US"/>
              <a:t>혈액형은 </a:t>
            </a:r>
            <a:r>
              <a:rPr lang="en-US" altLang="ko-KR" dirty="0"/>
              <a:t>A, B, O, AB</a:t>
            </a:r>
            <a:r>
              <a:rPr lang="ko-KR" altLang="en-US"/>
              <a:t>형을 각각 </a:t>
            </a:r>
            <a:r>
              <a:rPr lang="en-US" altLang="ko-KR" dirty="0"/>
              <a:t>1, 2, 3, 4</a:t>
            </a:r>
            <a:r>
              <a:rPr lang="ko-KR" altLang="en-US"/>
              <a:t>로 표현</a:t>
            </a:r>
            <a:r>
              <a:rPr lang="en-US" altLang="ko-KR" dirty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84984"/>
            <a:ext cx="8000000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 예제 </a:t>
            </a:r>
            <a:r>
              <a:rPr lang="en-US" altLang="ko-KR" dirty="0"/>
              <a:t>2: </a:t>
            </a:r>
            <a:r>
              <a:rPr lang="ko-KR" altLang="en-US" dirty="0" err="1"/>
              <a:t>이상값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성별에 있는 </a:t>
            </a:r>
            <a:r>
              <a:rPr lang="ko-KR" altLang="en-US" dirty="0" err="1"/>
              <a:t>이상값을</a:t>
            </a:r>
            <a:r>
              <a:rPr lang="ko-KR" altLang="en-US" dirty="0"/>
              <a:t> </a:t>
            </a:r>
            <a:r>
              <a:rPr lang="ko-KR" altLang="en-US" dirty="0" err="1"/>
              <a:t>결측값으로</a:t>
            </a:r>
            <a:r>
              <a:rPr lang="ko-KR" altLang="en-US" dirty="0"/>
              <a:t>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500" dirty="0"/>
          </a:p>
          <a:p>
            <a:pPr lvl="1"/>
            <a:r>
              <a:rPr lang="ko-KR" altLang="en-US" dirty="0"/>
              <a:t>혈액형에 있는 </a:t>
            </a:r>
            <a:r>
              <a:rPr lang="ko-KR" altLang="en-US" dirty="0" err="1"/>
              <a:t>이상값도</a:t>
            </a:r>
            <a:r>
              <a:rPr lang="ko-KR" altLang="en-US" dirty="0"/>
              <a:t> </a:t>
            </a:r>
            <a:r>
              <a:rPr lang="ko-KR" altLang="en-US" dirty="0" err="1"/>
              <a:t>결측값으로</a:t>
            </a:r>
            <a:r>
              <a:rPr lang="ko-KR" altLang="en-US" dirty="0"/>
              <a:t> 변경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840"/>
          <a:stretch/>
        </p:blipFill>
        <p:spPr>
          <a:xfrm>
            <a:off x="683568" y="1340768"/>
            <a:ext cx="7980952" cy="23691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36" y="4184805"/>
            <a:ext cx="7980952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33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 예제 </a:t>
            </a:r>
            <a:r>
              <a:rPr lang="en-US" altLang="ko-KR" dirty="0"/>
              <a:t>2: </a:t>
            </a:r>
            <a:r>
              <a:rPr lang="ko-KR" altLang="en-US" dirty="0" err="1"/>
              <a:t>이상값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결측값으로</a:t>
            </a:r>
            <a:r>
              <a:rPr lang="ko-KR" altLang="en-US" dirty="0"/>
              <a:t> 표현된 </a:t>
            </a:r>
            <a:r>
              <a:rPr lang="ko-KR" altLang="en-US" dirty="0" err="1"/>
              <a:t>이상값을</a:t>
            </a:r>
            <a:r>
              <a:rPr lang="ko-KR" altLang="en-US" dirty="0"/>
              <a:t> 모두 제거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28" y="1340768"/>
            <a:ext cx="7980952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읽고 쓰기</a:t>
            </a:r>
            <a:r>
              <a:rPr lang="en-US" altLang="ko-KR" dirty="0"/>
              <a:t>: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읽기</a:t>
            </a:r>
            <a:endParaRPr lang="en-US" altLang="ko-KR" dirty="0"/>
          </a:p>
          <a:p>
            <a:pPr lvl="1"/>
            <a:r>
              <a:rPr lang="en-US" altLang="ko-KR" dirty="0" err="1"/>
              <a:t>read.table</a:t>
            </a:r>
            <a:r>
              <a:rPr lang="en-US" altLang="ko-KR" dirty="0"/>
              <a:t> </a:t>
            </a:r>
            <a:r>
              <a:rPr lang="ko-KR" altLang="en-US"/>
              <a:t>함수</a:t>
            </a:r>
            <a:r>
              <a:rPr lang="en-US" altLang="ko-KR" dirty="0"/>
              <a:t>: </a:t>
            </a:r>
            <a:r>
              <a:rPr lang="ko-KR" altLang="en-US"/>
              <a:t>일반</a:t>
            </a:r>
            <a:r>
              <a:rPr lang="en-US" altLang="ko-KR" dirty="0"/>
              <a:t> </a:t>
            </a:r>
            <a:r>
              <a:rPr lang="ko-KR" altLang="en-US"/>
              <a:t>텍스트 파일을 읽을 때 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00" y="2197352"/>
            <a:ext cx="6800000" cy="44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9" b="14986"/>
          <a:stretch/>
        </p:blipFill>
        <p:spPr>
          <a:xfrm>
            <a:off x="5292079" y="2708920"/>
            <a:ext cx="349622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42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 예제 </a:t>
            </a:r>
            <a:r>
              <a:rPr lang="en-US" altLang="ko-KR" dirty="0"/>
              <a:t>2: </a:t>
            </a:r>
            <a:r>
              <a:rPr lang="ko-KR" altLang="en-US" dirty="0" err="1"/>
              <a:t>이상값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좀 더 실질적인 데이터를 활용하여 </a:t>
            </a:r>
            <a:r>
              <a:rPr lang="ko-KR" altLang="en-US" dirty="0" err="1"/>
              <a:t>이상값을</a:t>
            </a:r>
            <a:r>
              <a:rPr lang="ko-KR" altLang="en-US" dirty="0"/>
              <a:t> 처리해 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실제 상황에서는 </a:t>
            </a:r>
            <a:r>
              <a:rPr lang="ko-KR" altLang="en-US" dirty="0" err="1"/>
              <a:t>이상값을</a:t>
            </a:r>
            <a:r>
              <a:rPr lang="ko-KR" altLang="en-US" dirty="0"/>
              <a:t> 정의하기가 모호한 경우가 많다</a:t>
            </a:r>
            <a:r>
              <a:rPr lang="en-US" altLang="ko-KR" dirty="0"/>
              <a:t>. </a:t>
            </a:r>
            <a:r>
              <a:rPr lang="ko-KR" altLang="en-US"/>
              <a:t>예를 들어</a:t>
            </a:r>
            <a:r>
              <a:rPr lang="en-US" altLang="ko-KR" dirty="0"/>
              <a:t>, </a:t>
            </a:r>
            <a:r>
              <a:rPr lang="ko-KR" altLang="en-US"/>
              <a:t>어떤 사람의 나이가 </a:t>
            </a:r>
            <a:r>
              <a:rPr lang="en-US" altLang="ko-KR" dirty="0"/>
              <a:t>120 </a:t>
            </a:r>
            <a:r>
              <a:rPr lang="ko-KR" altLang="en-US"/>
              <a:t>살이라고 입력이 되어 있다면 이것은 이상값이라고 할지</a:t>
            </a:r>
            <a:r>
              <a:rPr lang="en-US" altLang="ko-KR" dirty="0"/>
              <a:t>, </a:t>
            </a:r>
            <a:r>
              <a:rPr lang="ko-KR" altLang="en-US"/>
              <a:t>정상값이라고 할지 명확히 판단하기 어렵다</a:t>
            </a:r>
            <a:r>
              <a:rPr lang="en-US" altLang="ko-KR" dirty="0"/>
              <a:t>. 200 </a:t>
            </a:r>
            <a:r>
              <a:rPr lang="ko-KR" altLang="en-US"/>
              <a:t>살이라면 좀 더 판단하기 쉬워진다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여기서는 </a:t>
            </a:r>
            <a:r>
              <a:rPr lang="en-US" altLang="ko-KR" dirty="0"/>
              <a:t>boxplot</a:t>
            </a:r>
            <a:r>
              <a:rPr lang="ko-KR" altLang="en-US"/>
              <a:t>을 활용하여 정상값과 이상값을 구분하는 예를 다룬다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2924944"/>
            <a:ext cx="5667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13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 예제 </a:t>
            </a:r>
            <a:r>
              <a:rPr lang="en-US" altLang="ko-KR" dirty="0"/>
              <a:t>2: </a:t>
            </a:r>
            <a:r>
              <a:rPr lang="ko-KR" altLang="en-US" dirty="0" err="1"/>
              <a:t>이상값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airquality</a:t>
            </a:r>
            <a:r>
              <a:rPr lang="en-US" altLang="ko-KR" dirty="0"/>
              <a:t> </a:t>
            </a:r>
            <a:r>
              <a:rPr lang="ko-KR" altLang="en-US"/>
              <a:t>데이터의 이상값 처리</a:t>
            </a:r>
            <a:endParaRPr lang="en-US" altLang="ko-KR" dirty="0"/>
          </a:p>
          <a:p>
            <a:pPr lvl="1"/>
            <a:r>
              <a:rPr lang="en-US" altLang="ko-KR" dirty="0"/>
              <a:t>boxplot</a:t>
            </a:r>
            <a:r>
              <a:rPr lang="ko-KR" altLang="en-US"/>
              <a:t>을 이용하여 이상값을 구분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649"/>
          <a:stretch/>
        </p:blipFill>
        <p:spPr>
          <a:xfrm>
            <a:off x="539552" y="1935953"/>
            <a:ext cx="7933333" cy="45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1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 예제 </a:t>
            </a:r>
            <a:r>
              <a:rPr lang="en-US" altLang="ko-KR" dirty="0"/>
              <a:t>2: </a:t>
            </a:r>
            <a:r>
              <a:rPr lang="ko-KR" altLang="en-US" dirty="0" err="1"/>
              <a:t>이상값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이상값을</a:t>
            </a:r>
            <a:r>
              <a:rPr lang="ko-KR" altLang="en-US" dirty="0"/>
              <a:t> </a:t>
            </a:r>
            <a:r>
              <a:rPr lang="en-US" altLang="ko-KR" dirty="0"/>
              <a:t>NA</a:t>
            </a:r>
            <a:r>
              <a:rPr lang="ko-KR" altLang="en-US"/>
              <a:t>로 처리한 후 </a:t>
            </a:r>
            <a:r>
              <a:rPr lang="en-US" altLang="ko-KR" dirty="0"/>
              <a:t>NA</a:t>
            </a:r>
            <a:r>
              <a:rPr lang="ko-KR" altLang="en-US"/>
              <a:t>를 제거함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7" y="1886143"/>
            <a:ext cx="7961905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78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331754-4751-F048-8B78-611E25BC10F2}"/>
              </a:ext>
            </a:extLst>
          </p:cNvPr>
          <p:cNvSpPr/>
          <p:nvPr/>
        </p:nvSpPr>
        <p:spPr>
          <a:xfrm>
            <a:off x="323528" y="1343265"/>
            <a:ext cx="8640960" cy="3957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eriod"/>
              <a:tabLst>
                <a:tab pos="560705" algn="l"/>
              </a:tabLst>
            </a:pP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부터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100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까지의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수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중에서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의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배수이면서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의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배수는 아닌 수의 합을 구하라</a:t>
            </a:r>
            <a:r>
              <a:rPr lang="en-US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ore-KR" altLang="ko-Kore-KR" sz="1600" dirty="0"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342900" marR="456565" lvl="0" indent="-342900">
              <a:lnSpc>
                <a:spcPct val="200000"/>
              </a:lnSpc>
              <a:spcAft>
                <a:spcPts val="0"/>
              </a:spcAft>
              <a:buFont typeface="+mj-lt"/>
              <a:buAutoNum type="arabicPeriod" startAt="2"/>
              <a:tabLst>
                <a:tab pos="560705" algn="l"/>
              </a:tabLst>
            </a:pP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와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을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입력하면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부터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까지의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수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중에서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x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의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배수 합을 구해주는 사용자 정의 함수를 만들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어라</a:t>
            </a:r>
            <a:r>
              <a:rPr lang="en-US" altLang="ko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</a:t>
            </a:r>
            <a:endParaRPr lang="ko-Kore-KR" altLang="ko-Kore-KR" sz="1600" dirty="0"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342900" marR="456565" lvl="0" indent="-342900">
              <a:lnSpc>
                <a:spcPct val="200000"/>
              </a:lnSpc>
              <a:spcAft>
                <a:spcPts val="0"/>
              </a:spcAft>
              <a:buFont typeface="+mj-lt"/>
              <a:buAutoNum type="arabicPeriod" startAt="3"/>
              <a:tabLst>
                <a:tab pos="560705" algn="l"/>
              </a:tabLst>
            </a:pPr>
            <a:r>
              <a:rPr lang="en-US" altLang="ko-Kore-KR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install</a:t>
            </a:r>
            <a:r>
              <a:rPr lang="en-US" altLang="ko-Kore-KR" sz="16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ore-KR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packages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altLang="ko-Kore-KR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hflights</a:t>
            </a:r>
            <a:r>
              <a:rPr lang="en-US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”)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와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library </a:t>
            </a:r>
            <a:r>
              <a:rPr lang="en-US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ore-KR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hflights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명령어를 이용하여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ko-Kore-KR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hflights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데이터를 활용할</a:t>
            </a:r>
            <a:r>
              <a:rPr lang="ko-Kore-KR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수</a:t>
            </a:r>
            <a:r>
              <a:rPr lang="ko-Kore-KR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있게 하자</a:t>
            </a:r>
            <a:r>
              <a:rPr lang="en-US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ore-KR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hflights</a:t>
            </a:r>
            <a:r>
              <a:rPr lang="en-US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데이터에는</a:t>
            </a:r>
            <a:r>
              <a:rPr lang="ko-Kore-KR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총 몇</a:t>
            </a:r>
            <a:r>
              <a:rPr lang="ko-Kore-KR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개의</a:t>
            </a:r>
            <a:r>
              <a:rPr lang="ko-Kore-KR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가</a:t>
            </a:r>
            <a:r>
              <a:rPr lang="ko-Kore-KR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존재하는가</a:t>
            </a:r>
            <a:r>
              <a:rPr lang="en-US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ore-KR" altLang="ko-Kore-KR" sz="1600" dirty="0"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 startAt="4"/>
              <a:tabLst>
                <a:tab pos="560705" algn="l"/>
              </a:tabLst>
            </a:pPr>
            <a:r>
              <a:rPr lang="en-US" altLang="ko-Kore-KR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hflights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데이터에서 비행시간이 가장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긴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데이터는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몇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시간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몇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분인가</a:t>
            </a:r>
            <a:r>
              <a:rPr lang="en-US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ore-KR" altLang="ko-Kore-KR" sz="1600" dirty="0"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 startAt="5"/>
              <a:tabLst>
                <a:tab pos="560705" algn="l"/>
              </a:tabLst>
            </a:pPr>
            <a:r>
              <a:rPr lang="en-US" altLang="ko-Kore-KR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hflights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데이터에서 비행거리가 가장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긴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데이터는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몇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마일인가</a:t>
            </a:r>
            <a:r>
              <a:rPr lang="en-US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ore-KR" altLang="ko-Kore-KR" sz="1600" dirty="0"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 startAt="6"/>
              <a:tabLst>
                <a:tab pos="560705" algn="l"/>
              </a:tabLst>
            </a:pPr>
            <a:r>
              <a:rPr lang="en-US" altLang="ko-Kore-KR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hflights</a:t>
            </a:r>
            <a:r>
              <a:rPr lang="en-US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데이터에서 비행편이 취소된 건수는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몇</a:t>
            </a:r>
            <a:r>
              <a:rPr lang="ko-Kore-KR" altLang="ko-Kore-K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ko-Kore-KR" altLang="ko-Kore-KR" sz="1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건인가</a:t>
            </a:r>
            <a:r>
              <a:rPr lang="en-US" altLang="ko-Kore-KR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ore-KR" altLang="ko-Kore-KR" sz="1600" dirty="0">
              <a:effectLst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AB180C-6A05-FF4F-8182-F09423F9A2DC}"/>
              </a:ext>
            </a:extLst>
          </p:cNvPr>
          <p:cNvSpPr/>
          <p:nvPr/>
        </p:nvSpPr>
        <p:spPr>
          <a:xfrm>
            <a:off x="2447764" y="53581"/>
            <a:ext cx="4248472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tabLst>
                <a:tab pos="560388" algn="l"/>
              </a:tabLst>
            </a:pP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단원 문제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endParaRPr lang="ko-Kore-KR" altLang="ko-Kore-KR" sz="2400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1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읽고 쓰기</a:t>
            </a:r>
            <a:r>
              <a:rPr lang="en-US" altLang="ko-KR" dirty="0"/>
              <a:t>: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read.csv </a:t>
            </a:r>
            <a:r>
              <a:rPr lang="ko-KR" altLang="en-US"/>
              <a:t>함수</a:t>
            </a:r>
            <a:r>
              <a:rPr lang="en-US" altLang="ko-KR" dirty="0"/>
              <a:t>: CSV(Comma-Separated Values) </a:t>
            </a:r>
            <a:r>
              <a:rPr lang="ko-KR" altLang="en-US"/>
              <a:t>파일을</a:t>
            </a:r>
            <a:r>
              <a:rPr lang="en-US" altLang="ko-KR" dirty="0"/>
              <a:t> </a:t>
            </a:r>
            <a:r>
              <a:rPr lang="ko-KR" altLang="en-US"/>
              <a:t>읽을 때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04" b="12385"/>
          <a:stretch/>
        </p:blipFill>
        <p:spPr>
          <a:xfrm>
            <a:off x="899592" y="1722542"/>
            <a:ext cx="5287065" cy="22845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007076"/>
            <a:ext cx="5390476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1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읽고 쓰기</a:t>
            </a:r>
            <a:r>
              <a:rPr lang="en-US" altLang="ko-KR" dirty="0"/>
              <a:t>: </a:t>
            </a:r>
            <a:r>
              <a:rPr lang="ko-KR" altLang="en-US" dirty="0"/>
              <a:t>파일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쓰기</a:t>
            </a:r>
            <a:endParaRPr lang="en-US" altLang="ko-KR" dirty="0"/>
          </a:p>
          <a:p>
            <a:pPr lvl="1"/>
            <a:r>
              <a:rPr lang="en-US" altLang="ko-KR" dirty="0" err="1"/>
              <a:t>write.table</a:t>
            </a:r>
            <a:r>
              <a:rPr lang="en-US" altLang="ko-KR" dirty="0"/>
              <a:t> </a:t>
            </a:r>
            <a:r>
              <a:rPr lang="ko-KR" altLang="en-US"/>
              <a:t>함수</a:t>
            </a:r>
            <a:r>
              <a:rPr lang="en-US" altLang="ko-KR" dirty="0"/>
              <a:t>: </a:t>
            </a:r>
            <a:r>
              <a:rPr lang="ko-KR" altLang="en-US"/>
              <a:t>일반 텍스트 파일로 저장할 때 사용</a:t>
            </a:r>
            <a:r>
              <a:rPr lang="en-US" altLang="ko-KR" dirty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14" y="1844824"/>
            <a:ext cx="7095238" cy="2257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6" y="4296955"/>
            <a:ext cx="4937286" cy="249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1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읽고 쓰기</a:t>
            </a:r>
            <a:r>
              <a:rPr lang="en-US" altLang="ko-KR" dirty="0"/>
              <a:t>: </a:t>
            </a:r>
            <a:r>
              <a:rPr lang="ko-KR" altLang="en-US" dirty="0"/>
              <a:t>파일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write.csv </a:t>
            </a:r>
            <a:r>
              <a:rPr lang="ko-KR" altLang="en-US"/>
              <a:t>함수</a:t>
            </a:r>
            <a:r>
              <a:rPr lang="en-US" altLang="ko-KR" dirty="0"/>
              <a:t>: CSV </a:t>
            </a:r>
            <a:r>
              <a:rPr lang="ko-KR" altLang="en-US"/>
              <a:t>파일로 저장할 때 사용 </a:t>
            </a:r>
            <a:r>
              <a:rPr lang="en-US" altLang="ko-KR" dirty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08" y="1700808"/>
            <a:ext cx="6419048" cy="6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8" y="2493208"/>
            <a:ext cx="3749584" cy="396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6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읽고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save()</a:t>
            </a:r>
            <a:r>
              <a:rPr lang="ko-KR" altLang="en-US" dirty="0"/>
              <a:t>와</a:t>
            </a:r>
            <a:r>
              <a:rPr lang="en-US" altLang="ko-KR" dirty="0"/>
              <a:t> load()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변수를 저장하고 불러올 때 사용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417AF0-FF34-D46C-FC5F-38806034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75" y="1745635"/>
            <a:ext cx="6192114" cy="3524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132432-FA01-B7CA-CC48-D46F1CE61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75" y="4518074"/>
            <a:ext cx="5306165" cy="3715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38A8FE-94BC-A840-76D1-266E5D94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09666"/>
            <a:ext cx="4337323" cy="125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1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정제를 위한 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 정제를 위해 특정 조건에 맞는 값을 찾아내거나 일부 구간의 값을 추출하여 연산하는 등 다양한 목적에 맞게 작업할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</a:t>
            </a:r>
            <a:r>
              <a:rPr lang="ko-KR" altLang="en-US"/>
              <a:t>에서 제공하는 조건 탐색 기능을 살펴보고</a:t>
            </a:r>
            <a:r>
              <a:rPr lang="en-US" altLang="ko-KR" dirty="0"/>
              <a:t>, </a:t>
            </a:r>
            <a:r>
              <a:rPr lang="ko-KR" altLang="en-US"/>
              <a:t>조건문과 반복문 사용법에 대해 학습해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조건문</a:t>
            </a:r>
            <a:r>
              <a:rPr lang="ko-KR" altLang="en-US" dirty="0"/>
              <a:t> 형식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3753036"/>
            <a:ext cx="6715233" cy="241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9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정제를 위한 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95104" y="908720"/>
            <a:ext cx="8784976" cy="5688632"/>
          </a:xfrm>
        </p:spPr>
        <p:txBody>
          <a:bodyPr/>
          <a:lstStyle/>
          <a:p>
            <a:r>
              <a:rPr lang="en-US" altLang="ko-KR" dirty="0"/>
              <a:t>[ ]</a:t>
            </a:r>
            <a:r>
              <a:rPr lang="ko-KR" altLang="en-US"/>
              <a:t>에 행</a:t>
            </a:r>
            <a:r>
              <a:rPr lang="en-US" altLang="ko-KR" dirty="0"/>
              <a:t>/</a:t>
            </a:r>
            <a:r>
              <a:rPr lang="ko-KR" altLang="en-US"/>
              <a:t>열 조건 명시</a:t>
            </a:r>
            <a:endParaRPr lang="en-US" altLang="ko-KR" dirty="0"/>
          </a:p>
          <a:p>
            <a:pPr lvl="1"/>
            <a:r>
              <a:rPr lang="ko-KR" altLang="en-US" dirty="0"/>
              <a:t>벡터의 경우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1988840"/>
            <a:ext cx="6685482" cy="4104456"/>
            <a:chOff x="374108" y="1484784"/>
            <a:chExt cx="5278012" cy="324036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108" y="1484784"/>
              <a:ext cx="5278012" cy="217246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1625" r="8024" b="72361"/>
            <a:stretch/>
          </p:blipFill>
          <p:spPr>
            <a:xfrm>
              <a:off x="419920" y="3573016"/>
              <a:ext cx="5232200" cy="1152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9244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980</Words>
  <Application>Microsoft Office PowerPoint</Application>
  <PresentationFormat>화면 슬라이드 쇼(4:3)</PresentationFormat>
  <Paragraphs>161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Wingdings</vt:lpstr>
      <vt:lpstr>Calibri</vt:lpstr>
      <vt:lpstr>휴먼둥근헤드라인</vt:lpstr>
      <vt:lpstr>HY헤드라인M</vt:lpstr>
      <vt:lpstr>Arial</vt:lpstr>
      <vt:lpstr>맑은 고딕</vt:lpstr>
      <vt:lpstr>1_Office 테마</vt:lpstr>
      <vt:lpstr>PowerPoint 프레젠테이션</vt:lpstr>
      <vt:lpstr>파일 읽고 쓰기</vt:lpstr>
      <vt:lpstr>파일 읽고 쓰기: 파일 읽기</vt:lpstr>
      <vt:lpstr>파일 읽고 쓰기: 파일 읽기</vt:lpstr>
      <vt:lpstr>파일 읽고 쓰기: 파일 쓰기</vt:lpstr>
      <vt:lpstr>파일 읽고 쓰기: 파일 쓰기</vt:lpstr>
      <vt:lpstr>파일 읽고 쓰기</vt:lpstr>
      <vt:lpstr>데이터 정제를 위한 조건문과 반복문: 조건문</vt:lpstr>
      <vt:lpstr>데이터 정제를 위한 조건문과 반복문: 조건문</vt:lpstr>
      <vt:lpstr>데이터 정제를 위한 조건문과 반복문: 조건문</vt:lpstr>
      <vt:lpstr>데이터 정제를 위한 조건문과 반복문: 조건문</vt:lpstr>
      <vt:lpstr>데이터 정제를 위한 조건문과 반복문: 조건문</vt:lpstr>
      <vt:lpstr>데이터 정제를 위한 조건문과 반복문: 조건문</vt:lpstr>
      <vt:lpstr>데이터 정제를 위한 조건문과 반복문: 반복문</vt:lpstr>
      <vt:lpstr>데이터 정제를 위한 조건문과 반복문: 반복문</vt:lpstr>
      <vt:lpstr>데이터 정제를 위한 조건문과 반복문</vt:lpstr>
      <vt:lpstr>데이터 정제를 위한 조건문과 반복문</vt:lpstr>
      <vt:lpstr>데이터 정제를 위한 조건문과 반복문: 반복문</vt:lpstr>
      <vt:lpstr>데이터 정제를 위한 조건문과 반복문: 반복문</vt:lpstr>
      <vt:lpstr>사용자 정의 함수: 원하는 기능 묶기</vt:lpstr>
      <vt:lpstr>사용자 정의 함수: 원하는 기능 묶기</vt:lpstr>
      <vt:lpstr>데이터 정제 예제 1: 결측값 처리</vt:lpstr>
      <vt:lpstr>데이터 정제 예제 1: 결측값 처리</vt:lpstr>
      <vt:lpstr>데이터 정제 예제 1: 결측값 처리</vt:lpstr>
      <vt:lpstr>데이터 정제 예제 2: 이상값 처리</vt:lpstr>
      <vt:lpstr>데이터 정제 예제 2: 이상값 처리</vt:lpstr>
      <vt:lpstr>데이터 정제 예제 2: 이상값 처리</vt:lpstr>
      <vt:lpstr>데이터 정제 예제 2: 이상값 처리</vt:lpstr>
      <vt:lpstr>데이터 정제 예제 2: 이상값 처리</vt:lpstr>
      <vt:lpstr>데이터 정제 예제 2: 이상값 처리</vt:lpstr>
      <vt:lpstr>데이터 정제 예제 2: 이상값 처리</vt:lpstr>
      <vt:lpstr>데이터 정제 예제 2: 이상값 처리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lee haeseung</cp:lastModifiedBy>
  <cp:revision>247</cp:revision>
  <dcterms:created xsi:type="dcterms:W3CDTF">2006-10-05T04:04:58Z</dcterms:created>
  <dcterms:modified xsi:type="dcterms:W3CDTF">2022-08-16T23:27:29Z</dcterms:modified>
</cp:coreProperties>
</file>