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7" r:id="rId4"/>
    <p:sldId id="259" r:id="rId5"/>
    <p:sldId id="258" r:id="rId6"/>
    <p:sldId id="262" r:id="rId7"/>
    <p:sldId id="263" r:id="rId8"/>
    <p:sldId id="260" r:id="rId9"/>
    <p:sldId id="268" r:id="rId10"/>
    <p:sldId id="269" r:id="rId11"/>
    <p:sldId id="270" r:id="rId12"/>
    <p:sldId id="264" r:id="rId13"/>
    <p:sldId id="265" r:id="rId14"/>
    <p:sldId id="266" r:id="rId15"/>
    <p:sldId id="272" r:id="rId16"/>
    <p:sldId id="274" r:id="rId17"/>
    <p:sldId id="271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9C6C1-4A00-404B-8EED-F026AD7075C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DA2C2-7D23-43C8-ACC3-6EADA69A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6E8A-9895-4FDD-83A5-6A3BCE4FB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A527C-8759-4522-B7AF-8E062CABD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2568A-FD6E-44E0-92E1-59B7C465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3D8D-5643-4592-A5F2-A864C4F79E3B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4C8E5-84DD-411D-9C10-A5B729E6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6FCA-C8DE-4F0C-B041-7C332E69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447B-9840-48F3-8C56-A3385626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5D561-CDE7-4DDB-A435-79076625F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70B4-56FC-426E-93A3-85792CFD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A799-09AB-450C-9196-694FEBE813CA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1F7D-7F06-4A7B-B02B-5968C05C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2742-1CDC-4DDB-9F06-6737C377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1F923-6E7B-4CD9-9F91-120BCC169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99BA7-2583-4298-8BBB-A1C026AF4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C190-8685-42A8-9C20-DCACC35A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FC63-607F-4519-AF53-3E8D77E3697F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D81-73AC-4B89-91EF-4B71BE0F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EDD5-DC6C-47D6-BF32-9042A0C4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683F-9888-4DE6-9D5F-1BA6FA06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F39F-F6FE-4438-97D2-229BCE5D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07CE-6C0F-4733-A3EB-9C4DF525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A4A-7B20-47E4-9BEF-BF5C71750D1D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467DC-EFD6-475E-A496-8133559E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834C-9771-48AD-8B90-B1431A8C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95D8-CE74-45CF-B58E-B04EDA53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986E-AF50-4669-BDAC-C5F42DB2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4A49-B506-4330-B9D5-3840B5A9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92B0-EC21-465A-BDFC-F1DB7A2B6D1A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B913-C6FF-46E3-A3EB-3C8E0042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6BC2-BE20-49A6-98C8-7D57059A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3A56-9E51-4077-A084-A629816A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879B-0B34-433B-BB87-B0AFA75E0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9B31F-08ED-43EB-AFC5-2110C9A65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C375A-2350-4C7D-9936-5051802F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1E6F-FB6C-4113-800E-10D869C150CB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5752D-7C57-4ED5-9520-4C04F6F4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8D485-41F7-427D-9133-5432F633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8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8699-0EEE-4A96-8B40-920F70E4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64FC9-FF3A-4087-919B-FE5C6C9B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F8BA-E1CF-4837-89C2-37A34A37B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7D802-0A01-4CDB-BB63-8ECAD575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1DE62-6B6D-457C-82DC-C3F2415E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439C7-BE83-464B-8EEC-603CB1B8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E4A8-146F-441F-BED7-B3B45D57FD85}" type="datetime1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D3467-AC89-4B84-9441-9C84A497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7425-0958-4842-84C1-6AF37661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9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31EE-E6EA-4080-A268-2221925C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2DBDB-028D-4E61-8296-EDE332B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8CF6-B49D-4A78-A286-C1F683DC6BDD}" type="datetime1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4FAD1-2E51-438D-BE2B-F57EF824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2081D-4CAC-4CB4-824C-6A6FEB29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1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DB894-CE51-42B1-84D0-77CC9BAB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334C-6FF3-4679-A022-15335B305087}" type="datetime1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0247A-E169-4FF6-A6FF-5BE73987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E6C18-42E7-40E0-BAC1-16A3B035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052B-BE95-4507-AD3E-01B13F67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5DE97-7F73-4342-B625-FC2C863F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F8D24-5703-4D4E-8F79-43B2F08D1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2175D-DBE4-402C-A6A1-32B563DC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C8B7-48A5-4E25-B83D-3C29299F8AD7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5DAE5-DD51-456C-A17B-EA8FB378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D00A1-EEE8-4F19-A259-E1A03061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4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1C38-AF37-430D-8075-EFFC6E87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23B62-00E8-4EAD-94B1-351AE8AC1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684C1-BA97-40AC-86E5-907332885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37F68-25B2-4B2D-99D6-05DD980E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9AD1-9EA2-4106-8B29-32711262705C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81A5C-44E4-4F8F-8D32-4766A5F7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0AD03-D9B6-42B7-8874-9C18D664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4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53BB0-B2E6-42A6-922D-01E9E00A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04B87-3A70-4F59-B27A-C8616B7DE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4A7B-F76E-4D62-B1BB-4616CE2D6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957A-81B1-49ED-A54B-5C5493D6B5CA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61317-0E32-4640-AEB3-A2E09CF59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1767-F0D4-40EB-AFE6-24FB7A97F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A2F34-6A42-4689-8AB7-464986AE7ECD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0B5CC4-D1D4-4844-820A-7A35100E7F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301" y="136525"/>
            <a:ext cx="1051420" cy="106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207.4592" TargetMode="External"/><Relationship Id="rId7" Type="http://schemas.openxmlformats.org/officeDocument/2006/relationships/hyperlink" Target="https://doi.org/10.48550/ARXIV.2205.00436" TargetMode="External"/><Relationship Id="rId2" Type="http://schemas.openxmlformats.org/officeDocument/2006/relationships/hyperlink" Target="https://doi.org/10.14257/ijdta.2017.10.1.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4778/3476249.3476280" TargetMode="External"/><Relationship Id="rId5" Type="http://schemas.openxmlformats.org/officeDocument/2006/relationships/hyperlink" Target="https://doi.org/10.1007/978-3-642-39256-6/_3" TargetMode="External"/><Relationship Id="rId4" Type="http://schemas.openxmlformats.org/officeDocument/2006/relationships/hyperlink" Target="https://doi.org/10.1007/978-3-030-41039-1_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blogs/cybersecurity-insights/differential-privacy-privacy-preserving-data-analysis-introduction-ou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88E0-4A38-432B-BDF8-5169855CF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PRESERVING PRIVACY FOR PUBLISHING-TIME-SERIES DATA WITH DIFFERENTIAL PRIVACY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CD5AB-A5F2-4A9E-9B3B-E55860052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Master Thesis Proposal Defense – 28 Jun 2022</a:t>
            </a:r>
          </a:p>
          <a:p>
            <a:r>
              <a:rPr lang="en-US" dirty="0"/>
              <a:t>Student: Lai Trung Minh Duc – 2070686</a:t>
            </a:r>
          </a:p>
          <a:p>
            <a:r>
              <a:rPr lang="en-US" dirty="0"/>
              <a:t>Instructor: Assoc. Prof. DANG TRAN KHANH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7825-96D6-436A-9570-8F4DDA1C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2415-13E5-435E-95C1-9609EC57C994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2F154-29A1-4307-9D68-7CC4EB83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1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159A-39A4-45CC-8A2C-21BF352C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8E8F-641E-4ECB-A7FE-08A4F997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9" y="1825625"/>
            <a:ext cx="6849533" cy="4351338"/>
          </a:xfrm>
        </p:spPr>
        <p:txBody>
          <a:bodyPr>
            <a:normAutofit/>
          </a:bodyPr>
          <a:lstStyle/>
          <a:p>
            <a:r>
              <a:rPr lang="en-US" dirty="0"/>
              <a:t>Differential privacy is a mathematical definition of what it means to have privacy </a:t>
            </a:r>
            <a:r>
              <a:rPr lang="en-US" dirty="0">
                <a:sym typeface="Wingdings" panose="05000000000000000000" pitchFamily="2" charset="2"/>
              </a:rPr>
              <a:t> A extension in a process which can help to provide privacy (adopt from NIST)</a:t>
            </a:r>
          </a:p>
          <a:p>
            <a:r>
              <a:rPr lang="en-US" dirty="0"/>
              <a:t>The output of a differentially private analysis will be roughly the same, whether or not you contribute your data. A differentially private analysis is often called a mechanism, and we denote it ℳ.</a:t>
            </a:r>
            <a:r>
              <a:rPr lang="en-US" dirty="0">
                <a:sym typeface="Wingdings" panose="05000000000000000000" pitchFamily="2" charset="2"/>
              </a:rPr>
              <a:t> (adopt from NIST)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C8DE5-F965-471D-8F88-E6287091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A4A-7B20-47E4-9BEF-BF5C71750D1D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77845-776E-4E24-81B4-F3C68349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2AB471-B0F2-4722-B522-A9CA262C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2" y="1825625"/>
            <a:ext cx="5029198" cy="25709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DDDB28-DB84-4D5B-9D34-1873DE927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2" y="4915776"/>
            <a:ext cx="5029199" cy="92137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7CBE08-BF81-4A21-96D8-1E36B56CCEE4}"/>
              </a:ext>
            </a:extLst>
          </p:cNvPr>
          <p:cNvSpPr txBox="1">
            <a:spLocks/>
          </p:cNvSpPr>
          <p:nvPr/>
        </p:nvSpPr>
        <p:spPr>
          <a:xfrm>
            <a:off x="7272867" y="4396582"/>
            <a:ext cx="4919132" cy="32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 dirty="0"/>
              <a:t>Figure: Informal DP definition - NIST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C3CF07-805E-4A7E-BC91-DD83E81CB4F9}"/>
              </a:ext>
            </a:extLst>
          </p:cNvPr>
          <p:cNvSpPr txBox="1">
            <a:spLocks/>
          </p:cNvSpPr>
          <p:nvPr/>
        </p:nvSpPr>
        <p:spPr>
          <a:xfrm>
            <a:off x="7272868" y="5837155"/>
            <a:ext cx="4919132" cy="32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 dirty="0"/>
              <a:t>Figure: Formal DP definition - NIST</a:t>
            </a:r>
          </a:p>
        </p:txBody>
      </p:sp>
    </p:spTree>
    <p:extLst>
      <p:ext uri="{BB962C8B-B14F-4D97-AF65-F5344CB8AC3E}">
        <p14:creationId xmlns:p14="http://schemas.microsoft.com/office/powerpoint/2010/main" val="344865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159A-39A4-45CC-8A2C-21BF352C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Differential Privacy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8E8F-641E-4ECB-A7FE-08A4F997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5111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Laplace technique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C8DE5-F965-471D-8F88-E6287091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A4A-7B20-47E4-9BEF-BF5C71750D1D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77845-776E-4E24-81B4-F3C68349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2358C5-D965-4584-A80D-8BB171D1D43F}"/>
              </a:ext>
            </a:extLst>
          </p:cNvPr>
          <p:cNvSpPr txBox="1">
            <a:spLocks/>
          </p:cNvSpPr>
          <p:nvPr/>
        </p:nvSpPr>
        <p:spPr>
          <a:xfrm>
            <a:off x="7010400" y="1825625"/>
            <a:ext cx="4343400" cy="51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Kalman Filtering technique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997C9-2764-46FB-9152-A214F4A7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1737"/>
            <a:ext cx="4097866" cy="2623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560DD-EF57-420A-842C-3B08EFA8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04" y="2293289"/>
            <a:ext cx="3858258" cy="2271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E47681-8C21-4651-9215-C4D4D0708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23" y="5095107"/>
            <a:ext cx="4067743" cy="781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A99EDA-B0EE-4AB5-88D2-1E215CF06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414" y="5876266"/>
            <a:ext cx="2486372" cy="581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755200-670E-4903-B366-DAA49D920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667" y="4622248"/>
            <a:ext cx="3217332" cy="16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EDB7-AA8F-4326-AFE7-D36D665EE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the 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7F9FF-D862-48F8-8731-5C2DC8539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C53B-C287-4BA7-A26C-AA6C6F8B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22BE-E2EE-4414-BC0D-DE6408D60188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5B8F9-C6A9-46F3-BF4C-F778865A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B5AA-0F1D-47F1-AE87-05F430D0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3A4CB-F895-457B-8D7D-5165F3FA6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Description: Daily customer transaction sales data – after anonymization (Retail TS data).</a:t>
            </a:r>
          </a:p>
          <a:p>
            <a:r>
              <a:rPr lang="en-US" dirty="0"/>
              <a:t>Data source: Corporate</a:t>
            </a:r>
          </a:p>
          <a:p>
            <a:r>
              <a:rPr lang="en-US" dirty="0"/>
              <a:t>Data structure: </a:t>
            </a:r>
          </a:p>
          <a:p>
            <a:pPr lvl="1"/>
            <a:r>
              <a:rPr lang="en-US" dirty="0" err="1"/>
              <a:t>CustomerID</a:t>
            </a:r>
            <a:r>
              <a:rPr lang="en-US" dirty="0"/>
              <a:t> (anonymization ID)</a:t>
            </a:r>
          </a:p>
          <a:p>
            <a:pPr lvl="1"/>
            <a:r>
              <a:rPr lang="en-US" dirty="0" err="1"/>
              <a:t>StoreID</a:t>
            </a:r>
            <a:r>
              <a:rPr lang="en-US" dirty="0"/>
              <a:t> (anonymization ID)</a:t>
            </a:r>
          </a:p>
          <a:p>
            <a:pPr lvl="1"/>
            <a:r>
              <a:rPr lang="en-US" dirty="0"/>
              <a:t>Region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 err="1"/>
              <a:t>ProductID</a:t>
            </a:r>
            <a:endParaRPr lang="en-US" dirty="0"/>
          </a:p>
          <a:p>
            <a:pPr lvl="1"/>
            <a:r>
              <a:rPr lang="en-US" dirty="0" err="1"/>
              <a:t>ProductCategory</a:t>
            </a:r>
            <a:endParaRPr lang="en-US" dirty="0"/>
          </a:p>
          <a:p>
            <a:pPr lvl="1"/>
            <a:r>
              <a:rPr lang="en-US" dirty="0"/>
              <a:t>Quantities</a:t>
            </a:r>
          </a:p>
          <a:p>
            <a:pPr lvl="1"/>
            <a:r>
              <a:rPr lang="en-US" dirty="0"/>
              <a:t>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586E-F2BC-49BB-A8B5-C455F8BB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A4A-7B20-47E4-9BEF-BF5C71750D1D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C6DFB-F28F-47EA-B744-BC22F84B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4AF8A7-392B-4C29-B6EC-3079ED145D8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79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Potential attack for this kind of dataset:</a:t>
            </a:r>
          </a:p>
          <a:p>
            <a:pPr lvl="1"/>
            <a:r>
              <a:rPr lang="en-US" sz="2200" dirty="0"/>
              <a:t>Basket-size attack (attacker knows the usual basket size of target).</a:t>
            </a:r>
          </a:p>
          <a:p>
            <a:pPr lvl="1"/>
            <a:r>
              <a:rPr lang="en-US" sz="2200" dirty="0"/>
              <a:t>Basket-item attack (attacker has 1 receipt of target).</a:t>
            </a:r>
          </a:p>
          <a:p>
            <a:pPr lvl="1"/>
            <a:r>
              <a:rPr lang="en-US" sz="2200" dirty="0"/>
              <a:t>Location &amp; Date &amp; Product behavior.</a:t>
            </a:r>
          </a:p>
          <a:p>
            <a:pPr lvl="1"/>
            <a:r>
              <a:rPr lang="en-US" sz="2200" dirty="0"/>
              <a:t>Correlated attack (inference data-points)</a:t>
            </a:r>
          </a:p>
          <a:p>
            <a:pPr lvl="1"/>
            <a:r>
              <a:rPr lang="en-US" sz="2200" dirty="0"/>
              <a:t>Linkage attacks from public database </a:t>
            </a:r>
            <a:br>
              <a:rPr lang="en-US" sz="2200" dirty="0"/>
            </a:br>
            <a:r>
              <a:rPr lang="en-US" sz="2200" dirty="0"/>
              <a:t>(Facebook/</a:t>
            </a:r>
            <a:r>
              <a:rPr lang="en-US" sz="2200" dirty="0" err="1"/>
              <a:t>Zalo</a:t>
            </a:r>
            <a:r>
              <a:rPr lang="en-US" sz="2200" dirty="0"/>
              <a:t>/Twitter photos/status crawler </a:t>
            </a:r>
            <a:r>
              <a:rPr lang="en-US" sz="2200" dirty="0">
                <a:sym typeface="Wingdings" panose="05000000000000000000" pitchFamily="2" charset="2"/>
              </a:rPr>
              <a:t> define behavior + check-in</a:t>
            </a:r>
            <a:r>
              <a:rPr lang="en-US" sz="2200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2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B5AA-0F1D-47F1-AE87-05F430D0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features analytics </a:t>
            </a:r>
            <a:br>
              <a:rPr lang="en-US" dirty="0"/>
            </a:br>
            <a:r>
              <a:rPr lang="en-US" dirty="0"/>
              <a:t>+ Data error metrics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3A4CB-F895-457B-8D7D-5165F3FA6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141"/>
            <a:ext cx="5257800" cy="4323821"/>
          </a:xfrm>
        </p:spPr>
        <p:txBody>
          <a:bodyPr/>
          <a:lstStyle/>
          <a:p>
            <a:r>
              <a:rPr lang="en-US" dirty="0"/>
              <a:t>Data features analytics check</a:t>
            </a:r>
          </a:p>
          <a:p>
            <a:pPr lvl="1"/>
            <a:r>
              <a:rPr lang="en-US" dirty="0"/>
              <a:t>Trends and Seasonality check</a:t>
            </a:r>
          </a:p>
          <a:p>
            <a:pPr lvl="1"/>
            <a:r>
              <a:rPr lang="en-US" dirty="0"/>
              <a:t>Data distribution check</a:t>
            </a:r>
          </a:p>
          <a:p>
            <a:pPr lvl="1"/>
            <a:r>
              <a:rPr lang="en-US" dirty="0"/>
              <a:t>Intermittent check</a:t>
            </a:r>
          </a:p>
          <a:p>
            <a:pPr lvl="1"/>
            <a:r>
              <a:rPr lang="en-US" dirty="0"/>
              <a:t>Stationary check</a:t>
            </a:r>
          </a:p>
          <a:p>
            <a:pPr lvl="1"/>
            <a:r>
              <a:rPr lang="en-US" dirty="0"/>
              <a:t>Machine Learning model generator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586E-F2BC-49BB-A8B5-C455F8BB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A4A-7B20-47E4-9BEF-BF5C71750D1D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C6DFB-F28F-47EA-B744-BC22F84B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EB71A81-0BF5-4332-A2E7-C8F44C4744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1700" y="1853142"/>
                <a:ext cx="62103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Data error metrics</a:t>
                </a:r>
              </a:p>
              <a:p>
                <a:pPr lvl="1"/>
                <a:r>
                  <a:rPr lang="en-US" dirty="0"/>
                  <a:t>Mean Relative Error (MRE)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𝑀𝑅𝐸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  <m:aln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dirty="0"/>
                  <a:t>Dimensionless and relative to true values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Check on Trends/Seasonality/Actual-value</a:t>
                </a:r>
                <a:r>
                  <a:rPr lang="en-US" dirty="0"/>
                  <a:t>/Data-distribution/Intermittent.</a:t>
                </a:r>
              </a:p>
              <a:p>
                <a:pPr lvl="1"/>
                <a:r>
                  <a:rPr lang="en-US" dirty="0"/>
                  <a:t>Target data accuracy: &gt;= 60%</a:t>
                </a:r>
                <a:br>
                  <a:rPr lang="en-US" dirty="0"/>
                </a:br>
                <a:r>
                  <a:rPr lang="en-US" dirty="0"/>
                  <a:t>(Baseline model accuracy is 44%)</a:t>
                </a:r>
              </a:p>
              <a:p>
                <a:r>
                  <a:rPr lang="en-US" dirty="0"/>
                  <a:t>And make sure the proposed solution will satisfied the Differential Privacy definition.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EB71A81-0BF5-4332-A2E7-C8F44C474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1853142"/>
                <a:ext cx="6210300" cy="4351338"/>
              </a:xfrm>
              <a:prstGeom prst="rect">
                <a:avLst/>
              </a:prstGeom>
              <a:blipFill>
                <a:blip r:embed="rId2"/>
                <a:stretch>
                  <a:fillRect l="-1472" t="-2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r - Do I have to add the seasonal effect and trend back to ARIMA forecast?  - Cross Validated">
            <a:extLst>
              <a:ext uri="{FF2B5EF4-FFF2-40B4-BE49-F238E27FC236}">
                <a16:creationId xmlns:a16="http://schemas.microsoft.com/office/drawing/2014/main" id="{127B16EC-B259-4651-95EE-96653204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67" y="4327919"/>
            <a:ext cx="4461933" cy="253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5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3ACF-5E6D-4ADF-BEA3-40781471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outcome expectation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A32F-50E7-4356-AC0A-F8A0C39B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proposed algorithms in literature review</a:t>
            </a:r>
            <a:br>
              <a:rPr lang="en-US" dirty="0"/>
            </a:br>
            <a:r>
              <a:rPr lang="en-US" dirty="0"/>
              <a:t>(Traditional Laplace/Gaussian, Kalman Filtering, DFT-IDFT)</a:t>
            </a:r>
          </a:p>
          <a:p>
            <a:r>
              <a:rPr lang="en-US" dirty="0"/>
              <a:t>Analyze data features and build algo-classification (which data-type go with which algorithms) by data features analytics check.</a:t>
            </a:r>
          </a:p>
          <a:p>
            <a:r>
              <a:rPr lang="en-US" dirty="0"/>
              <a:t>Propose a decision tree on choosing DP algorithms.</a:t>
            </a:r>
          </a:p>
          <a:p>
            <a:r>
              <a:rPr lang="en-US" dirty="0"/>
              <a:t>Package the solution and make it run (Python)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801F-054C-48EC-A1B0-871BF4D2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A4A-7B20-47E4-9BEF-BF5C71750D1D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8F095-2A9F-493A-8EA7-36B9BDAC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6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836E-67E8-4FCD-9049-C09CFAC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D79E-14CB-43DA-999B-BBC2FF83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A4A-7B20-47E4-9BEF-BF5C71750D1D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76A7A-529F-4177-8AD7-CC05FBE4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D34E-B1ED-41D6-91C8-750FFBBFD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03" y="1288786"/>
            <a:ext cx="6123994" cy="54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9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836E-67E8-4FCD-9049-C09CFAC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timeline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D79E-14CB-43DA-999B-BBC2FF83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A4A-7B20-47E4-9BEF-BF5C71750D1D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76A7A-529F-4177-8AD7-CC05FBE4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3F259-28B1-47CC-B20B-296DD11F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820" y="1362074"/>
            <a:ext cx="5562360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3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EDB7-AA8F-4326-AFE7-D36D665EE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Q/A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7F9FF-D862-48F8-8731-5C2DC8539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Thank you for your listening.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C53B-C287-4BA7-A26C-AA6C6F8B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22BE-E2EE-4414-BC0D-DE6408D60188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5B8F9-C6A9-46F3-BF4C-F778865A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7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7D06-9EB9-4159-BEBE-38C7D718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(in this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40ED-B72E-4D18-A4FF-ACFAE561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Xiong</a:t>
            </a:r>
            <a:r>
              <a:rPr lang="en-US" dirty="0"/>
              <a:t>, W., Xu, Z., &amp; Wang, H. (2017). An attack model on differential privacy preserving methods for correlated time series. International Journal of Database Theory and Application, 10. </a:t>
            </a:r>
            <a:r>
              <a:rPr lang="en-US" dirty="0">
                <a:hlinkClick r:id="rId2"/>
              </a:rPr>
              <a:t>https://doi.org/10.14257/ijdta.2017.10.1.09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Ny, J. L., &amp; Pappas, G. J. (2012). Differentially private </a:t>
            </a:r>
            <a:r>
              <a:rPr lang="en-US" dirty="0" err="1"/>
              <a:t>kalman</a:t>
            </a:r>
            <a:r>
              <a:rPr lang="en-US" dirty="0"/>
              <a:t> filtering. </a:t>
            </a:r>
            <a:r>
              <a:rPr lang="en-US" dirty="0" err="1"/>
              <a:t>arXiv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https://doi.org/10.48550/ARXIV.1207.4592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 Ny, J. (2020). Differentially private </a:t>
            </a:r>
            <a:r>
              <a:rPr lang="en-US" dirty="0" err="1"/>
              <a:t>kalman</a:t>
            </a:r>
            <a:r>
              <a:rPr lang="en-US" dirty="0"/>
              <a:t> filtering. In Differential privacy for dynamic data (pp. 55–75). Cham: Springer International Publishing. </a:t>
            </a:r>
            <a:r>
              <a:rPr lang="en-US" dirty="0">
                <a:hlinkClick r:id="rId4"/>
              </a:rPr>
              <a:t>https://doi.org/10.1007/978-3-030-41039-1_5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Fan, L., </a:t>
            </a:r>
            <a:r>
              <a:rPr lang="en-US" dirty="0" err="1"/>
              <a:t>Xiong</a:t>
            </a:r>
            <a:r>
              <a:rPr lang="en-US" dirty="0"/>
              <a:t>, L., &amp; </a:t>
            </a:r>
            <a:r>
              <a:rPr lang="en-US" dirty="0" err="1"/>
              <a:t>Sunderam</a:t>
            </a:r>
            <a:r>
              <a:rPr lang="en-US" dirty="0"/>
              <a:t>, V. (2013). Differentially Private Multidimensional Time Series Release for Traffic Monitoring. In L. Wang &amp; B. Shafiq (Eds.), 27th Data and Applications Security and Privacy (</a:t>
            </a:r>
            <a:r>
              <a:rPr lang="en-US" dirty="0" err="1"/>
              <a:t>DBSec</a:t>
            </a:r>
            <a:r>
              <a:rPr lang="en-US" dirty="0"/>
              <a:t>) (pp. 33–48). Newark, NJ, United States: Springer. </a:t>
            </a:r>
            <a:r>
              <a:rPr lang="en-US" dirty="0">
                <a:hlinkClick r:id="rId5"/>
              </a:rPr>
              <a:t>https://doi.org/10.1007/978-3-642-39256-6\_3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Cunningham, T., </a:t>
            </a:r>
            <a:r>
              <a:rPr lang="en-US" dirty="0" err="1"/>
              <a:t>Cormode</a:t>
            </a:r>
            <a:r>
              <a:rPr lang="en-US" dirty="0"/>
              <a:t>, G., </a:t>
            </a:r>
            <a:r>
              <a:rPr lang="en-US" dirty="0" err="1"/>
              <a:t>Ferhatosmanoglu</a:t>
            </a:r>
            <a:r>
              <a:rPr lang="en-US" dirty="0"/>
              <a:t>, H., &amp; Srivastava, D. (2021). Real-world trajectory sharing with local differential privacy. Proceedings of the VLDB Endowment, 14(11), 2283–2295. </a:t>
            </a:r>
            <a:r>
              <a:rPr lang="en-US" dirty="0">
                <a:hlinkClick r:id="rId6"/>
              </a:rPr>
              <a:t>https://doi.org/10.14778/3476249.3476280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Brickell, J., &amp; </a:t>
            </a:r>
            <a:r>
              <a:rPr lang="en-US" dirty="0" err="1"/>
              <a:t>Shmatikov</a:t>
            </a:r>
            <a:r>
              <a:rPr lang="en-US" dirty="0"/>
              <a:t>, V. (2008). The cost of privacy: Destruction of datamining utility in anonymized data publishing. KDD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Arcolezi</a:t>
            </a:r>
            <a:r>
              <a:rPr lang="en-US" dirty="0"/>
              <a:t>, H. H., </a:t>
            </a:r>
            <a:r>
              <a:rPr lang="en-US" dirty="0" err="1"/>
              <a:t>Couchot</a:t>
            </a:r>
            <a:r>
              <a:rPr lang="en-US" dirty="0"/>
              <a:t>, J.-F., Renaud, D., </a:t>
            </a:r>
            <a:r>
              <a:rPr lang="en-US" dirty="0" err="1"/>
              <a:t>Bouna</a:t>
            </a:r>
            <a:r>
              <a:rPr lang="en-US" dirty="0"/>
              <a:t>, B. A., &amp; Xiao, X. (2022). Differentially private multivariate time series forecasting of aggregated human mobility with deep learning: Input or gradient perturbation? </a:t>
            </a:r>
            <a:r>
              <a:rPr lang="en-US" dirty="0" err="1"/>
              <a:t>arXiv</a:t>
            </a:r>
            <a:r>
              <a:rPr lang="en-US" dirty="0"/>
              <a:t>. </a:t>
            </a:r>
            <a:r>
              <a:rPr lang="en-US" dirty="0">
                <a:hlinkClick r:id="rId7"/>
              </a:rPr>
              <a:t>https://doi.org/10.48550/ARXIV.2205.00436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5397-113C-4F4B-B2E1-4E815881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3A4A-7B20-47E4-9BEF-BF5C71750D1D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46EAF-E10C-4A5B-A3F8-4A7A9342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6B86-CA09-4A19-B974-DADD0808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Greetings the Board of Judges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0633-182F-42EB-8624-4668611F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Assoc. Prof. NGUYEN THANH BINH</a:t>
            </a:r>
          </a:p>
          <a:p>
            <a:r>
              <a:rPr lang="en-US" dirty="0"/>
              <a:t>Assoc. Prof. TRAN MINH QUANG</a:t>
            </a:r>
          </a:p>
          <a:p>
            <a:r>
              <a:rPr lang="en-US" dirty="0"/>
              <a:t>Dr. PHAN TRONG NHAN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52151-B0C1-45A2-B44B-13653E77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0F5-82F1-450A-BA71-61D5582F8E58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03C90-931B-43D2-8F5E-DA03F03C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9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6B86-CA09-4A19-B974-DADD0808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0633-182F-42EB-8624-4668611F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Urgency of this study</a:t>
            </a:r>
          </a:p>
          <a:p>
            <a:pPr lvl="1"/>
            <a:r>
              <a:rPr lang="en-US" dirty="0"/>
              <a:t>Social context</a:t>
            </a:r>
          </a:p>
          <a:p>
            <a:pPr lvl="1"/>
            <a:r>
              <a:rPr lang="en-US" dirty="0"/>
              <a:t>Academic context</a:t>
            </a:r>
          </a:p>
          <a:p>
            <a:pPr lvl="1"/>
            <a:r>
              <a:rPr lang="en-US" dirty="0"/>
              <a:t>Corporate context</a:t>
            </a:r>
          </a:p>
          <a:p>
            <a:r>
              <a:rPr lang="en-US" dirty="0"/>
              <a:t>Literature review: </a:t>
            </a:r>
          </a:p>
          <a:p>
            <a:pPr lvl="1"/>
            <a:r>
              <a:rPr lang="en-US" dirty="0"/>
              <a:t>Differential Privacy</a:t>
            </a:r>
          </a:p>
          <a:p>
            <a:pPr lvl="1"/>
            <a:r>
              <a:rPr lang="en-US" dirty="0"/>
              <a:t>Some Differential Privacy techniques</a:t>
            </a:r>
          </a:p>
          <a:p>
            <a:r>
              <a:rPr lang="en-US" dirty="0"/>
              <a:t>About the thesis:</a:t>
            </a:r>
          </a:p>
          <a:p>
            <a:pPr lvl="1"/>
            <a:r>
              <a:rPr lang="en-US" dirty="0"/>
              <a:t>Data information</a:t>
            </a:r>
          </a:p>
          <a:p>
            <a:pPr lvl="1"/>
            <a:r>
              <a:rPr lang="en-US" dirty="0"/>
              <a:t>Data features evaluation + Data metrics settings</a:t>
            </a:r>
          </a:p>
          <a:p>
            <a:pPr lvl="1"/>
            <a:r>
              <a:rPr lang="en-US" dirty="0"/>
              <a:t>Research outcome expectation</a:t>
            </a:r>
          </a:p>
          <a:p>
            <a:pPr lvl="1"/>
            <a:r>
              <a:rPr lang="en-US" dirty="0"/>
              <a:t>Expected timeline</a:t>
            </a:r>
          </a:p>
          <a:p>
            <a:r>
              <a:rPr lang="en-US" dirty="0"/>
              <a:t>Q/A</a:t>
            </a:r>
          </a:p>
          <a:p>
            <a:r>
              <a:rPr lang="en-US" dirty="0"/>
              <a:t>Reference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52151-B0C1-45A2-B44B-13653E77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0F5-82F1-450A-BA71-61D5582F8E58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03C90-931B-43D2-8F5E-DA03F03C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9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EDB7-AA8F-4326-AFE7-D36D665EE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Urgency of this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7F9FF-D862-48F8-8731-5C2DC8539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Social – Academic – Corporate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C53B-C287-4BA7-A26C-AA6C6F8B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22BE-E2EE-4414-BC0D-DE6408D60188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5B8F9-C6A9-46F3-BF4C-F778865A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DAAC-D167-48D3-ABE4-28F8F117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- Social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2D79-4ED9-48AF-A426-5692A508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1268" cy="4351338"/>
          </a:xfrm>
        </p:spPr>
        <p:txBody>
          <a:bodyPr>
            <a:normAutofit/>
          </a:bodyPr>
          <a:lstStyle/>
          <a:p>
            <a:r>
              <a:rPr lang="en-US" dirty="0"/>
              <a:t>We are living in the world of Big Data.</a:t>
            </a:r>
          </a:p>
          <a:p>
            <a:r>
              <a:rPr lang="en-US" dirty="0"/>
              <a:t>Privacy-concern is getting more attention after Facebook scandal and GDPR effective (2018).</a:t>
            </a:r>
          </a:p>
          <a:p>
            <a:r>
              <a:rPr lang="en-US" dirty="0"/>
              <a:t>People don’t want to be analyzed deeply, also don’t want to be known publicly.</a:t>
            </a:r>
          </a:p>
          <a:p>
            <a:r>
              <a:rPr lang="en-US" dirty="0"/>
              <a:t>People are severely getting attention to search-privacy &amp; location after Roe v. Wade overturned 26 Jun 2022 </a:t>
            </a:r>
            <a:r>
              <a:rPr lang="en-US" i="1" dirty="0"/>
              <a:t>(US Supreme Court ends constitutional rights to abortion)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862B-66E6-4C14-AB0C-B9F61CFF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3812-4E85-41E6-90D6-9ADD95840A00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008A7-B028-4466-9A62-114D0B2C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4C661-6319-41B3-8384-F83E069B4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68" y="1690688"/>
            <a:ext cx="4182532" cy="2965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DE8018-C332-48EB-8C18-D26841CEBDC4}"/>
              </a:ext>
            </a:extLst>
          </p:cNvPr>
          <p:cNvSpPr txBox="1"/>
          <p:nvPr/>
        </p:nvSpPr>
        <p:spPr>
          <a:xfrm>
            <a:off x="8009468" y="4722617"/>
            <a:ext cx="418253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Source: </a:t>
            </a:r>
            <a:r>
              <a:rPr lang="en-US" sz="1100" i="1" dirty="0" err="1"/>
              <a:t>Brohi</a:t>
            </a:r>
            <a:r>
              <a:rPr lang="en-US" sz="1100" i="1" dirty="0"/>
              <a:t>, Sarfraz &amp; </a:t>
            </a:r>
            <a:r>
              <a:rPr lang="en-US" sz="1100" i="1" dirty="0" err="1"/>
              <a:t>Bamiah</a:t>
            </a:r>
            <a:r>
              <a:rPr lang="en-US" sz="1100" i="1" dirty="0"/>
              <a:t>, </a:t>
            </a:r>
            <a:r>
              <a:rPr lang="en-US" sz="1100" i="1" dirty="0" err="1"/>
              <a:t>Mervat</a:t>
            </a:r>
            <a:r>
              <a:rPr lang="en-US" sz="1100" i="1" dirty="0"/>
              <a:t> &amp; </a:t>
            </a:r>
            <a:r>
              <a:rPr lang="en-US" sz="1100" i="1" dirty="0" err="1"/>
              <a:t>Brohi</a:t>
            </a:r>
            <a:r>
              <a:rPr lang="en-US" sz="1100" i="1" dirty="0"/>
              <a:t>, M Nawaz. (2016). Identifying and Analyzing the Transient and Permanent Barriers for Big Data. Journal of Engineering Science and Technology. 11. 1793 - 1807. </a:t>
            </a:r>
          </a:p>
        </p:txBody>
      </p:sp>
    </p:spTree>
    <p:extLst>
      <p:ext uri="{BB962C8B-B14F-4D97-AF65-F5344CB8AC3E}">
        <p14:creationId xmlns:p14="http://schemas.microsoft.com/office/powerpoint/2010/main" val="23360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DAAC-D167-48D3-ABE4-28F8F117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– Academic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2D79-4ED9-48AF-A426-5692A508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877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Differential Privacy (DP) is emerging research area for dealing with privacy in Big Data &amp; Data Analytics.</a:t>
            </a:r>
          </a:p>
          <a:p>
            <a:r>
              <a:rPr lang="en-US" dirty="0"/>
              <a:t>DP is a technology that provides researchers and database analysts a facility to obtain the useful information from the databases that contain personal information of people without revealing the personal identities of the individuals.</a:t>
            </a:r>
          </a:p>
          <a:p>
            <a:r>
              <a:rPr lang="en-US" dirty="0"/>
              <a:t>DP preserves the data distribution &amp; statistics descriptive features.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Differential Privacy for Privacy-Preserving Data Analysis: An Introduction  to our Blog Series | NIST">
            <a:extLst>
              <a:ext uri="{FF2B5EF4-FFF2-40B4-BE49-F238E27FC236}">
                <a16:creationId xmlns:a16="http://schemas.microsoft.com/office/drawing/2014/main" id="{C6CE798A-6058-40FF-8684-B0E060A8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6" y="1825625"/>
            <a:ext cx="59150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5640F8-C946-41C5-B4EA-FFFD27E7B2FE}"/>
              </a:ext>
            </a:extLst>
          </p:cNvPr>
          <p:cNvSpPr txBox="1"/>
          <p:nvPr/>
        </p:nvSpPr>
        <p:spPr>
          <a:xfrm>
            <a:off x="6519333" y="4845050"/>
            <a:ext cx="552873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rgbClr val="000000"/>
                </a:solidFill>
                <a:effectLst/>
                <a:latin typeface="Source Sans Pro Web"/>
              </a:rPr>
              <a:t>Source: Differential Privacy for Privacy-Preserving Data Analysis: An Introduction to our Blog Series – NIST Blog - </a:t>
            </a:r>
            <a:r>
              <a:rPr lang="en-US" sz="1100" i="1" dirty="0">
                <a:solidFill>
                  <a:srgbClr val="000000"/>
                </a:solidFill>
                <a:effectLst/>
                <a:latin typeface="Source Sans Pro Web"/>
                <a:hlinkClick r:id="rId3"/>
              </a:rPr>
              <a:t>https://www.nist.gov/blogs/cybersecurity-insights/differential-privacy-privacy-preserving-data-analysis-introduction-our</a:t>
            </a:r>
            <a:r>
              <a:rPr lang="en-US" sz="1100" i="1" dirty="0">
                <a:solidFill>
                  <a:srgbClr val="000000"/>
                </a:solidFill>
                <a:effectLst/>
                <a:latin typeface="Source Sans Pro Web"/>
              </a:rPr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698E3-CEAD-4F63-AD4C-582B9AFF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D1BD-62B2-4E85-8260-6E611A7191DE}" type="datetime1">
              <a:rPr lang="en-US" smtClean="0"/>
              <a:t>6/28/2022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E7B0C-0294-4BD6-866B-35611CFD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8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DAAC-D167-48D3-ABE4-28F8F117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– Corporate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2D79-4ED9-48AF-A426-5692A508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1733" cy="4351338"/>
          </a:xfrm>
        </p:spPr>
        <p:txBody>
          <a:bodyPr>
            <a:normAutofit/>
          </a:bodyPr>
          <a:lstStyle/>
          <a:p>
            <a:r>
              <a:rPr lang="en-US" dirty="0"/>
              <a:t>Data partnership is forming between multi-parties (e.g.: Supermarkets with FMCGs, E-commerce platform with FMCGs,…)</a:t>
            </a:r>
          </a:p>
          <a:p>
            <a:r>
              <a:rPr lang="en-US" dirty="0"/>
              <a:t>Anonymization transactions data is sharing privately/publicly </a:t>
            </a:r>
            <a:r>
              <a:rPr lang="en-US" dirty="0">
                <a:sym typeface="Wingdings" panose="05000000000000000000" pitchFamily="2" charset="2"/>
              </a:rPr>
              <a:t> leads to potential data reidentification while doing data analytics – especially for the problems of customer segmentation/customer life time value.</a:t>
            </a:r>
          </a:p>
          <a:p>
            <a:endParaRPr lang="en-US" dirty="0"/>
          </a:p>
        </p:txBody>
      </p:sp>
      <p:pic>
        <p:nvPicPr>
          <p:cNvPr id="2052" name="Picture 4" descr="Shopee Việt Nam | Mua và Bán Trên Ứng Dụng Di Động Hoặc Website">
            <a:extLst>
              <a:ext uri="{FF2B5EF4-FFF2-40B4-BE49-F238E27FC236}">
                <a16:creationId xmlns:a16="http://schemas.microsoft.com/office/drawing/2014/main" id="{26B0301A-202E-4FED-8C34-037BDF918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34" y="1825625"/>
            <a:ext cx="1659466" cy="87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ìm hiểu cách đăng ký kinh doanh trên Lazada">
            <a:extLst>
              <a:ext uri="{FF2B5EF4-FFF2-40B4-BE49-F238E27FC236}">
                <a16:creationId xmlns:a16="http://schemas.microsoft.com/office/drawing/2014/main" id="{15DF651A-C5FF-4B2E-80A8-1B73999C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34" y="2831782"/>
            <a:ext cx="1659466" cy="124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g C – Wikipedia tiếng Việt">
            <a:extLst>
              <a:ext uri="{FF2B5EF4-FFF2-40B4-BE49-F238E27FC236}">
                <a16:creationId xmlns:a16="http://schemas.microsoft.com/office/drawing/2014/main" id="{9B5937BB-24B7-4E96-864A-C67A2C9A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67" y="1825625"/>
            <a:ext cx="1564589" cy="22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.opmart – Wikipedia tiếng Việt">
            <a:extLst>
              <a:ext uri="{FF2B5EF4-FFF2-40B4-BE49-F238E27FC236}">
                <a16:creationId xmlns:a16="http://schemas.microsoft.com/office/drawing/2014/main" id="{7502A483-DA17-4DCB-9354-46C58AE0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382" y="4161156"/>
            <a:ext cx="17674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'Oréal Paris - Home | Facebook">
            <a:extLst>
              <a:ext uri="{FF2B5EF4-FFF2-40B4-BE49-F238E27FC236}">
                <a16:creationId xmlns:a16="http://schemas.microsoft.com/office/drawing/2014/main" id="{90BCF6BC-C1EF-4D25-8A55-BAC9D35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873" y="5515746"/>
            <a:ext cx="1267509" cy="126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C0014624-4E32-4CD5-AA9A-2EC86FF4F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79" y="5571495"/>
            <a:ext cx="1049240" cy="11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rocter &amp; Gamble Company">
            <a:extLst>
              <a:ext uri="{FF2B5EF4-FFF2-40B4-BE49-F238E27FC236}">
                <a16:creationId xmlns:a16="http://schemas.microsoft.com/office/drawing/2014/main" id="{8EEBC6C9-FA2E-4642-9A6E-7D050B343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1" y="4161155"/>
            <a:ext cx="1327151" cy="132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Estée Lauder Companies – Wikipedia tiếng Việt">
            <a:extLst>
              <a:ext uri="{FF2B5EF4-FFF2-40B4-BE49-F238E27FC236}">
                <a16:creationId xmlns:a16="http://schemas.microsoft.com/office/drawing/2014/main" id="{54A7A75D-8294-441A-9B0E-C5081714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90" y="5515746"/>
            <a:ext cx="1972734" cy="11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D0C9-FA2A-43BE-BEFD-3E7D0384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EF43-453C-4D79-9AD5-6A81BB1E1844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61AC5-6339-4C8B-A4C5-26B5491F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6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DAAC-D167-48D3-ABE4-28F8F117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Urgency of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2D79-4ED9-48AF-A426-5692A508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8667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Traditional DP preserves the general data distribution – but not preserves the seasonality &amp; other-TS features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Work badly on Time-series data.</a:t>
            </a:r>
          </a:p>
          <a:p>
            <a:r>
              <a:rPr lang="en-US" dirty="0">
                <a:sym typeface="Wingdings" panose="05000000000000000000" pitchFamily="2" charset="2"/>
              </a:rPr>
              <a:t>Ultimate purpose: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Protect individual privacy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Preserves the analytical features: auto-correlation, seasonality,…</a:t>
            </a:r>
          </a:p>
          <a:p>
            <a:pPr lvl="1"/>
            <a:r>
              <a:rPr lang="en-US" dirty="0"/>
              <a:t>Low error data</a:t>
            </a:r>
          </a:p>
          <a:p>
            <a:pPr lvl="1"/>
            <a:r>
              <a:rPr lang="en-US" dirty="0"/>
              <a:t>Apply for multiple data-type: continuous, intermittent, long-history, short-term,…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Need a deeper research on the DP method for time-series.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93BB2-8660-48B0-AAE1-A5F12439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4919-6C53-47D2-A8ED-5AA79ED12E86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8BE3B-F1D1-4D12-94AB-94840356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58E31-7BD8-45A0-B145-E3C53B7A1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72"/>
          <a:stretch/>
        </p:blipFill>
        <p:spPr>
          <a:xfrm>
            <a:off x="6250322" y="1825625"/>
            <a:ext cx="5880954" cy="22383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561298-4E9D-42DD-903E-6FB0C1A3197F}"/>
              </a:ext>
            </a:extLst>
          </p:cNvPr>
          <p:cNvSpPr txBox="1">
            <a:spLocks/>
          </p:cNvSpPr>
          <p:nvPr/>
        </p:nvSpPr>
        <p:spPr>
          <a:xfrm>
            <a:off x="6256867" y="4159250"/>
            <a:ext cx="5935133" cy="63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 dirty="0"/>
              <a:t>Figure: Personal experiment on corporate retail data – Test Laplace DP technique </a:t>
            </a:r>
            <a:r>
              <a:rPr lang="en-US" sz="1600" i="1" dirty="0">
                <a:sym typeface="Wingdings" panose="05000000000000000000" pitchFamily="2" charset="2"/>
              </a:rPr>
              <a:t> Unusable TS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9706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EDB7-AA8F-4326-AFE7-D36D665EE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7F9FF-D862-48F8-8731-5C2DC8539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C53B-C287-4BA7-A26C-AA6C6F8B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22BE-E2EE-4414-BC0D-DE6408D60188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5B8F9-C6A9-46F3-BF4C-F778865A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2F34-6A42-4689-8AB7-464986AE7E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2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1200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Source Sans Pro Web</vt:lpstr>
      <vt:lpstr>Wingdings</vt:lpstr>
      <vt:lpstr>Office Theme</vt:lpstr>
      <vt:lpstr>PRESERVING PRIVACY FOR PUBLISHING-TIME-SERIES DATA WITH DIFFERENTIAL PRIVACY</vt:lpstr>
      <vt:lpstr>Greetings the Board of Judges</vt:lpstr>
      <vt:lpstr>Contents</vt:lpstr>
      <vt:lpstr>Urgency of this study</vt:lpstr>
      <vt:lpstr>Context - Social</vt:lpstr>
      <vt:lpstr>Context – Academic</vt:lpstr>
      <vt:lpstr>Context – Corporate</vt:lpstr>
      <vt:lpstr>Urgency of this study</vt:lpstr>
      <vt:lpstr>Literature Review</vt:lpstr>
      <vt:lpstr>Differential Privacy</vt:lpstr>
      <vt:lpstr>Some Differential Privacy techniques</vt:lpstr>
      <vt:lpstr>About the thesis</vt:lpstr>
      <vt:lpstr>Data information</vt:lpstr>
      <vt:lpstr>Data features analytics  + Data error metrics settings</vt:lpstr>
      <vt:lpstr>Research outcome expectation</vt:lpstr>
      <vt:lpstr>Thesis structure</vt:lpstr>
      <vt:lpstr>Expected timeline</vt:lpstr>
      <vt:lpstr>Q/A</vt:lpstr>
      <vt:lpstr>Reference (in this slide)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Duc, Lai-Trung-Minh</dc:creator>
  <cp:lastModifiedBy>Duc, Lai-Trung-Minh</cp:lastModifiedBy>
  <cp:revision>119</cp:revision>
  <dcterms:created xsi:type="dcterms:W3CDTF">2022-06-25T06:33:30Z</dcterms:created>
  <dcterms:modified xsi:type="dcterms:W3CDTF">2022-06-28T03:11:04Z</dcterms:modified>
</cp:coreProperties>
</file>