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320" r:id="rId2"/>
    <p:sldId id="257" r:id="rId3"/>
    <p:sldId id="259" r:id="rId4"/>
    <p:sldId id="260" r:id="rId5"/>
    <p:sldId id="261" r:id="rId6"/>
    <p:sldId id="32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3" r:id="rId16"/>
    <p:sldId id="272" r:id="rId17"/>
    <p:sldId id="273" r:id="rId18"/>
    <p:sldId id="274" r:id="rId19"/>
    <p:sldId id="324" r:id="rId20"/>
    <p:sldId id="325" r:id="rId21"/>
    <p:sldId id="277" r:id="rId22"/>
    <p:sldId id="326" r:id="rId23"/>
    <p:sldId id="327" r:id="rId24"/>
    <p:sldId id="328" r:id="rId25"/>
    <p:sldId id="281" r:id="rId26"/>
    <p:sldId id="329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71786" autoAdjust="0"/>
  </p:normalViewPr>
  <p:slideViewPr>
    <p:cSldViewPr>
      <p:cViewPr varScale="1">
        <p:scale>
          <a:sx n="65" d="100"/>
          <a:sy n="65" d="100"/>
        </p:scale>
        <p:origin x="-19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942A9-C9BC-4AEF-81B3-856CB6C75904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51BE-C75C-46E3-825F-2F0CFF7F0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sz="1200" baseline="0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Algebraic Query Language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p:oleObj spid="_x0000_s1026" name="Image" r:id="rId15" imgW="3646321" imgH="3931376" progId="">
              <p:embed/>
            </p:oleObj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p:oleObj spid="_x0000_s1027" name="Image" r:id="rId16" imgW="2575783" imgH="2545301" progId="">
              <p:embed/>
            </p:oleObj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ALGEBRAIC QUERY LANGUAGE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apply a selection to a bag, we apply the selection condition to each </a:t>
            </a:r>
            <a:r>
              <a:rPr lang="en-US" dirty="0" err="1" smtClean="0"/>
              <a:t>tuple</a:t>
            </a:r>
            <a:r>
              <a:rPr lang="en-US" dirty="0" smtClean="0"/>
              <a:t> independently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Don’t eliminate duplications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on Bags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36576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7040" y="45720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1440" y="411480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</a:t>
            </a:r>
            <a:r>
              <a:rPr lang="en-US" baseline="-25000" dirty="0" smtClean="0">
                <a:sym typeface="Symbol"/>
              </a:rPr>
              <a:t>C=2</a:t>
            </a:r>
            <a:r>
              <a:rPr lang="en-US" dirty="0" smtClean="0">
                <a:sym typeface="Symbol"/>
              </a:rPr>
              <a:t>(R)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04560" y="36830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tuple</a:t>
            </a:r>
            <a:r>
              <a:rPr lang="en-US" dirty="0" smtClean="0"/>
              <a:t> of one relation is paired with each </a:t>
            </a:r>
            <a:r>
              <a:rPr lang="en-US" dirty="0" err="1" smtClean="0"/>
              <a:t>tuple</a:t>
            </a:r>
            <a:r>
              <a:rPr lang="en-US" dirty="0" smtClean="0"/>
              <a:t> of the other, regardless of whether it is a duplicate or not</a:t>
            </a:r>
          </a:p>
          <a:p>
            <a:r>
              <a:rPr lang="en-US" dirty="0" smtClean="0"/>
              <a:t>If a </a:t>
            </a:r>
            <a:r>
              <a:rPr lang="en-US" dirty="0" err="1" smtClean="0"/>
              <a:t>tuple</a:t>
            </a:r>
            <a:r>
              <a:rPr lang="en-US" dirty="0" smtClean="0"/>
              <a:t> r appears in relation R m-times, and </a:t>
            </a:r>
            <a:r>
              <a:rPr lang="en-US" dirty="0" err="1" smtClean="0"/>
              <a:t>tuple</a:t>
            </a:r>
            <a:r>
              <a:rPr lang="en-US" dirty="0" smtClean="0"/>
              <a:t> s appears in relation S n-times, then in the product </a:t>
            </a:r>
            <a:r>
              <a:rPr lang="en-US" dirty="0" err="1" smtClean="0"/>
              <a:t>RxS</a:t>
            </a:r>
            <a:r>
              <a:rPr lang="en-US" dirty="0" smtClean="0"/>
              <a:t>, the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will appear </a:t>
            </a:r>
            <a:r>
              <a:rPr lang="en-US" dirty="0" err="1" smtClean="0"/>
              <a:t>mn</a:t>
            </a:r>
            <a:r>
              <a:rPr lang="en-US" dirty="0" smtClean="0"/>
              <a:t>-times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Bags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Bags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438400"/>
          <a:ext cx="8197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05130"/>
              </a:tblGrid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003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8430" y="2133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RxS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8200" y="2438400"/>
          <a:ext cx="2128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tuple</a:t>
            </a:r>
            <a:r>
              <a:rPr lang="en-US" dirty="0" smtClean="0"/>
              <a:t> of one relation is paired with each </a:t>
            </a:r>
            <a:r>
              <a:rPr lang="en-US" dirty="0" err="1" smtClean="0"/>
              <a:t>tuple</a:t>
            </a:r>
            <a:r>
              <a:rPr lang="en-US" dirty="0" smtClean="0"/>
              <a:t> of the other if they satisfy the join condition whether there are duplicates or not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of Bags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of Bags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5654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565400"/>
          <a:ext cx="8197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05130"/>
              </a:tblGrid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003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8430" y="21336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R </a:t>
            </a:r>
            <a:r>
              <a:rPr lang="en-US" dirty="0" smtClean="0">
                <a:latin typeface="Lucida Sans Unicode" pitchFamily="34" charset="0"/>
              </a:rPr>
              <a:t>⋈ </a:t>
            </a:r>
            <a:r>
              <a:rPr lang="en-US" baseline="-25000" dirty="0" smtClean="0">
                <a:latin typeface="Lucida Sans Unicode" pitchFamily="34" charset="0"/>
              </a:rPr>
              <a:t>R.B&lt;S.B</a:t>
            </a:r>
            <a:r>
              <a:rPr lang="en-US" dirty="0" smtClean="0">
                <a:latin typeface="Lucida Sans Unicode" pitchFamily="34" charset="0"/>
              </a:rPr>
              <a:t> 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34280" y="2565400"/>
          <a:ext cx="21285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EXTENDED OPERATIONS OF RELATIONAL ALGEBRA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some extended operators</a:t>
            </a:r>
          </a:p>
          <a:p>
            <a:pPr lvl="1"/>
            <a:r>
              <a:rPr lang="en-US" dirty="0" smtClean="0"/>
              <a:t>Duplicate-elimination operator </a:t>
            </a:r>
            <a:r>
              <a:rPr lang="en-US" dirty="0" smtClean="0">
                <a:sym typeface="Symbol"/>
              </a:rPr>
              <a:t></a:t>
            </a:r>
          </a:p>
          <a:p>
            <a:pPr lvl="1"/>
            <a:r>
              <a:rPr lang="en-US" dirty="0" smtClean="0">
                <a:sym typeface="Symbol"/>
              </a:rPr>
              <a:t>Aggregation operators (used by the grouping operator)</a:t>
            </a:r>
          </a:p>
          <a:p>
            <a:pPr lvl="1"/>
            <a:r>
              <a:rPr lang="en-US" dirty="0" smtClean="0">
                <a:sym typeface="Symbol"/>
              </a:rPr>
              <a:t>Grouping operators</a:t>
            </a:r>
          </a:p>
          <a:p>
            <a:pPr lvl="1"/>
            <a:r>
              <a:rPr lang="en-US" dirty="0" smtClean="0">
                <a:sym typeface="Symbol"/>
              </a:rPr>
              <a:t>Extended projection</a:t>
            </a:r>
          </a:p>
          <a:p>
            <a:pPr lvl="1"/>
            <a:r>
              <a:rPr lang="en-US" dirty="0" smtClean="0">
                <a:sym typeface="Symbol"/>
              </a:rPr>
              <a:t>Sorting operators</a:t>
            </a:r>
          </a:p>
          <a:p>
            <a:pPr lvl="1"/>
            <a:r>
              <a:rPr lang="en-US" dirty="0" smtClean="0">
                <a:sym typeface="Symbol"/>
              </a:rPr>
              <a:t>Outer join operators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Extended Operators of Relational Algebra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sym typeface="Symbol"/>
              </a:rPr>
              <a:t>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(R)</a:t>
            </a:r>
            <a:r>
              <a:rPr lang="en-US" dirty="0" smtClean="0">
                <a:sym typeface="Symbol"/>
              </a:rPr>
              <a:t> is used to convert a bag to a 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Elimination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8194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7040" y="37338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1440" y="3276600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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(R)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04560" y="2844800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operators are used to summarize or </a:t>
            </a:r>
            <a:r>
              <a:rPr lang="en-US" i="1" dirty="0" smtClean="0"/>
              <a:t>aggregate</a:t>
            </a:r>
            <a:r>
              <a:rPr lang="en-US" dirty="0" smtClean="0"/>
              <a:t> the values in one column of a relation</a:t>
            </a:r>
          </a:p>
          <a:p>
            <a:r>
              <a:rPr lang="en-US" dirty="0" smtClean="0"/>
              <a:t>The standard aggregation operators</a:t>
            </a:r>
          </a:p>
          <a:p>
            <a:pPr lvl="1"/>
            <a:r>
              <a:rPr lang="en-US" dirty="0" smtClean="0"/>
              <a:t>SUM</a:t>
            </a:r>
          </a:p>
          <a:p>
            <a:pPr lvl="1"/>
            <a:r>
              <a:rPr lang="en-US" dirty="0" smtClean="0"/>
              <a:t>AVG</a:t>
            </a:r>
          </a:p>
          <a:p>
            <a:pPr lvl="1"/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MAX</a:t>
            </a:r>
          </a:p>
          <a:p>
            <a:pPr lvl="1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SUM(B)=2+4+2+2=10</a:t>
            </a:r>
          </a:p>
          <a:p>
            <a:pPr lvl="1"/>
            <a:r>
              <a:rPr lang="en-US" smtClean="0"/>
              <a:t>AVG(A)=(1+3+1+1)/4=1.5</a:t>
            </a:r>
          </a:p>
          <a:p>
            <a:pPr lvl="1"/>
            <a:r>
              <a:rPr lang="en-US" smtClean="0"/>
              <a:t>MIN(A)=1</a:t>
            </a:r>
          </a:p>
          <a:p>
            <a:pPr lvl="1"/>
            <a:r>
              <a:rPr lang="en-US" smtClean="0"/>
              <a:t>MAX(B)=4</a:t>
            </a:r>
          </a:p>
          <a:p>
            <a:pPr lvl="1"/>
            <a:r>
              <a:rPr lang="en-US" smtClean="0"/>
              <a:t>COUNT(A)=4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Operators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360" y="1651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why must use Bags concept (multi-set)</a:t>
            </a:r>
          </a:p>
          <a:p>
            <a:r>
              <a:rPr lang="en-US" dirty="0" smtClean="0"/>
              <a:t>Know relational operations on bags</a:t>
            </a:r>
          </a:p>
          <a:p>
            <a:r>
              <a:rPr lang="en-US" dirty="0" smtClean="0"/>
              <a:t>Know extended operations on bags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Compute the total number of stars of each movie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First, list all stars for each movie, and store in temporary relation (there are three such relations)</a:t>
            </a:r>
          </a:p>
          <a:p>
            <a:pPr lvl="1"/>
            <a:r>
              <a:rPr lang="en-US" smtClean="0"/>
              <a:t>Then, for each relation, use the COUNT aggregation operator to count the number of tuples</a:t>
            </a:r>
          </a:p>
          <a:p>
            <a:r>
              <a:rPr lang="en-US" smtClean="0"/>
              <a:t>This approach is so complicated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...</a:t>
            </a: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97869"/>
            <a:ext cx="6705600" cy="19645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First, we group the </a:t>
            </a:r>
            <a:r>
              <a:rPr lang="en-US" dirty="0" err="1" smtClean="0"/>
              <a:t>tuples</a:t>
            </a:r>
            <a:r>
              <a:rPr lang="en-US" dirty="0" smtClean="0"/>
              <a:t> of Movies </a:t>
            </a:r>
          </a:p>
          <a:p>
            <a:r>
              <a:rPr lang="en-US" dirty="0" smtClean="0"/>
              <a:t>Then, we apply the aggregation COUNT to each group independently</a:t>
            </a:r>
          </a:p>
          <a:p>
            <a:r>
              <a:rPr lang="en-US" dirty="0" smtClean="0"/>
              <a:t>That is, we use the grouping operator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we do?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705600" cy="19645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grouping operator is denoted by </a:t>
            </a:r>
            <a:r>
              <a:rPr lang="en-US" sz="3200" b="1" dirty="0" smtClean="0">
                <a:latin typeface="Symbol" pitchFamily="18" charset="2"/>
                <a:sym typeface="Symbol"/>
              </a:rPr>
              <a:t></a:t>
            </a:r>
            <a:r>
              <a:rPr lang="en-US" i="1" baseline="-25000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(R), where L is a list of elements:</a:t>
            </a:r>
          </a:p>
          <a:p>
            <a:pPr lvl="1"/>
            <a:r>
              <a:rPr lang="en-US" sz="2600" dirty="0" smtClean="0">
                <a:sym typeface="Symbol"/>
              </a:rPr>
              <a:t>An attribute of the relation R to which the </a:t>
            </a:r>
            <a:r>
              <a:rPr lang="en-US" sz="2600" b="1" dirty="0" smtClean="0">
                <a:sym typeface="Symbol"/>
              </a:rPr>
              <a:t> </a:t>
            </a:r>
            <a:r>
              <a:rPr lang="en-US" sz="2600" dirty="0" smtClean="0">
                <a:sym typeface="Symbol"/>
              </a:rPr>
              <a:t>is applied, this attribute is one of the attributes by which R will be grouped, is called by </a:t>
            </a:r>
            <a:r>
              <a:rPr lang="en-US" sz="2600" i="1" dirty="0" smtClean="0">
                <a:solidFill>
                  <a:srgbClr val="FF0000"/>
                </a:solidFill>
                <a:sym typeface="Symbol"/>
              </a:rPr>
              <a:t>grouping attribute</a:t>
            </a:r>
            <a:endParaRPr lang="en-US" sz="2600" dirty="0" smtClean="0">
              <a:solidFill>
                <a:srgbClr val="FF0000"/>
              </a:solidFill>
              <a:sym typeface="Symbol"/>
            </a:endParaRPr>
          </a:p>
          <a:p>
            <a:pPr lvl="1"/>
            <a:r>
              <a:rPr lang="en-US" sz="2600" dirty="0" smtClean="0">
                <a:sym typeface="Symbol"/>
              </a:rPr>
              <a:t>An aggregation operator applied  to an attribute of the relation, this attribute is said to be an </a:t>
            </a:r>
            <a:r>
              <a:rPr lang="en-US" sz="2600" i="1" dirty="0" smtClean="0">
                <a:solidFill>
                  <a:srgbClr val="FF0000"/>
                </a:solidFill>
                <a:sym typeface="Symbol"/>
              </a:rPr>
              <a:t>aggregating attribute</a:t>
            </a:r>
            <a:endParaRPr lang="en-US" sz="2600" dirty="0" smtClean="0">
              <a:solidFill>
                <a:srgbClr val="FF0000"/>
              </a:solidFill>
              <a:sym typeface="Symbol"/>
            </a:endParaRPr>
          </a:p>
          <a:p>
            <a:r>
              <a:rPr lang="en-US" dirty="0" smtClean="0"/>
              <a:t>The result of </a:t>
            </a:r>
            <a:r>
              <a:rPr lang="en-US" sz="3200" b="1" dirty="0" smtClean="0">
                <a:sym typeface="Symbol"/>
              </a:rPr>
              <a:t></a:t>
            </a:r>
            <a:r>
              <a:rPr lang="en-US" i="1" baseline="-25000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(R) is constructed as follow:</a:t>
            </a:r>
          </a:p>
          <a:p>
            <a:pPr lvl="1"/>
            <a:r>
              <a:rPr lang="en-US" sz="2600" dirty="0" smtClean="0">
                <a:sym typeface="Symbol"/>
              </a:rPr>
              <a:t>Partition the </a:t>
            </a:r>
            <a:r>
              <a:rPr lang="en-US" sz="2600" dirty="0" err="1" smtClean="0">
                <a:sym typeface="Symbol"/>
              </a:rPr>
              <a:t>tuples</a:t>
            </a:r>
            <a:r>
              <a:rPr lang="en-US" sz="2600" dirty="0" smtClean="0">
                <a:sym typeface="Symbol"/>
              </a:rPr>
              <a:t> of R into groups on </a:t>
            </a:r>
            <a:r>
              <a:rPr lang="en-US" sz="2600" i="1" dirty="0" smtClean="0">
                <a:sym typeface="Symbol"/>
              </a:rPr>
              <a:t>grouping attributes</a:t>
            </a:r>
            <a:r>
              <a:rPr lang="en-US" sz="2600" dirty="0" smtClean="0">
                <a:sym typeface="Symbol"/>
              </a:rPr>
              <a:t> in list L</a:t>
            </a:r>
          </a:p>
          <a:p>
            <a:pPr lvl="1"/>
            <a:r>
              <a:rPr lang="en-US" sz="2600" dirty="0" smtClean="0">
                <a:sym typeface="Symbol"/>
              </a:rPr>
              <a:t>For each group, produce one </a:t>
            </a:r>
            <a:r>
              <a:rPr lang="en-US" sz="2600" dirty="0" err="1" smtClean="0">
                <a:sym typeface="Symbol"/>
              </a:rPr>
              <a:t>tuple</a:t>
            </a:r>
            <a:r>
              <a:rPr lang="en-US" sz="2600" dirty="0" smtClean="0">
                <a:sym typeface="Symbol"/>
              </a:rPr>
              <a:t> consisting of:</a:t>
            </a:r>
          </a:p>
          <a:p>
            <a:pPr lvl="2"/>
            <a:r>
              <a:rPr lang="en-US" sz="2400" dirty="0" smtClean="0">
                <a:sym typeface="Symbol"/>
              </a:rPr>
              <a:t>The grouping attributes’ values for that group and</a:t>
            </a:r>
          </a:p>
          <a:p>
            <a:pPr lvl="2"/>
            <a:r>
              <a:rPr lang="en-US" sz="2400" dirty="0" smtClean="0">
                <a:sym typeface="Symbol"/>
              </a:rPr>
              <a:t>The aggregations, over all </a:t>
            </a:r>
            <a:r>
              <a:rPr lang="en-US" sz="2400" dirty="0" err="1" smtClean="0">
                <a:sym typeface="Symbol"/>
              </a:rPr>
              <a:t>tuples</a:t>
            </a:r>
            <a:r>
              <a:rPr lang="en-US" sz="2400" dirty="0" smtClean="0">
                <a:sym typeface="Symbol"/>
              </a:rPr>
              <a:t> of that group, for the aggregated attributes on list 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Grouping and Grouping Operator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Example: Compute the total number of stars of each movie?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Grouping and Grouping Operator</a:t>
            </a: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7086600" cy="2076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46669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7018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totalStars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114" y="4057352"/>
            <a:ext cx="7371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600" b="1" dirty="0" smtClean="0">
                <a:sym typeface="Symbol"/>
              </a:rPr>
              <a:t></a:t>
            </a:r>
            <a:r>
              <a:rPr lang="en-US" sz="2600" i="1" baseline="-25000" dirty="0" smtClean="0">
                <a:sym typeface="Symbol"/>
              </a:rPr>
              <a:t>title-&gt;</a:t>
            </a:r>
            <a:r>
              <a:rPr lang="en-US" sz="2600" i="1" baseline="-25000" dirty="0" err="1" smtClean="0">
                <a:sym typeface="Symbol"/>
              </a:rPr>
              <a:t>movieTitle</a:t>
            </a:r>
            <a:r>
              <a:rPr lang="en-US" sz="2600" i="1" baseline="-25000" dirty="0" smtClean="0">
                <a:sym typeface="Symbol"/>
              </a:rPr>
              <a:t>, year-&gt;</a:t>
            </a:r>
            <a:r>
              <a:rPr lang="en-US" sz="2600" i="1" baseline="-25000" dirty="0" err="1" smtClean="0">
                <a:sym typeface="Symbol"/>
              </a:rPr>
              <a:t>movieYear</a:t>
            </a:r>
            <a:r>
              <a:rPr lang="en-US" sz="2600" i="1" baseline="-25000" dirty="0" smtClean="0">
                <a:sym typeface="Symbol"/>
              </a:rPr>
              <a:t>, COUNT(</a:t>
            </a:r>
            <a:r>
              <a:rPr lang="en-US" sz="2600" i="1" baseline="-25000" dirty="0" err="1" smtClean="0">
                <a:sym typeface="Symbol"/>
              </a:rPr>
              <a:t>starName</a:t>
            </a:r>
            <a:r>
              <a:rPr lang="en-US" sz="2600" i="1" baseline="-25000" dirty="0" smtClean="0">
                <a:sym typeface="Symbol"/>
              </a:rPr>
              <a:t>)-&gt;totalStars</a:t>
            </a:r>
            <a:r>
              <a:rPr lang="en-US" sz="2600" dirty="0" smtClean="0">
                <a:sym typeface="Symbol"/>
              </a:rPr>
              <a:t>(Movies)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extended projection, denoted </a:t>
            </a:r>
            <a:r>
              <a:rPr lang="en-US" sz="3600" b="1" dirty="0" smtClean="0">
                <a:sym typeface="Symbol"/>
              </a:rPr>
              <a:t></a:t>
            </a:r>
            <a:r>
              <a:rPr lang="en-US" i="1" baseline="-25000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(R), L list can have the following kinds of elements:</a:t>
            </a:r>
          </a:p>
          <a:p>
            <a:pPr lvl="1"/>
            <a:r>
              <a:rPr lang="en-US" dirty="0" smtClean="0">
                <a:sym typeface="Symbol"/>
              </a:rPr>
              <a:t>A single attribute of R</a:t>
            </a:r>
          </a:p>
          <a:p>
            <a:pPr lvl="1"/>
            <a:r>
              <a:rPr lang="en-US" dirty="0" smtClean="0">
                <a:sym typeface="Symbol"/>
              </a:rPr>
              <a:t>An expression x  y, where x, y are attributes, means that rename x attribute of R to y</a:t>
            </a:r>
          </a:p>
          <a:p>
            <a:pPr lvl="1"/>
            <a:r>
              <a:rPr lang="en-US" dirty="0" smtClean="0">
                <a:sym typeface="Symbol"/>
              </a:rPr>
              <a:t>An expression E  z, where E is an expression involving attributes of R, constants, arithmetic operators, string operators, and z is new attribute that results from 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Extending the Projection Operator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the Projection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22860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46177" y="2286000"/>
          <a:ext cx="840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25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29000" y="3048000"/>
            <a:ext cx="2819400" cy="15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2590800"/>
            <a:ext cx="1416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ym typeface="Symbol"/>
              </a:rPr>
              <a:t></a:t>
            </a:r>
            <a:r>
              <a:rPr lang="en-US" sz="2200" i="1" baseline="-25000" dirty="0" smtClean="0">
                <a:sym typeface="Symbol"/>
              </a:rPr>
              <a:t>A,B+C-&gt;X</a:t>
            </a:r>
            <a:r>
              <a:rPr lang="en-US" sz="2200" dirty="0" smtClean="0">
                <a:sym typeface="Symbol"/>
              </a:rPr>
              <a:t>(R)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</a:t>
            </a:r>
            <a:r>
              <a:rPr lang="en-US" dirty="0" err="1" smtClean="0"/>
              <a:t>tuples</a:t>
            </a:r>
            <a:r>
              <a:rPr lang="en-US" dirty="0" smtClean="0"/>
              <a:t> of a relation by one or more of its attributes</a:t>
            </a:r>
          </a:p>
          <a:p>
            <a:r>
              <a:rPr lang="en-US" sz="3200" b="1" dirty="0" smtClean="0">
                <a:sym typeface="Symbol"/>
              </a:rPr>
              <a:t></a:t>
            </a:r>
            <a:r>
              <a:rPr lang="en-US" baseline="-25000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(R), where R is a relation and L is a list of some of R’s attributes</a:t>
            </a:r>
          </a:p>
          <a:p>
            <a:r>
              <a:rPr lang="en-US" dirty="0" smtClean="0">
                <a:sym typeface="Symbol"/>
              </a:rPr>
              <a:t>Example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Sorting Operator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4318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95160" y="4318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343400" y="5080000"/>
            <a:ext cx="2590800" cy="158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4699000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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(R)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property of the join is that it is possible for certain </a:t>
            </a:r>
            <a:r>
              <a:rPr lang="en-US" dirty="0" err="1" smtClean="0"/>
              <a:t>tuples</a:t>
            </a:r>
            <a:r>
              <a:rPr lang="en-US" dirty="0" smtClean="0"/>
              <a:t> that can match any </a:t>
            </a:r>
            <a:r>
              <a:rPr lang="en-US" dirty="0" err="1" smtClean="0"/>
              <a:t>tuple</a:t>
            </a:r>
            <a:r>
              <a:rPr lang="en-US" dirty="0" smtClean="0"/>
              <a:t> of the other relation in the common attributes</a:t>
            </a:r>
          </a:p>
          <a:p>
            <a:r>
              <a:rPr lang="en-US" dirty="0" smtClean="0"/>
              <a:t>Example: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What do you consider?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62204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42360" y="362204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76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3581400"/>
          <a:ext cx="1711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  <a:gridCol w="476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Outer Joins, is denoted as R </a:t>
            </a:r>
            <a:r>
              <a:rPr lang="en-US" dirty="0" smtClean="0">
                <a:latin typeface="Lucida Sans Unicode" pitchFamily="34" charset="0"/>
              </a:rPr>
              <a:t>⋈ S,</a:t>
            </a:r>
            <a:r>
              <a:rPr lang="en-US" dirty="0" smtClean="0"/>
              <a:t> is on equated values of all attributes in common to the two relations (like R</a:t>
            </a:r>
            <a:r>
              <a:rPr lang="en-US" dirty="0" smtClean="0">
                <a:latin typeface="Lucida Sans Unicode" pitchFamily="34" charset="0"/>
              </a:rPr>
              <a:t> ⋈ S</a:t>
            </a:r>
            <a:r>
              <a:rPr lang="en-US" dirty="0" smtClean="0"/>
              <a:t>), and adding any dangling </a:t>
            </a:r>
            <a:r>
              <a:rPr lang="en-US" dirty="0" err="1" smtClean="0"/>
              <a:t>tuples</a:t>
            </a:r>
            <a:r>
              <a:rPr lang="en-US" dirty="0" smtClean="0"/>
              <a:t> from R or S</a:t>
            </a:r>
          </a:p>
          <a:p>
            <a:r>
              <a:rPr lang="en-US" dirty="0" smtClean="0"/>
              <a:t>The added </a:t>
            </a:r>
            <a:r>
              <a:rPr lang="en-US" dirty="0" err="1" smtClean="0"/>
              <a:t>tuples</a:t>
            </a:r>
            <a:r>
              <a:rPr lang="en-US" dirty="0" smtClean="0"/>
              <a:t> must be padded with a special </a:t>
            </a:r>
            <a:r>
              <a:rPr lang="en-US" i="1" dirty="0" smtClean="0"/>
              <a:t>null</a:t>
            </a:r>
            <a:r>
              <a:rPr lang="en-US" dirty="0" smtClean="0"/>
              <a:t> symbol in all the attributes that they do not possess but that appear in the join result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Outer Joins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6829982" y="1411069"/>
            <a:ext cx="4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781800" y="2133600"/>
            <a:ext cx="9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Outer Joins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80416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42360" y="280416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76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34442" y="2804160"/>
          <a:ext cx="17427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14"/>
                <a:gridCol w="433614"/>
                <a:gridCol w="423654"/>
                <a:gridCol w="451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relations as bags (multi-sets) rather than sets, that is</a:t>
            </a:r>
          </a:p>
          <a:p>
            <a:pPr lvl="1"/>
            <a:r>
              <a:rPr lang="en-US" dirty="0" smtClean="0"/>
              <a:t>We allow the same </a:t>
            </a:r>
            <a:r>
              <a:rPr lang="en-US" dirty="0" err="1" smtClean="0"/>
              <a:t>tuple</a:t>
            </a:r>
            <a:r>
              <a:rPr lang="en-US" dirty="0" smtClean="0"/>
              <a:t> to appear more than once in a relation</a:t>
            </a:r>
          </a:p>
          <a:p>
            <a:r>
              <a:rPr lang="en-US" dirty="0" smtClean="0"/>
              <a:t>We need to make changes to the definition of some relational operations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Operations on Bags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variants of the basic outer join</a:t>
            </a:r>
          </a:p>
          <a:p>
            <a:pPr lvl="1"/>
            <a:r>
              <a:rPr lang="en-US" dirty="0" smtClean="0"/>
              <a:t>The left outer join R </a:t>
            </a:r>
            <a:r>
              <a:rPr lang="en-US" dirty="0" smtClean="0">
                <a:latin typeface="Lucida Sans Unicode" pitchFamily="34" charset="0"/>
              </a:rPr>
              <a:t>⋈</a:t>
            </a:r>
            <a:r>
              <a:rPr lang="en-US" baseline="-25000" dirty="0" smtClean="0">
                <a:latin typeface="Lucida Sans Unicode" pitchFamily="34" charset="0"/>
              </a:rPr>
              <a:t>L</a:t>
            </a:r>
            <a:r>
              <a:rPr lang="en-US" dirty="0" smtClean="0">
                <a:latin typeface="Lucida Sans Unicode" pitchFamily="34" charset="0"/>
              </a:rPr>
              <a:t> S</a:t>
            </a:r>
            <a:endParaRPr lang="en-US" dirty="0" smtClean="0"/>
          </a:p>
          <a:p>
            <a:pPr lvl="1"/>
            <a:r>
              <a:rPr lang="en-US" dirty="0" smtClean="0"/>
              <a:t>The right outer join R </a:t>
            </a:r>
            <a:r>
              <a:rPr lang="en-US" dirty="0" smtClean="0">
                <a:latin typeface="Lucida Sans Unicode" pitchFamily="34" charset="0"/>
              </a:rPr>
              <a:t>⋈</a:t>
            </a:r>
            <a:r>
              <a:rPr lang="en-US" baseline="-25000" dirty="0" smtClean="0">
                <a:latin typeface="Lucida Sans Unicode" pitchFamily="34" charset="0"/>
              </a:rPr>
              <a:t>R</a:t>
            </a:r>
            <a:r>
              <a:rPr lang="en-US" dirty="0" smtClean="0">
                <a:latin typeface="Lucida Sans Unicode" pitchFamily="34" charset="0"/>
              </a:rPr>
              <a:t> S</a:t>
            </a:r>
          </a:p>
          <a:p>
            <a:r>
              <a:rPr lang="en-US" dirty="0" smtClean="0"/>
              <a:t>Left, right, full outer join are also denoted that:</a:t>
            </a:r>
          </a:p>
          <a:p>
            <a:pPr lvl="1">
              <a:buFontTx/>
              <a:buChar char="-"/>
            </a:pPr>
            <a:r>
              <a:rPr lang="en-US" dirty="0" smtClean="0"/>
              <a:t>Left outer join (⟕)</a:t>
            </a:r>
          </a:p>
          <a:p>
            <a:pPr lvl="1">
              <a:buFontTx/>
              <a:buChar char="-"/>
            </a:pPr>
            <a:r>
              <a:rPr lang="en-US" dirty="0" smtClean="0"/>
              <a:t>Right outer join (⟖)</a:t>
            </a:r>
          </a:p>
          <a:p>
            <a:pPr lvl="1">
              <a:buFontTx/>
              <a:buChar char="-"/>
            </a:pPr>
            <a:r>
              <a:rPr lang="en-US" dirty="0" smtClean="0"/>
              <a:t>Full Outer join (⟗)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2145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5265" y="2754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7048"/>
            <a:ext cx="705307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 this figure, the </a:t>
            </a:r>
            <a:r>
              <a:rPr lang="en-US" dirty="0" err="1" smtClean="0"/>
              <a:t>tuple</a:t>
            </a:r>
            <a:r>
              <a:rPr lang="en-US" dirty="0" smtClean="0"/>
              <a:t> (1,2) appears 3-times</a:t>
            </a:r>
          </a:p>
          <a:p>
            <a:pPr lvl="1"/>
            <a:r>
              <a:rPr lang="en-US" dirty="0" smtClean="0"/>
              <a:t>As a set-valued relation, we would have to eliminate 2-occurences of the tuple (1,2)</a:t>
            </a:r>
          </a:p>
          <a:p>
            <a:pPr lvl="1"/>
            <a:r>
              <a:rPr lang="en-US" dirty="0" smtClean="0"/>
              <a:t>As a bag-valued relation, we allow multiple occurrences of the same tuple, but like sets, the order of tuples does not matter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Operations on Bags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286000"/>
          <a:ext cx="137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mentioned, relations in commercial DBMS are implemented relations as bags rather than sets</a:t>
            </a:r>
          </a:p>
          <a:p>
            <a:r>
              <a:rPr lang="en-US" dirty="0" smtClean="0"/>
              <a:t>Some relational operations are considerably more efficient if we use the bag model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Projection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Bags?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6553200" cy="5082809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Have a look at a projection on A and B</a:t>
            </a:r>
          </a:p>
          <a:p>
            <a:pPr lvl="1"/>
            <a:r>
              <a:rPr lang="en-US" smtClean="0"/>
              <a:t>What happens if we’d like to take the average of the A-components?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What do you consider between treating as set-valued and treating as bag-valued relation?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Bags?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0" y="1676400"/>
          <a:ext cx="137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R and S are bags, and </a:t>
            </a:r>
            <a:r>
              <a:rPr lang="en-US" dirty="0" smtClean="0">
                <a:solidFill>
                  <a:srgbClr val="FF0066"/>
                </a:solidFill>
              </a:rPr>
              <a:t>t</a:t>
            </a:r>
            <a:r>
              <a:rPr lang="en-US" dirty="0" smtClean="0"/>
              <a:t> is the </a:t>
            </a:r>
            <a:r>
              <a:rPr lang="en-US" dirty="0" err="1" smtClean="0"/>
              <a:t>tuple</a:t>
            </a:r>
            <a:r>
              <a:rPr lang="en-US" dirty="0" smtClean="0"/>
              <a:t> that appears n-times and m-times in R and S (n≥0, m≥0). Then we have:</a:t>
            </a:r>
          </a:p>
          <a:p>
            <a:pPr lvl="1"/>
            <a:r>
              <a:rPr lang="en-US" dirty="0" smtClean="0"/>
              <a:t>In {R</a:t>
            </a:r>
            <a:r>
              <a:rPr lang="en-US" dirty="0" smtClean="0">
                <a:sym typeface="Symbol"/>
              </a:rPr>
              <a:t> </a:t>
            </a:r>
            <a:r>
              <a:rPr lang="en-US" dirty="0" smtClean="0"/>
              <a:t>S}, </a:t>
            </a:r>
            <a:r>
              <a:rPr lang="en-US" i="1" dirty="0" smtClean="0">
                <a:solidFill>
                  <a:srgbClr val="FF0066"/>
                </a:solidFill>
              </a:rPr>
              <a:t>t</a:t>
            </a:r>
            <a:r>
              <a:rPr lang="en-US" dirty="0" smtClean="0"/>
              <a:t> appears (n + m) times</a:t>
            </a:r>
          </a:p>
          <a:p>
            <a:pPr lvl="1"/>
            <a:r>
              <a:rPr lang="en-US" dirty="0" smtClean="0"/>
              <a:t>In {R </a:t>
            </a:r>
            <a:r>
              <a:rPr lang="en-US" dirty="0" smtClean="0">
                <a:sym typeface="Symbol"/>
              </a:rPr>
              <a:t> </a:t>
            </a:r>
            <a:r>
              <a:rPr lang="en-US" dirty="0" smtClean="0">
                <a:cs typeface="Times New Roman" pitchFamily="18" charset="0"/>
              </a:rPr>
              <a:t>S}, </a:t>
            </a:r>
            <a:r>
              <a:rPr lang="en-US" i="1" dirty="0" smtClean="0">
                <a:solidFill>
                  <a:srgbClr val="FF0066"/>
                </a:solidFill>
                <a:cs typeface="Times New Roman" pitchFamily="18" charset="0"/>
              </a:rPr>
              <a:t>t</a:t>
            </a:r>
            <a:r>
              <a:rPr lang="en-US" dirty="0" smtClean="0">
                <a:cs typeface="Times New Roman" pitchFamily="18" charset="0"/>
              </a:rPr>
              <a:t> appears MIN(n, m) times</a:t>
            </a:r>
          </a:p>
          <a:p>
            <a:pPr lvl="1"/>
            <a:r>
              <a:rPr lang="en-US" dirty="0" smtClean="0"/>
              <a:t>In {R \ S}, </a:t>
            </a:r>
            <a:r>
              <a:rPr lang="en-US" i="1" dirty="0" smtClean="0">
                <a:solidFill>
                  <a:srgbClr val="FF0066"/>
                </a:solidFill>
              </a:rPr>
              <a:t>t</a:t>
            </a:r>
            <a:r>
              <a:rPr lang="en-US" dirty="0" smtClean="0"/>
              <a:t> appears MAX(0, n - m) times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and Difference of Bags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and Difference of Bags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67000"/>
          <a:ext cx="83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0090" y="2667000"/>
          <a:ext cx="82931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2098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4430" y="2209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 smtClean="0">
                <a:sym typeface="Symbol"/>
              </a:rPr>
              <a:t>S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2690" y="2667000"/>
          <a:ext cx="8293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4630" y="2209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 smtClean="0">
                <a:sym typeface="Symbol"/>
              </a:rPr>
              <a:t>S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42890" y="2667000"/>
          <a:ext cx="8293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4830" y="22098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 smtClean="0">
                <a:sym typeface="Symbol"/>
              </a:rPr>
              <a:t>\S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943090" y="2667000"/>
          <a:ext cx="8293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tuple</a:t>
            </a:r>
            <a:r>
              <a:rPr lang="en-US" dirty="0" smtClean="0"/>
              <a:t> is processed independently during the projection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Don’t eliminate duplications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of Bags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65960" y="37338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2200" y="3733800"/>
          <a:ext cx="838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00400" y="46482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41910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(R)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I2DB_Ch4_2010</Template>
  <TotalTime>2345</TotalTime>
  <Words>1540</Words>
  <Application>Microsoft Office PowerPoint</Application>
  <PresentationFormat>On-screen Show (4:3)</PresentationFormat>
  <Paragraphs>591</Paragraphs>
  <Slides>30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Module</vt:lpstr>
      <vt:lpstr>Image</vt:lpstr>
      <vt:lpstr>ALGEBRAIC QUERY LANGUAGE</vt:lpstr>
      <vt:lpstr>Objectives</vt:lpstr>
      <vt:lpstr>Relational Operations on Bags</vt:lpstr>
      <vt:lpstr>Relational Operations on Bags</vt:lpstr>
      <vt:lpstr>Why Bags?</vt:lpstr>
      <vt:lpstr>Why Bags?</vt:lpstr>
      <vt:lpstr>Union, Intersection, and Difference of Bags</vt:lpstr>
      <vt:lpstr>Union, Intersection, and Difference of Bags</vt:lpstr>
      <vt:lpstr>Projection of Bags</vt:lpstr>
      <vt:lpstr>Selection on Bags</vt:lpstr>
      <vt:lpstr>Product of Bags</vt:lpstr>
      <vt:lpstr>Product of Bags</vt:lpstr>
      <vt:lpstr>Joins of Bags</vt:lpstr>
      <vt:lpstr>Joins of Bags</vt:lpstr>
      <vt:lpstr>EXTENDED OPERATIONS OF RELATIONAL ALGEBRA</vt:lpstr>
      <vt:lpstr>Extended Operators of Relational Algebra</vt:lpstr>
      <vt:lpstr>Duplicate Elimination</vt:lpstr>
      <vt:lpstr>Aggregation Operators</vt:lpstr>
      <vt:lpstr>Aggregation Operators</vt:lpstr>
      <vt:lpstr>How do we ...</vt:lpstr>
      <vt:lpstr>So how we do?</vt:lpstr>
      <vt:lpstr>Grouping and Grouping Operator</vt:lpstr>
      <vt:lpstr>Grouping and Grouping Operator</vt:lpstr>
      <vt:lpstr>Extending the Projection Operator</vt:lpstr>
      <vt:lpstr>Extending the Projection Operator</vt:lpstr>
      <vt:lpstr>The Sorting Operator</vt:lpstr>
      <vt:lpstr>Outer joins</vt:lpstr>
      <vt:lpstr>Natural Outer Joins</vt:lpstr>
      <vt:lpstr>Natural Outer Joins</vt:lpstr>
      <vt:lpstr>Outer Joins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TaiNT</cp:lastModifiedBy>
  <cp:revision>523</cp:revision>
  <dcterms:created xsi:type="dcterms:W3CDTF">2006-08-16T00:00:00Z</dcterms:created>
  <dcterms:modified xsi:type="dcterms:W3CDTF">2015-07-12T04:54:27Z</dcterms:modified>
</cp:coreProperties>
</file>