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2"/>
  </p:notesMasterIdLst>
  <p:sldIdLst>
    <p:sldId id="357" r:id="rId2"/>
    <p:sldId id="379" r:id="rId3"/>
    <p:sldId id="358" r:id="rId4"/>
    <p:sldId id="261" r:id="rId5"/>
    <p:sldId id="269" r:id="rId6"/>
    <p:sldId id="387" r:id="rId7"/>
    <p:sldId id="267" r:id="rId8"/>
    <p:sldId id="264" r:id="rId9"/>
    <p:sldId id="265" r:id="rId10"/>
    <p:sldId id="270" r:id="rId11"/>
    <p:sldId id="271" r:id="rId12"/>
    <p:sldId id="272" r:id="rId13"/>
    <p:sldId id="359" r:id="rId14"/>
    <p:sldId id="380" r:id="rId15"/>
    <p:sldId id="273" r:id="rId16"/>
    <p:sldId id="274" r:id="rId17"/>
    <p:sldId id="360" r:id="rId18"/>
    <p:sldId id="279" r:id="rId19"/>
    <p:sldId id="361" r:id="rId20"/>
    <p:sldId id="280" r:id="rId21"/>
    <p:sldId id="362" r:id="rId22"/>
    <p:sldId id="281" r:id="rId23"/>
    <p:sldId id="282" r:id="rId24"/>
    <p:sldId id="363" r:id="rId25"/>
    <p:sldId id="284" r:id="rId26"/>
    <p:sldId id="388" r:id="rId27"/>
    <p:sldId id="364" r:id="rId28"/>
    <p:sldId id="286" r:id="rId29"/>
    <p:sldId id="366" r:id="rId30"/>
    <p:sldId id="290" r:id="rId31"/>
    <p:sldId id="349" r:id="rId32"/>
    <p:sldId id="351" r:id="rId33"/>
    <p:sldId id="367" r:id="rId34"/>
    <p:sldId id="292" r:id="rId35"/>
    <p:sldId id="293" r:id="rId36"/>
    <p:sldId id="294" r:id="rId37"/>
    <p:sldId id="368" r:id="rId38"/>
    <p:sldId id="369" r:id="rId39"/>
    <p:sldId id="370" r:id="rId40"/>
    <p:sldId id="296" r:id="rId41"/>
    <p:sldId id="298" r:id="rId42"/>
    <p:sldId id="371" r:id="rId43"/>
    <p:sldId id="301" r:id="rId44"/>
    <p:sldId id="299" r:id="rId45"/>
    <p:sldId id="381" r:id="rId46"/>
    <p:sldId id="372" r:id="rId47"/>
    <p:sldId id="304" r:id="rId48"/>
    <p:sldId id="305" r:id="rId49"/>
    <p:sldId id="382" r:id="rId50"/>
    <p:sldId id="306" r:id="rId51"/>
    <p:sldId id="308" r:id="rId52"/>
    <p:sldId id="309" r:id="rId53"/>
    <p:sldId id="356" r:id="rId54"/>
    <p:sldId id="392" r:id="rId55"/>
    <p:sldId id="389" r:id="rId56"/>
    <p:sldId id="390" r:id="rId57"/>
    <p:sldId id="391" r:id="rId58"/>
    <p:sldId id="316" r:id="rId59"/>
    <p:sldId id="317" r:id="rId60"/>
    <p:sldId id="318" r:id="rId61"/>
    <p:sldId id="319" r:id="rId62"/>
    <p:sldId id="320" r:id="rId63"/>
    <p:sldId id="321" r:id="rId64"/>
    <p:sldId id="322" r:id="rId65"/>
    <p:sldId id="373" r:id="rId66"/>
    <p:sldId id="324" r:id="rId67"/>
    <p:sldId id="325" r:id="rId68"/>
    <p:sldId id="326" r:id="rId69"/>
    <p:sldId id="327" r:id="rId70"/>
    <p:sldId id="328" r:id="rId71"/>
    <p:sldId id="383" r:id="rId72"/>
    <p:sldId id="353" r:id="rId73"/>
    <p:sldId id="374" r:id="rId74"/>
    <p:sldId id="330" r:id="rId75"/>
    <p:sldId id="331" r:id="rId76"/>
    <p:sldId id="332" r:id="rId77"/>
    <p:sldId id="333" r:id="rId78"/>
    <p:sldId id="334" r:id="rId79"/>
    <p:sldId id="393" r:id="rId80"/>
    <p:sldId id="375" r:id="rId81"/>
    <p:sldId id="376" r:id="rId82"/>
    <p:sldId id="337" r:id="rId83"/>
    <p:sldId id="338" r:id="rId84"/>
    <p:sldId id="339" r:id="rId85"/>
    <p:sldId id="340" r:id="rId86"/>
    <p:sldId id="341" r:id="rId87"/>
    <p:sldId id="394" r:id="rId88"/>
    <p:sldId id="342" r:id="rId89"/>
    <p:sldId id="343" r:id="rId90"/>
    <p:sldId id="395" r:id="rId91"/>
    <p:sldId id="396" r:id="rId92"/>
    <p:sldId id="397" r:id="rId93"/>
    <p:sldId id="377" r:id="rId94"/>
    <p:sldId id="345" r:id="rId95"/>
    <p:sldId id="378" r:id="rId96"/>
    <p:sldId id="384" r:id="rId97"/>
    <p:sldId id="347" r:id="rId98"/>
    <p:sldId id="348" r:id="rId99"/>
    <p:sldId id="385" r:id="rId100"/>
    <p:sldId id="386"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521" autoAdjust="0"/>
  </p:normalViewPr>
  <p:slideViewPr>
    <p:cSldViewPr>
      <p:cViewPr varScale="1">
        <p:scale>
          <a:sx n="72" d="100"/>
          <a:sy n="72" d="100"/>
        </p:scale>
        <p:origin x="-190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B5B9C0-7BDD-46C3-9412-A8EC49B7FE5C}" type="datetimeFigureOut">
              <a:rPr lang="en-US" smtClean="0"/>
              <a:pPr/>
              <a:t>7/12/2015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3B37D5-790D-4BDF-86C7-3D1B988094F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b="1" dirty="0" smtClean="0"/>
              <a:t> </a:t>
            </a:r>
            <a:endParaRPr lang="en-US"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dirty="0" smtClean="0"/>
              <a:t> </a:t>
            </a:r>
            <a:endParaRPr lang="en-US"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0"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0"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 </a:t>
            </a:r>
            <a:endParaRPr lang="en-US" b="1" baseline="0" dirty="0" smtClean="0"/>
          </a:p>
        </p:txBody>
      </p:sp>
      <p:sp>
        <p:nvSpPr>
          <p:cNvPr id="4" name="Slide Number Placeholder 3"/>
          <p:cNvSpPr>
            <a:spLocks noGrp="1"/>
          </p:cNvSpPr>
          <p:nvPr>
            <p:ph type="sldNum" sz="quarter" idx="10"/>
          </p:nvPr>
        </p:nvSpPr>
        <p:spPr/>
        <p:txBody>
          <a:bodyPr/>
          <a:lstStyle/>
          <a:p>
            <a:fld id="{ED3B37D5-790D-4BDF-86C7-3D1B988094FB}"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0"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0"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 </a:t>
            </a:r>
            <a:endParaRPr lang="en-US" b="0"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33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34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0"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35</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1" dirty="0" smtClean="0"/>
              <a:t> </a:t>
            </a:r>
            <a:endParaRPr lang="en-US"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40</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41</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0"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43</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44</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45</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0"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46</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47</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50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0"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51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54</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55</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0"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57</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58</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59</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63</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0"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65</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66</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67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6</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68</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0" dirty="0" smtClean="0"/>
              <a:t> </a:t>
            </a:r>
            <a:endParaRPr lang="en-US" b="0" baseline="0" dirty="0" smtClean="0"/>
          </a:p>
        </p:txBody>
      </p:sp>
      <p:sp>
        <p:nvSpPr>
          <p:cNvPr id="4" name="Slide Number Placeholder 3"/>
          <p:cNvSpPr>
            <a:spLocks noGrp="1"/>
          </p:cNvSpPr>
          <p:nvPr>
            <p:ph type="sldNum" sz="quarter" idx="10"/>
          </p:nvPr>
        </p:nvSpPr>
        <p:spPr/>
        <p:txBody>
          <a:bodyPr/>
          <a:lstStyle/>
          <a:p>
            <a:fld id="{ED3B37D5-790D-4BDF-86C7-3D1B988094FB}" type="slidenum">
              <a:rPr lang="en-US" smtClean="0"/>
              <a:pPr/>
              <a:t>70</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0" dirty="0" smtClean="0"/>
              <a:t> </a:t>
            </a:r>
            <a:endParaRPr lang="en-US" b="0"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71</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73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74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75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78</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79</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80</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81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7</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82</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83</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84</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85</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baseline="0" dirty="0" smtClean="0"/>
          </a:p>
        </p:txBody>
      </p:sp>
      <p:sp>
        <p:nvSpPr>
          <p:cNvPr id="4" name="Slide Number Placeholder 3"/>
          <p:cNvSpPr>
            <a:spLocks noGrp="1"/>
          </p:cNvSpPr>
          <p:nvPr>
            <p:ph type="sldNum" sz="quarter" idx="10"/>
          </p:nvPr>
        </p:nvSpPr>
        <p:spPr/>
        <p:txBody>
          <a:bodyPr/>
          <a:lstStyle/>
          <a:p>
            <a:fld id="{ED3B37D5-790D-4BDF-86C7-3D1B988094FB}" type="slidenum">
              <a:rPr lang="en-US" smtClean="0"/>
              <a:pPr/>
              <a:t>86</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87</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93</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94</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95</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96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8</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4</a:t>
            </a:r>
            <a:r>
              <a:rPr lang="en-US" baseline="0" dirty="0" smtClean="0"/>
              <a:t> </a:t>
            </a:r>
            <a:r>
              <a:rPr lang="en-US" baseline="0" dirty="0" err="1" smtClean="0"/>
              <a:t>mức</a:t>
            </a:r>
            <a:r>
              <a:rPr lang="en-US" baseline="0" dirty="0" smtClean="0"/>
              <a:t> </a:t>
            </a:r>
            <a:r>
              <a:rPr lang="en-US" baseline="0" dirty="0" err="1" smtClean="0"/>
              <a:t>tách</a:t>
            </a:r>
            <a:r>
              <a:rPr lang="en-US" baseline="0" dirty="0" smtClean="0"/>
              <a:t> </a:t>
            </a:r>
            <a:r>
              <a:rPr lang="en-US" baseline="0" dirty="0" err="1" smtClean="0"/>
              <a:t>biệt</a:t>
            </a:r>
            <a:r>
              <a:rPr lang="en-US" baseline="0" dirty="0" smtClean="0"/>
              <a:t> </a:t>
            </a:r>
            <a:r>
              <a:rPr lang="en-US" baseline="0" dirty="0" err="1" smtClean="0"/>
              <a:t>giao</a:t>
            </a:r>
            <a:r>
              <a:rPr lang="en-US" baseline="0" dirty="0" smtClean="0"/>
              <a:t> </a:t>
            </a:r>
            <a:r>
              <a:rPr lang="en-US" baseline="0" dirty="0" err="1" smtClean="0"/>
              <a:t>tác</a:t>
            </a:r>
            <a:r>
              <a:rPr lang="en-US" baseline="0" dirty="0" smtClean="0"/>
              <a:t> </a:t>
            </a:r>
            <a:r>
              <a:rPr lang="en-US" baseline="0" dirty="0" err="1" smtClean="0"/>
              <a:t>trong</a:t>
            </a:r>
            <a:r>
              <a:rPr lang="en-US" baseline="0" dirty="0" smtClean="0"/>
              <a:t> SQL</a:t>
            </a:r>
          </a:p>
          <a:p>
            <a:pPr lvl="1">
              <a:buFontTx/>
              <a:buChar char="-"/>
            </a:pPr>
            <a:r>
              <a:rPr lang="en-US" dirty="0" smtClean="0"/>
              <a:t>READ UNCOMMITED : </a:t>
            </a:r>
            <a:r>
              <a:rPr lang="en-US" dirty="0" err="1" smtClean="0"/>
              <a:t>cho</a:t>
            </a:r>
            <a:r>
              <a:rPr lang="en-US" dirty="0" smtClean="0"/>
              <a:t> </a:t>
            </a:r>
            <a:r>
              <a:rPr lang="en-US" dirty="0" err="1" smtClean="0"/>
              <a:t>phép</a:t>
            </a:r>
            <a:r>
              <a:rPr lang="en-US" baseline="0" dirty="0" smtClean="0"/>
              <a:t> </a:t>
            </a:r>
            <a:r>
              <a:rPr lang="en-US" baseline="0" dirty="0" err="1" smtClean="0"/>
              <a:t>đọc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chưa</a:t>
            </a:r>
            <a:r>
              <a:rPr lang="en-US" baseline="0" dirty="0" smtClean="0"/>
              <a:t> </a:t>
            </a:r>
            <a:r>
              <a:rPr lang="en-US" baseline="0" dirty="0" err="1" smtClean="0"/>
              <a:t>xác</a:t>
            </a:r>
            <a:r>
              <a:rPr lang="en-US" baseline="0" dirty="0" smtClean="0"/>
              <a:t> </a:t>
            </a:r>
            <a:r>
              <a:rPr lang="en-US" baseline="0" dirty="0" err="1" smtClean="0"/>
              <a:t>nhận</a:t>
            </a:r>
            <a:r>
              <a:rPr lang="en-US" baseline="0" dirty="0" smtClean="0"/>
              <a:t> </a:t>
            </a:r>
            <a:r>
              <a:rPr lang="en-US" baseline="0" dirty="0" err="1" smtClean="0"/>
              <a:t>hoàn</a:t>
            </a:r>
            <a:r>
              <a:rPr lang="en-US" baseline="0" dirty="0" smtClean="0"/>
              <a:t> </a:t>
            </a:r>
            <a:r>
              <a:rPr lang="en-US" baseline="0" dirty="0" err="1" smtClean="0"/>
              <a:t>tất</a:t>
            </a:r>
            <a:r>
              <a:rPr lang="en-US" baseline="0" dirty="0" smtClean="0"/>
              <a:t> (dirty read)</a:t>
            </a:r>
          </a:p>
          <a:p>
            <a:pPr lvl="1">
              <a:buFontTx/>
              <a:buChar char="-"/>
            </a:pPr>
            <a:r>
              <a:rPr lang="en-US" dirty="0" smtClean="0"/>
              <a:t>READ COMMITED:</a:t>
            </a:r>
            <a:r>
              <a:rPr lang="en-US" baseline="0" dirty="0" smtClean="0"/>
              <a:t> </a:t>
            </a:r>
            <a:r>
              <a:rPr lang="en-US" baseline="0" dirty="0" err="1" smtClean="0"/>
              <a:t>chỉ</a:t>
            </a:r>
            <a:r>
              <a:rPr lang="en-US" baseline="0" dirty="0" smtClean="0"/>
              <a:t> </a:t>
            </a:r>
            <a:r>
              <a:rPr lang="en-US" baseline="0" dirty="0" err="1" smtClean="0"/>
              <a:t>cho</a:t>
            </a:r>
            <a:r>
              <a:rPr lang="en-US" baseline="0" dirty="0" smtClean="0"/>
              <a:t> </a:t>
            </a:r>
            <a:r>
              <a:rPr lang="en-US" baseline="0" dirty="0" err="1" smtClean="0"/>
              <a:t>đọc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đã</a:t>
            </a:r>
            <a:r>
              <a:rPr lang="en-US" baseline="0" dirty="0" smtClean="0"/>
              <a:t> </a:t>
            </a:r>
            <a:r>
              <a:rPr lang="en-US" baseline="0" dirty="0" err="1" smtClean="0"/>
              <a:t>xác</a:t>
            </a:r>
            <a:r>
              <a:rPr lang="en-US" baseline="0" dirty="0" smtClean="0"/>
              <a:t> </a:t>
            </a:r>
            <a:r>
              <a:rPr lang="en-US" baseline="0" dirty="0" err="1" smtClean="0"/>
              <a:t>nhận</a:t>
            </a:r>
            <a:r>
              <a:rPr lang="en-US" baseline="0" dirty="0" smtClean="0"/>
              <a:t> </a:t>
            </a:r>
            <a:r>
              <a:rPr lang="en-US" baseline="0" dirty="0" err="1" smtClean="0"/>
              <a:t>hoàn</a:t>
            </a:r>
            <a:r>
              <a:rPr lang="en-US" baseline="0" dirty="0" smtClean="0"/>
              <a:t> </a:t>
            </a:r>
            <a:r>
              <a:rPr lang="en-US" baseline="0" dirty="0" err="1" smtClean="0"/>
              <a:t>tất</a:t>
            </a:r>
            <a:endParaRPr lang="en-US" baseline="0" dirty="0" smtClean="0"/>
          </a:p>
          <a:p>
            <a:pPr lvl="1">
              <a:buFontTx/>
              <a:buChar char="-"/>
            </a:pPr>
            <a:r>
              <a:rPr lang="en-US" baseline="0" dirty="0" smtClean="0"/>
              <a:t>REAPEATABLE READ: </a:t>
            </a:r>
            <a:r>
              <a:rPr lang="en-US" baseline="0" dirty="0" err="1" smtClean="0"/>
              <a:t>bảo</a:t>
            </a:r>
            <a:r>
              <a:rPr lang="en-US" baseline="0" dirty="0" smtClean="0"/>
              <a:t> </a:t>
            </a:r>
            <a:r>
              <a:rPr lang="en-US" baseline="0" dirty="0" err="1" smtClean="0"/>
              <a:t>đảm</a:t>
            </a:r>
            <a:r>
              <a:rPr lang="en-US" baseline="0" dirty="0" smtClean="0"/>
              <a:t> </a:t>
            </a:r>
            <a:r>
              <a:rPr lang="en-US" baseline="0" dirty="0" err="1" smtClean="0"/>
              <a:t>rằng</a:t>
            </a:r>
            <a:r>
              <a:rPr lang="en-US" baseline="0" dirty="0" smtClean="0"/>
              <a:t> </a:t>
            </a:r>
            <a:r>
              <a:rPr lang="en-US" baseline="0" dirty="0" err="1" smtClean="0"/>
              <a:t>sẽ</a:t>
            </a:r>
            <a:r>
              <a:rPr lang="en-US" baseline="0" dirty="0" smtClean="0"/>
              <a:t> </a:t>
            </a:r>
            <a:r>
              <a:rPr lang="en-US" baseline="0" dirty="0" err="1" smtClean="0"/>
              <a:t>nhận</a:t>
            </a:r>
            <a:r>
              <a:rPr lang="en-US" baseline="0" dirty="0" smtClean="0"/>
              <a:t> </a:t>
            </a:r>
            <a:r>
              <a:rPr lang="en-US" baseline="0" dirty="0" err="1" smtClean="0"/>
              <a:t>được</a:t>
            </a:r>
            <a:r>
              <a:rPr lang="en-US" baseline="0" dirty="0" smtClean="0"/>
              <a:t> </a:t>
            </a:r>
            <a:r>
              <a:rPr lang="en-US" baseline="0" dirty="0" err="1" smtClean="0"/>
              <a:t>cùng</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bộ</a:t>
            </a:r>
            <a:r>
              <a:rPr lang="en-US" baseline="0" dirty="0" smtClean="0"/>
              <a:t> </a:t>
            </a:r>
            <a:r>
              <a:rPr lang="en-US" baseline="0" dirty="0" err="1" smtClean="0"/>
              <a:t>khi</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cùng</a:t>
            </a:r>
            <a:r>
              <a:rPr lang="en-US" baseline="0" dirty="0" smtClean="0"/>
              <a:t>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đó</a:t>
            </a:r>
            <a:r>
              <a:rPr lang="en-US" baseline="0" dirty="0" smtClean="0"/>
              <a:t> </a:t>
            </a:r>
            <a:r>
              <a:rPr lang="en-US" baseline="0" dirty="0" err="1" smtClean="0"/>
              <a:t>nhiều</a:t>
            </a:r>
            <a:r>
              <a:rPr lang="en-US" baseline="0" dirty="0" smtClean="0"/>
              <a:t> </a:t>
            </a:r>
            <a:r>
              <a:rPr lang="en-US" baseline="0" dirty="0" err="1" smtClean="0"/>
              <a:t>lần</a:t>
            </a:r>
            <a:endParaRPr lang="en-US" baseline="0" dirty="0" smtClean="0"/>
          </a:p>
          <a:p>
            <a:pPr lvl="1">
              <a:buFontTx/>
              <a:buChar char="-"/>
            </a:pPr>
            <a:r>
              <a:rPr lang="en-US" sz="1200" dirty="0" smtClean="0">
                <a:solidFill>
                  <a:srgbClr val="FF0000"/>
                </a:solidFill>
              </a:rPr>
              <a:t>SERIALIZABLE: </a:t>
            </a:r>
            <a:r>
              <a:rPr lang="en-US" sz="1200" dirty="0" err="1" smtClean="0">
                <a:solidFill>
                  <a:srgbClr val="FF0000"/>
                </a:solidFill>
              </a:rPr>
              <a:t>bảo</a:t>
            </a:r>
            <a:r>
              <a:rPr lang="en-US" sz="1200" baseline="0" dirty="0" smtClean="0">
                <a:solidFill>
                  <a:srgbClr val="FF0000"/>
                </a:solidFill>
              </a:rPr>
              <a:t> </a:t>
            </a:r>
            <a:r>
              <a:rPr lang="en-US" sz="1200" baseline="0" dirty="0" err="1" smtClean="0">
                <a:solidFill>
                  <a:srgbClr val="FF0000"/>
                </a:solidFill>
              </a:rPr>
              <a:t>đảm</a:t>
            </a:r>
            <a:r>
              <a:rPr lang="en-US" sz="1200" baseline="0" dirty="0" smtClean="0">
                <a:solidFill>
                  <a:srgbClr val="FF0000"/>
                </a:solidFill>
              </a:rPr>
              <a:t> </a:t>
            </a:r>
            <a:r>
              <a:rPr lang="en-US" sz="1200" baseline="0" dirty="0" err="1" smtClean="0">
                <a:solidFill>
                  <a:srgbClr val="FF0000"/>
                </a:solidFill>
              </a:rPr>
              <a:t>các</a:t>
            </a:r>
            <a:r>
              <a:rPr lang="en-US" sz="1200" baseline="0" dirty="0" smtClean="0">
                <a:solidFill>
                  <a:srgbClr val="FF0000"/>
                </a:solidFill>
              </a:rPr>
              <a:t> </a:t>
            </a:r>
            <a:r>
              <a:rPr lang="en-US" sz="1200" baseline="0" dirty="0" err="1" smtClean="0">
                <a:solidFill>
                  <a:srgbClr val="FF0000"/>
                </a:solidFill>
              </a:rPr>
              <a:t>giao</a:t>
            </a:r>
            <a:r>
              <a:rPr lang="en-US" sz="1200" baseline="0" dirty="0" smtClean="0">
                <a:solidFill>
                  <a:srgbClr val="FF0000"/>
                </a:solidFill>
              </a:rPr>
              <a:t> </a:t>
            </a:r>
            <a:r>
              <a:rPr lang="en-US" sz="1200" baseline="0" dirty="0" err="1" smtClean="0">
                <a:solidFill>
                  <a:srgbClr val="FF0000"/>
                </a:solidFill>
              </a:rPr>
              <a:t>tác</a:t>
            </a:r>
            <a:r>
              <a:rPr lang="en-US" sz="1200" baseline="0" dirty="0" smtClean="0">
                <a:solidFill>
                  <a:srgbClr val="FF0000"/>
                </a:solidFill>
              </a:rPr>
              <a:t> </a:t>
            </a:r>
            <a:r>
              <a:rPr lang="en-US" sz="1200" baseline="0" dirty="0" err="1" smtClean="0">
                <a:solidFill>
                  <a:srgbClr val="FF0000"/>
                </a:solidFill>
              </a:rPr>
              <a:t>được</a:t>
            </a:r>
            <a:r>
              <a:rPr lang="en-US" sz="1200" baseline="0" dirty="0" smtClean="0">
                <a:solidFill>
                  <a:srgbClr val="FF0000"/>
                </a:solidFill>
              </a:rPr>
              <a:t> </a:t>
            </a:r>
            <a:r>
              <a:rPr lang="en-US" sz="1200" baseline="0" dirty="0" err="1" smtClean="0">
                <a:solidFill>
                  <a:srgbClr val="FF0000"/>
                </a:solidFill>
              </a:rPr>
              <a:t>thực</a:t>
            </a:r>
            <a:r>
              <a:rPr lang="en-US" sz="1200" baseline="0" dirty="0" smtClean="0">
                <a:solidFill>
                  <a:srgbClr val="FF0000"/>
                </a:solidFill>
              </a:rPr>
              <a:t> </a:t>
            </a:r>
            <a:r>
              <a:rPr lang="en-US" sz="1200" baseline="0" dirty="0" err="1" smtClean="0">
                <a:solidFill>
                  <a:srgbClr val="FF0000"/>
                </a:solidFill>
              </a:rPr>
              <a:t>hiện</a:t>
            </a:r>
            <a:r>
              <a:rPr lang="en-US" sz="1200" baseline="0" dirty="0" smtClean="0">
                <a:solidFill>
                  <a:srgbClr val="FF0000"/>
                </a:solidFill>
              </a:rPr>
              <a:t> </a:t>
            </a:r>
            <a:r>
              <a:rPr lang="en-US" sz="1200" baseline="0" dirty="0" err="1" smtClean="0">
                <a:solidFill>
                  <a:srgbClr val="FF0000"/>
                </a:solidFill>
              </a:rPr>
              <a:t>tuần</a:t>
            </a:r>
            <a:r>
              <a:rPr lang="en-US" sz="1200" baseline="0" dirty="0" smtClean="0">
                <a:solidFill>
                  <a:srgbClr val="FF0000"/>
                </a:solidFill>
              </a:rPr>
              <a:t> </a:t>
            </a:r>
            <a:r>
              <a:rPr lang="en-US" sz="1200" baseline="0" dirty="0" err="1" smtClean="0">
                <a:solidFill>
                  <a:srgbClr val="FF0000"/>
                </a:solidFill>
              </a:rPr>
              <a:t>tự</a:t>
            </a:r>
            <a:endParaRPr lang="en-US"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98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 </a:t>
            </a:r>
            <a:endParaRPr lang="en-US"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11" name="Rectangle 37"/>
          <p:cNvSpPr>
            <a:spLocks noChangeArrowheads="1"/>
          </p:cNvSpPr>
          <p:nvPr/>
        </p:nvSpPr>
        <p:spPr bwMode="auto">
          <a:xfrm>
            <a:off x="1600200" y="0"/>
            <a:ext cx="7162800" cy="1143000"/>
          </a:xfrm>
          <a:prstGeom prst="rect">
            <a:avLst/>
          </a:prstGeom>
          <a:noFill/>
          <a:ln w="9525">
            <a:noFill/>
            <a:miter lim="800000"/>
            <a:headEnd/>
            <a:tailEnd/>
          </a:ln>
          <a:effectLst/>
        </p:spPr>
        <p:txBody>
          <a:bodyPr wrap="none" anchor="ctr"/>
          <a:lstStyle/>
          <a:p>
            <a:endParaRPr lang="en-US"/>
          </a:p>
        </p:txBody>
      </p:sp>
      <p:sp>
        <p:nvSpPr>
          <p:cNvPr id="12" name="Rectangle 52"/>
          <p:cNvSpPr>
            <a:spLocks noChangeArrowheads="1"/>
          </p:cNvSpPr>
          <p:nvPr/>
        </p:nvSpPr>
        <p:spPr bwMode="ltGray">
          <a:xfrm>
            <a:off x="5895975" y="0"/>
            <a:ext cx="3248025" cy="2781300"/>
          </a:xfrm>
          <a:prstGeom prst="rect">
            <a:avLst/>
          </a:prstGeom>
          <a:solidFill>
            <a:srgbClr val="0070C0"/>
          </a:solidFill>
          <a:ln w="9525">
            <a:noFill/>
            <a:miter lim="800000"/>
            <a:headEnd/>
            <a:tailEnd/>
          </a:ln>
          <a:effectLst/>
        </p:spPr>
        <p:txBody>
          <a:bodyPr wrap="none" anchor="ctr"/>
          <a:lstStyle/>
          <a:p>
            <a:pPr algn="ctr">
              <a:lnSpc>
                <a:spcPct val="150000"/>
              </a:lnSpc>
            </a:pPr>
            <a:endParaRPr lang="en-US" sz="2400" b="1" strike="noStrike" spc="0" smtClean="0">
              <a:solidFill>
                <a:srgbClr val="FFFF00"/>
              </a:solidFill>
              <a:effectLst>
                <a:outerShdw blurRad="38100" dist="38100" dir="2700000" algn="tl">
                  <a:srgbClr val="000000">
                    <a:alpha val="43137"/>
                  </a:srgbClr>
                </a:outerShdw>
              </a:effectLst>
              <a:latin typeface="+mj-lt"/>
            </a:endParaRPr>
          </a:p>
        </p:txBody>
      </p:sp>
      <p:sp>
        <p:nvSpPr>
          <p:cNvPr id="13" name="Rectangle 60"/>
          <p:cNvSpPr>
            <a:spLocks noChangeArrowheads="1"/>
          </p:cNvSpPr>
          <p:nvPr/>
        </p:nvSpPr>
        <p:spPr bwMode="black">
          <a:xfrm>
            <a:off x="0" y="2775458"/>
            <a:ext cx="9144000" cy="71438"/>
          </a:xfrm>
          <a:prstGeom prst="rect">
            <a:avLst/>
          </a:prstGeom>
          <a:solidFill>
            <a:schemeClr val="tx2"/>
          </a:solidFill>
          <a:ln w="9525">
            <a:noFill/>
            <a:miter lim="800000"/>
            <a:headEnd/>
            <a:tailEnd/>
          </a:ln>
          <a:effectLst/>
        </p:spPr>
        <p:txBody>
          <a:bodyPr wrap="none" anchor="ctr"/>
          <a:lstStyle/>
          <a:p>
            <a:endParaRPr lang="en-US"/>
          </a:p>
        </p:txBody>
      </p:sp>
      <p:sp>
        <p:nvSpPr>
          <p:cNvPr id="14" name="Rectangle 63"/>
          <p:cNvSpPr>
            <a:spLocks noChangeArrowheads="1"/>
          </p:cNvSpPr>
          <p:nvPr/>
        </p:nvSpPr>
        <p:spPr bwMode="gray">
          <a:xfrm>
            <a:off x="2895600" y="2856904"/>
            <a:ext cx="6248400" cy="1093304"/>
          </a:xfrm>
          <a:prstGeom prst="rect">
            <a:avLst/>
          </a:prstGeom>
          <a:solidFill>
            <a:srgbClr val="0070C0"/>
          </a:solidFill>
          <a:ln w="9525">
            <a:noFill/>
            <a:miter lim="800000"/>
            <a:headEnd/>
            <a:tailEnd/>
          </a:ln>
          <a:effectLst/>
        </p:spPr>
        <p:txBody>
          <a:bodyPr wrap="none" anchor="ctr"/>
          <a:lstStyle/>
          <a:p>
            <a:endParaRPr lang="en-US"/>
          </a:p>
        </p:txBody>
      </p:sp>
      <p:sp>
        <p:nvSpPr>
          <p:cNvPr id="15" name="Rectangle 2"/>
          <p:cNvSpPr>
            <a:spLocks noGrp="1" noChangeArrowheads="1"/>
          </p:cNvSpPr>
          <p:nvPr>
            <p:ph type="ctrTitle"/>
          </p:nvPr>
        </p:nvSpPr>
        <p:spPr bwMode="ltGray">
          <a:xfrm>
            <a:off x="3124200" y="3048000"/>
            <a:ext cx="5791200" cy="685800"/>
          </a:xfrm>
        </p:spPr>
        <p:txBody>
          <a:bodyPr>
            <a:noAutofit/>
          </a:bodyPr>
          <a:lstStyle>
            <a:lvl1pPr algn="ctr">
              <a:defRPr sz="4000" b="1" spc="300">
                <a:solidFill>
                  <a:schemeClr val="tx1"/>
                </a:solidFill>
                <a:effectLst>
                  <a:outerShdw blurRad="38100" dist="38100" dir="2700000" algn="tl">
                    <a:srgbClr val="000000">
                      <a:alpha val="43137"/>
                    </a:srgbClr>
                  </a:outerShdw>
                </a:effectLst>
                <a:latin typeface="Arial (Headings)"/>
              </a:defRPr>
            </a:lvl1pPr>
          </a:lstStyle>
          <a:p>
            <a:r>
              <a:rPr lang="en-US" smtClean="0"/>
              <a:t>Click to edit Master title style</a:t>
            </a:r>
            <a:endParaRPr lang="en-US" dirty="0"/>
          </a:p>
        </p:txBody>
      </p:sp>
      <p:pic>
        <p:nvPicPr>
          <p:cNvPr id="16" name="Picture 62"/>
          <p:cNvPicPr>
            <a:picLocks noChangeAspect="1" noChangeArrowheads="1"/>
          </p:cNvPicPr>
          <p:nvPr/>
        </p:nvPicPr>
        <p:blipFill>
          <a:blip r:embed="rId3" cstate="print"/>
          <a:srcRect/>
          <a:stretch>
            <a:fillRect/>
          </a:stretch>
        </p:blipFill>
        <p:spPr bwMode="auto">
          <a:xfrm>
            <a:off x="1" y="2845308"/>
            <a:ext cx="2895600" cy="2674271"/>
          </a:xfrm>
          <a:prstGeom prst="rect">
            <a:avLst/>
          </a:prstGeom>
          <a:noFill/>
        </p:spPr>
      </p:pic>
      <p:sp>
        <p:nvSpPr>
          <p:cNvPr id="18" name="Rectangle 52"/>
          <p:cNvSpPr>
            <a:spLocks noChangeArrowheads="1"/>
          </p:cNvSpPr>
          <p:nvPr/>
        </p:nvSpPr>
        <p:spPr bwMode="ltGray">
          <a:xfrm>
            <a:off x="2819400" y="0"/>
            <a:ext cx="3248025" cy="2781300"/>
          </a:xfrm>
          <a:prstGeom prst="rect">
            <a:avLst/>
          </a:prstGeom>
          <a:solidFill>
            <a:srgbClr val="0070C0"/>
          </a:solidFill>
          <a:ln w="9525">
            <a:noFill/>
            <a:miter lim="800000"/>
            <a:headEnd/>
            <a:tailEnd/>
          </a:ln>
          <a:effectLst/>
        </p:spPr>
        <p:txBody>
          <a:bodyPr wrap="none" anchor="ctr"/>
          <a:lstStyle/>
          <a:p>
            <a:pPr algn="ctr">
              <a:lnSpc>
                <a:spcPct val="150000"/>
              </a:lnSpc>
            </a:pPr>
            <a:endParaRPr lang="en-US" sz="2400" b="1" strike="noStrike" spc="0">
              <a:solidFill>
                <a:srgbClr val="FFFF00"/>
              </a:solidFill>
              <a:effectLst>
                <a:outerShdw blurRad="38100" dist="38100" dir="2700000" algn="tl">
                  <a:srgbClr val="000000">
                    <a:alpha val="43137"/>
                  </a:srgbClr>
                </a:outerShdw>
              </a:effectLst>
              <a:latin typeface="+mj-lt"/>
            </a:endParaRPr>
          </a:p>
        </p:txBody>
      </p:sp>
      <p:grpSp>
        <p:nvGrpSpPr>
          <p:cNvPr id="2" name="Group 53"/>
          <p:cNvGrpSpPr>
            <a:grpSpLocks/>
          </p:cNvGrpSpPr>
          <p:nvPr/>
        </p:nvGrpSpPr>
        <p:grpSpPr bwMode="auto">
          <a:xfrm>
            <a:off x="19050" y="2330450"/>
            <a:ext cx="9115425" cy="358775"/>
            <a:chOff x="3827" y="1468"/>
            <a:chExt cx="1927" cy="226"/>
          </a:xfrm>
        </p:grpSpPr>
        <p:sp>
          <p:nvSpPr>
            <p:cNvPr id="20" name="Line 54"/>
            <p:cNvSpPr>
              <a:spLocks noChangeShapeType="1"/>
            </p:cNvSpPr>
            <p:nvPr/>
          </p:nvSpPr>
          <p:spPr bwMode="white">
            <a:xfrm>
              <a:off x="3827" y="1468"/>
              <a:ext cx="1927" cy="0"/>
            </a:xfrm>
            <a:prstGeom prst="line">
              <a:avLst/>
            </a:prstGeom>
            <a:noFill/>
            <a:ln w="19050" cap="rnd">
              <a:solidFill>
                <a:schemeClr val="bg1"/>
              </a:solidFill>
              <a:prstDash val="sysDot"/>
              <a:round/>
              <a:headEnd/>
              <a:tailEnd/>
            </a:ln>
            <a:effectLst/>
          </p:spPr>
          <p:txBody>
            <a:bodyPr/>
            <a:lstStyle/>
            <a:p>
              <a:endParaRPr lang="en-US"/>
            </a:p>
          </p:txBody>
        </p:sp>
        <p:sp>
          <p:nvSpPr>
            <p:cNvPr id="21" name="Line 55"/>
            <p:cNvSpPr>
              <a:spLocks noChangeShapeType="1"/>
            </p:cNvSpPr>
            <p:nvPr/>
          </p:nvSpPr>
          <p:spPr bwMode="white">
            <a:xfrm>
              <a:off x="3827" y="1540"/>
              <a:ext cx="1927" cy="0"/>
            </a:xfrm>
            <a:prstGeom prst="line">
              <a:avLst/>
            </a:prstGeom>
            <a:noFill/>
            <a:ln w="19050" cap="rnd">
              <a:solidFill>
                <a:schemeClr val="bg1"/>
              </a:solidFill>
              <a:prstDash val="sysDot"/>
              <a:round/>
              <a:headEnd/>
              <a:tailEnd/>
            </a:ln>
            <a:effectLst/>
          </p:spPr>
          <p:txBody>
            <a:bodyPr/>
            <a:lstStyle/>
            <a:p>
              <a:endParaRPr lang="en-US"/>
            </a:p>
          </p:txBody>
        </p:sp>
        <p:sp>
          <p:nvSpPr>
            <p:cNvPr id="22" name="Line 56"/>
            <p:cNvSpPr>
              <a:spLocks noChangeShapeType="1"/>
            </p:cNvSpPr>
            <p:nvPr/>
          </p:nvSpPr>
          <p:spPr bwMode="white">
            <a:xfrm>
              <a:off x="3827" y="1616"/>
              <a:ext cx="1927" cy="0"/>
            </a:xfrm>
            <a:prstGeom prst="line">
              <a:avLst/>
            </a:prstGeom>
            <a:noFill/>
            <a:ln w="19050" cap="rnd">
              <a:solidFill>
                <a:schemeClr val="bg1"/>
              </a:solidFill>
              <a:prstDash val="sysDot"/>
              <a:round/>
              <a:headEnd/>
              <a:tailEnd/>
            </a:ln>
            <a:effectLst/>
          </p:spPr>
          <p:txBody>
            <a:bodyPr/>
            <a:lstStyle/>
            <a:p>
              <a:endParaRPr lang="en-US"/>
            </a:p>
          </p:txBody>
        </p:sp>
        <p:sp>
          <p:nvSpPr>
            <p:cNvPr id="23" name="Line 57"/>
            <p:cNvSpPr>
              <a:spLocks noChangeShapeType="1"/>
            </p:cNvSpPr>
            <p:nvPr/>
          </p:nvSpPr>
          <p:spPr bwMode="white">
            <a:xfrm>
              <a:off x="3827" y="1694"/>
              <a:ext cx="1927" cy="0"/>
            </a:xfrm>
            <a:prstGeom prst="line">
              <a:avLst/>
            </a:prstGeom>
            <a:noFill/>
            <a:ln w="19050" cap="rnd">
              <a:solidFill>
                <a:schemeClr val="bg1"/>
              </a:solidFill>
              <a:prstDash val="sysDot"/>
              <a:round/>
              <a:headEnd/>
              <a:tailEnd/>
            </a:ln>
            <a:effectLst/>
          </p:spPr>
          <p:txBody>
            <a:bodyPr/>
            <a:lstStyle/>
            <a:p>
              <a:endParaRPr lang="en-US"/>
            </a:p>
          </p:txBody>
        </p:sp>
      </p:grpSp>
      <p:pic>
        <p:nvPicPr>
          <p:cNvPr id="24" name="Picture 61"/>
          <p:cNvPicPr>
            <a:picLocks noChangeAspect="1" noChangeArrowheads="1"/>
          </p:cNvPicPr>
          <p:nvPr/>
        </p:nvPicPr>
        <p:blipFill>
          <a:blip r:embed="rId4" cstate="print"/>
          <a:srcRect/>
          <a:stretch>
            <a:fillRect/>
          </a:stretch>
        </p:blipFill>
        <p:spPr bwMode="auto">
          <a:xfrm>
            <a:off x="0" y="-12192"/>
            <a:ext cx="2887663" cy="2790825"/>
          </a:xfrm>
          <a:prstGeom prst="rect">
            <a:avLst/>
          </a:prstGeom>
          <a:noFill/>
        </p:spPr>
      </p:pic>
      <p:sp>
        <p:nvSpPr>
          <p:cNvPr id="25" name="TextBox 24"/>
          <p:cNvSpPr txBox="1"/>
          <p:nvPr/>
        </p:nvSpPr>
        <p:spPr>
          <a:xfrm>
            <a:off x="3048000" y="303074"/>
            <a:ext cx="5943600" cy="1754326"/>
          </a:xfrm>
          <a:prstGeom prst="rect">
            <a:avLst/>
          </a:prstGeom>
          <a:noFill/>
          <a:effectLst>
            <a:outerShdw blurRad="50800" dist="50800" dir="5400000" algn="ctr" rotWithShape="0">
              <a:srgbClr val="92D050"/>
            </a:outerShdw>
          </a:effectLst>
        </p:spPr>
        <p:txBody>
          <a:bodyPr wrap="square" rtlCol="0">
            <a:spAutoFit/>
          </a:bodyPr>
          <a:lstStyle/>
          <a:p>
            <a:pPr algn="ctr"/>
            <a:r>
              <a:rPr lang="en-US" sz="3600" b="1" baseline="0" smtClean="0">
                <a:solidFill>
                  <a:srgbClr val="FFFF00"/>
                </a:solidFill>
                <a:effectLst>
                  <a:outerShdw blurRad="38100" dist="38100" dir="2700000" algn="tl">
                    <a:srgbClr val="000000">
                      <a:alpha val="43137"/>
                    </a:srgbClr>
                  </a:outerShdw>
                </a:effectLst>
              </a:rPr>
              <a:t>INTRODUCTION</a:t>
            </a:r>
          </a:p>
          <a:p>
            <a:pPr algn="ctr"/>
            <a:r>
              <a:rPr lang="en-US" sz="3600" b="1" baseline="0" smtClean="0">
                <a:solidFill>
                  <a:srgbClr val="FFFF00"/>
                </a:solidFill>
                <a:effectLst>
                  <a:outerShdw blurRad="38100" dist="38100" dir="2700000" algn="tl">
                    <a:srgbClr val="000000">
                      <a:alpha val="43137"/>
                    </a:srgbClr>
                  </a:outerShdw>
                </a:effectLst>
              </a:rPr>
              <a:t>TO</a:t>
            </a:r>
          </a:p>
          <a:p>
            <a:pPr algn="ctr"/>
            <a:r>
              <a:rPr lang="en-US" sz="3600" b="1" baseline="0" smtClean="0">
                <a:solidFill>
                  <a:srgbClr val="FFFF00"/>
                </a:solidFill>
                <a:effectLst>
                  <a:outerShdw blurRad="38100" dist="38100" dir="2700000" algn="tl">
                    <a:srgbClr val="000000">
                      <a:alpha val="43137"/>
                    </a:srgbClr>
                  </a:outerShdw>
                </a:effectLst>
              </a:rPr>
              <a:t>DATABASE</a:t>
            </a:r>
          </a:p>
        </p:txBody>
      </p:sp>
      <p:sp>
        <p:nvSpPr>
          <p:cNvPr id="26" name="TextBox 25"/>
          <p:cNvSpPr txBox="1"/>
          <p:nvPr/>
        </p:nvSpPr>
        <p:spPr>
          <a:xfrm>
            <a:off x="2895600" y="2338252"/>
            <a:ext cx="6248400" cy="338554"/>
          </a:xfrm>
          <a:prstGeom prst="rect">
            <a:avLst/>
          </a:prstGeom>
          <a:noFill/>
        </p:spPr>
        <p:txBody>
          <a:bodyPr wrap="square" rtlCol="0">
            <a:spAutoFit/>
          </a:bodyPr>
          <a:lstStyle/>
          <a:p>
            <a:pPr algn="ctr"/>
            <a:r>
              <a:rPr lang="en-US" sz="1600" b="1" i="1" spc="1500" baseline="0" smtClean="0">
                <a:solidFill>
                  <a:schemeClr val="accent4">
                    <a:lumMod val="40000"/>
                    <a:lumOff val="60000"/>
                  </a:schemeClr>
                </a:solidFill>
                <a:effectLst>
                  <a:outerShdw blurRad="38100" dist="38100" dir="2700000" algn="tl">
                    <a:srgbClr val="000000">
                      <a:alpha val="43137"/>
                    </a:srgbClr>
                  </a:outerShdw>
                </a:effectLst>
              </a:rPr>
              <a:t>LEARN BY EXAMPLES</a:t>
            </a:r>
            <a:endParaRPr lang="en-US" sz="1600" b="1" i="1" spc="1500" baseline="0">
              <a:solidFill>
                <a:schemeClr val="accent4">
                  <a:lumMod val="40000"/>
                  <a:lumOff val="60000"/>
                </a:schemeClr>
              </a:solidFill>
              <a:effectLst>
                <a:outerShdw blurRad="38100" dist="38100" dir="2700000" algn="tl">
                  <a:srgbClr val="000000">
                    <a:alpha val="43137"/>
                  </a:srgbClr>
                </a:outerShdw>
              </a:effectLst>
            </a:endParaRPr>
          </a:p>
        </p:txBody>
      </p:sp>
      <p:pic>
        <p:nvPicPr>
          <p:cNvPr id="28" name="Picture 27" descr="logo.png"/>
          <p:cNvPicPr>
            <a:picLocks noChangeAspect="1"/>
          </p:cNvPicPr>
          <p:nvPr/>
        </p:nvPicPr>
        <p:blipFill>
          <a:blip r:embed="rId5" cstate="print"/>
          <a:stretch>
            <a:fillRect/>
          </a:stretch>
        </p:blipFill>
        <p:spPr>
          <a:xfrm>
            <a:off x="4800600" y="4495800"/>
            <a:ext cx="2438400" cy="1006053"/>
          </a:xfrm>
          <a:prstGeom prst="rect">
            <a:avLst/>
          </a:prstGeom>
        </p:spPr>
      </p:pic>
      <p:sp>
        <p:nvSpPr>
          <p:cNvPr id="19" name="TextBox 18"/>
          <p:cNvSpPr txBox="1"/>
          <p:nvPr userDrawn="1"/>
        </p:nvSpPr>
        <p:spPr>
          <a:xfrm>
            <a:off x="2895600" y="4114800"/>
            <a:ext cx="6248400" cy="369332"/>
          </a:xfrm>
          <a:prstGeom prst="rect">
            <a:avLst/>
          </a:prstGeom>
          <a:noFill/>
        </p:spPr>
        <p:txBody>
          <a:bodyPr wrap="square" rtlCol="0">
            <a:spAutoFit/>
          </a:bodyPr>
          <a:lstStyle/>
          <a:p>
            <a:pPr algn="ctr"/>
            <a:r>
              <a:rPr lang="en-US" sz="1400" dirty="0" smtClean="0">
                <a:solidFill>
                  <a:srgbClr val="0070C0"/>
                </a:solidFill>
                <a:latin typeface="Arial" pitchFamily="34" charset="0"/>
                <a:cs typeface="Arial" pitchFamily="34" charset="0"/>
              </a:rPr>
              <a:t>Instructor</a:t>
            </a:r>
            <a:r>
              <a:rPr lang="en-US" dirty="0" smtClean="0">
                <a:solidFill>
                  <a:srgbClr val="0070C0"/>
                </a:solidFill>
                <a:latin typeface="Arial" pitchFamily="34" charset="0"/>
                <a:cs typeface="Arial" pitchFamily="34" charset="0"/>
              </a:rPr>
              <a:t>:</a:t>
            </a:r>
            <a:r>
              <a:rPr lang="en-US" baseline="0" dirty="0" smtClean="0">
                <a:solidFill>
                  <a:srgbClr val="0070C0"/>
                </a:solidFill>
                <a:latin typeface="Arial" pitchFamily="34" charset="0"/>
                <a:cs typeface="Arial" pitchFamily="34" charset="0"/>
              </a:rPr>
              <a:t> </a:t>
            </a:r>
            <a:r>
              <a:rPr lang="en-US" b="1" baseline="0" dirty="0" err="1" smtClean="0">
                <a:solidFill>
                  <a:srgbClr val="0070C0"/>
                </a:solidFill>
                <a:latin typeface="Arial" pitchFamily="34" charset="0"/>
                <a:cs typeface="Arial" pitchFamily="34" charset="0"/>
              </a:rPr>
              <a:t>Nguyễn</a:t>
            </a:r>
            <a:r>
              <a:rPr lang="en-US" b="1" baseline="0" dirty="0" smtClean="0">
                <a:solidFill>
                  <a:srgbClr val="0070C0"/>
                </a:solidFill>
                <a:latin typeface="Arial" pitchFamily="34" charset="0"/>
                <a:cs typeface="Arial" pitchFamily="34" charset="0"/>
              </a:rPr>
              <a:t> </a:t>
            </a:r>
            <a:r>
              <a:rPr lang="en-US" b="1" baseline="0" dirty="0" err="1" smtClean="0">
                <a:solidFill>
                  <a:srgbClr val="0070C0"/>
                </a:solidFill>
                <a:latin typeface="Arial" pitchFamily="34" charset="0"/>
                <a:cs typeface="Arial" pitchFamily="34" charset="0"/>
              </a:rPr>
              <a:t>Trọng</a:t>
            </a:r>
            <a:r>
              <a:rPr lang="en-US" b="1" baseline="0" dirty="0" smtClean="0">
                <a:solidFill>
                  <a:srgbClr val="0070C0"/>
                </a:solidFill>
                <a:latin typeface="Arial" pitchFamily="34" charset="0"/>
                <a:cs typeface="Arial" pitchFamily="34" charset="0"/>
              </a:rPr>
              <a:t> </a:t>
            </a:r>
            <a:r>
              <a:rPr lang="en-US" b="1" baseline="0" dirty="0" err="1" smtClean="0">
                <a:solidFill>
                  <a:srgbClr val="0070C0"/>
                </a:solidFill>
                <a:latin typeface="Arial" pitchFamily="34" charset="0"/>
                <a:cs typeface="Arial" pitchFamily="34" charset="0"/>
              </a:rPr>
              <a:t>Tài</a:t>
            </a:r>
            <a:r>
              <a:rPr lang="en-US" baseline="0" dirty="0" smtClean="0">
                <a:solidFill>
                  <a:srgbClr val="0070C0"/>
                </a:solidFill>
                <a:latin typeface="Arial" pitchFamily="34" charset="0"/>
                <a:cs typeface="Arial" pitchFamily="34" charset="0"/>
              </a:rPr>
              <a:t>, </a:t>
            </a:r>
            <a:r>
              <a:rPr lang="en-US" sz="1600" baseline="0" dirty="0" smtClean="0">
                <a:solidFill>
                  <a:srgbClr val="0070C0"/>
                </a:solidFill>
                <a:latin typeface="Arial" pitchFamily="34" charset="0"/>
                <a:cs typeface="Arial" pitchFamily="34" charset="0"/>
              </a:rPr>
              <a:t>MS Computer Science</a:t>
            </a:r>
            <a:endParaRPr lang="en-US" sz="1600" dirty="0">
              <a:solidFill>
                <a:srgbClr val="0070C0"/>
              </a:solidFill>
              <a:latin typeface="Arial" pitchFamily="34" charset="0"/>
              <a:cs typeface="Arial" pitchFamily="34"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7/12/2015</a:t>
            </a:fld>
            <a:endParaRPr lang="en-US" dirty="0"/>
          </a:p>
        </p:txBody>
      </p:sp>
      <p:sp>
        <p:nvSpPr>
          <p:cNvPr id="5" name="Footer Placeholder 4"/>
          <p:cNvSpPr>
            <a:spLocks noGrp="1"/>
          </p:cNvSpPr>
          <p:nvPr>
            <p:ph type="ftr" sz="quarter" idx="11"/>
          </p:nvPr>
        </p:nvSpPr>
        <p:spPr>
          <a:xfrm>
            <a:off x="2640596" y="6476999"/>
            <a:ext cx="5507719" cy="274320"/>
          </a:xfrm>
          <a:prstGeom prst="rect">
            <a:avLst/>
          </a:prstGeom>
        </p:spPr>
        <p:txBody>
          <a:bodyPr/>
          <a:lstStyle/>
          <a:p>
            <a:endParaRPr lang="en-US" dirty="0"/>
          </a:p>
        </p:txBody>
      </p:sp>
      <p:sp>
        <p:nvSpPr>
          <p:cNvPr id="6" name="Slide Number Placeholder 5"/>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7/12/2015</a:t>
            </a:fld>
            <a:endParaRPr lang="en-US" dirty="0"/>
          </a:p>
        </p:txBody>
      </p:sp>
      <p:sp>
        <p:nvSpPr>
          <p:cNvPr id="5" name="Footer Placeholder 4"/>
          <p:cNvSpPr>
            <a:spLocks noGrp="1"/>
          </p:cNvSpPr>
          <p:nvPr>
            <p:ph type="ftr" sz="quarter" idx="11"/>
          </p:nvPr>
        </p:nvSpPr>
        <p:spPr>
          <a:xfrm>
            <a:off x="2640597" y="6377459"/>
            <a:ext cx="383640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17991"/>
            <a:ext cx="8458200" cy="5082809"/>
          </a:xfrm>
        </p:spPr>
        <p:txBody>
          <a:bodyPr/>
          <a:lstStyle>
            <a:lvl1pPr algn="l">
              <a:lnSpc>
                <a:spcPct val="150000"/>
              </a:lnSpc>
              <a:defRPr sz="2800">
                <a:latin typeface="Arial" pitchFamily="34" charset="0"/>
                <a:cs typeface="Arial" pitchFamily="34" charset="0"/>
              </a:defRPr>
            </a:lvl1pPr>
            <a:lvl2pPr algn="l">
              <a:lnSpc>
                <a:spcPct val="150000"/>
              </a:lnSpc>
              <a:defRPr sz="2400">
                <a:latin typeface="Arial" pitchFamily="34" charset="0"/>
                <a:cs typeface="Arial" pitchFamily="34" charset="0"/>
              </a:defRPr>
            </a:lvl2pPr>
            <a:lvl3pPr algn="l">
              <a:lnSpc>
                <a:spcPct val="150000"/>
              </a:lnSpc>
              <a:defRPr sz="2000">
                <a:latin typeface="Arial" pitchFamily="34" charset="0"/>
                <a:cs typeface="Arial" pitchFamily="34" charset="0"/>
              </a:defRPr>
            </a:lvl3pPr>
            <a:lvl4pPr algn="l">
              <a:lnSpc>
                <a:spcPct val="150000"/>
              </a:lnSpc>
              <a:defRPr sz="1800">
                <a:latin typeface="Arial" pitchFamily="34" charset="0"/>
                <a:cs typeface="Arial" pitchFamily="34" charset="0"/>
              </a:defRPr>
            </a:lvl4pPr>
            <a:lvl5pPr algn="l">
              <a:lnSpc>
                <a:spcPct val="150000"/>
              </a:lnSpc>
              <a:defRPr sz="1400">
                <a:latin typeface="Arial" pitchFamily="34" charset="0"/>
                <a:cs typeface="Arial" pitchFamily="34" charset="0"/>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Placeholder 1"/>
          <p:cNvSpPr>
            <a:spLocks noGrp="1"/>
          </p:cNvSpPr>
          <p:nvPr>
            <p:ph type="title"/>
          </p:nvPr>
        </p:nvSpPr>
        <p:spPr>
          <a:xfrm>
            <a:off x="2362200" y="0"/>
            <a:ext cx="6781800" cy="10668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r">
              <a:defRPr/>
            </a:lvl1pPr>
            <a:extLst/>
          </a:lstStyle>
          <a:p>
            <a:r>
              <a:rPr kumimoji="0" lang="en-US" smtClean="0"/>
              <a:t>Click to edit Master title style</a:t>
            </a:r>
            <a:endParaRPr kumimoji="0" lang="en-US"/>
          </a:p>
        </p:txBody>
      </p:sp>
      <p:sp>
        <p:nvSpPr>
          <p:cNvPr id="9" name="TextBox 8"/>
          <p:cNvSpPr txBox="1"/>
          <p:nvPr/>
        </p:nvSpPr>
        <p:spPr>
          <a:xfrm>
            <a:off x="76200" y="1295400"/>
            <a:ext cx="369332" cy="4191000"/>
          </a:xfrm>
          <a:prstGeom prst="rect">
            <a:avLst/>
          </a:prstGeom>
          <a:noFill/>
        </p:spPr>
        <p:txBody>
          <a:bodyPr vert="vert270" wrap="square" rtlCol="0">
            <a:spAutoFit/>
          </a:bodyPr>
          <a:lstStyle/>
          <a:p>
            <a:pPr algn="ctr"/>
            <a:r>
              <a:rPr lang="en-US" sz="1200" b="1" spc="30" smtClean="0">
                <a:solidFill>
                  <a:srgbClr val="C9C9C9"/>
                </a:solidFill>
                <a:effectLst/>
                <a:latin typeface="Arial" pitchFamily="34" charset="0"/>
                <a:cs typeface="Arial" pitchFamily="34" charset="0"/>
              </a:rPr>
              <a:t>I2DB</a:t>
            </a:r>
            <a:r>
              <a:rPr lang="en-US" sz="1200" spc="30" smtClean="0">
                <a:solidFill>
                  <a:srgbClr val="C9C9C9"/>
                </a:solidFill>
                <a:effectLst/>
                <a:latin typeface="Arial" pitchFamily="34" charset="0"/>
                <a:cs typeface="Arial" pitchFamily="34" charset="0"/>
              </a:rPr>
              <a:t>:</a:t>
            </a:r>
            <a:r>
              <a:rPr lang="en-US" sz="1200" spc="30" baseline="0" smtClean="0">
                <a:solidFill>
                  <a:srgbClr val="C9C9C9"/>
                </a:solidFill>
                <a:effectLst/>
                <a:latin typeface="Arial" pitchFamily="34" charset="0"/>
                <a:cs typeface="Arial" pitchFamily="34" charset="0"/>
              </a:rPr>
              <a:t> Algebraic Query Language</a:t>
            </a:r>
            <a:endParaRPr lang="en-US" sz="1200" spc="30">
              <a:solidFill>
                <a:srgbClr val="C9C9C9"/>
              </a:solidFill>
              <a:effectLst/>
              <a:latin typeface="Arial" pitchFamily="34" charset="0"/>
              <a:cs typeface="Arial" pitchFamily="34" charset="0"/>
            </a:endParaRPr>
          </a:p>
        </p:txBody>
      </p:sp>
      <p:pic>
        <p:nvPicPr>
          <p:cNvPr id="10" name="Picture 9" descr="logo.png"/>
          <p:cNvPicPr>
            <a:picLocks noChangeAspect="1"/>
          </p:cNvPicPr>
          <p:nvPr/>
        </p:nvPicPr>
        <p:blipFill>
          <a:blip r:embed="rId2" cstate="print">
            <a:lum bright="34000" contrast="-51000"/>
          </a:blip>
          <a:stretch>
            <a:fillRect/>
          </a:stretch>
        </p:blipFill>
        <p:spPr>
          <a:xfrm rot="16200000">
            <a:off x="-341899" y="5952127"/>
            <a:ext cx="1219202" cy="440149"/>
          </a:xfrm>
          <a:prstGeom prst="rect">
            <a:avLst/>
          </a:prstGeom>
        </p:spPr>
      </p:pic>
      <p:cxnSp>
        <p:nvCxnSpPr>
          <p:cNvPr id="11" name="Straight Connector 10"/>
          <p:cNvCxnSpPr/>
          <p:nvPr userDrawn="1"/>
        </p:nvCxnSpPr>
        <p:spPr>
          <a:xfrm>
            <a:off x="533400" y="6477000"/>
            <a:ext cx="8458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normAutofit/>
          </a:bodyPr>
          <a:lstStyle>
            <a:lvl1pPr marL="0" indent="0">
              <a:buNone/>
              <a:defRPr sz="28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7/12/2015</a:t>
            </a:fld>
            <a:endParaRPr lang="en-US" dirty="0"/>
          </a:p>
        </p:txBody>
      </p:sp>
      <p:sp>
        <p:nvSpPr>
          <p:cNvPr id="5" name="Footer Placeholder 4"/>
          <p:cNvSpPr>
            <a:spLocks noGrp="1"/>
          </p:cNvSpPr>
          <p:nvPr>
            <p:ph type="ftr" sz="quarter" idx="11"/>
          </p:nvPr>
        </p:nvSpPr>
        <p:spPr>
          <a:xfrm>
            <a:off x="2640596" y="6476999"/>
            <a:ext cx="5507719" cy="274320"/>
          </a:xfrm>
          <a:prstGeom prst="rect">
            <a:avLst/>
          </a:prstGeom>
        </p:spPr>
        <p:txBody>
          <a:bodyPr/>
          <a:lstStyle/>
          <a:p>
            <a:endParaRPr lang="en-US" dirty="0"/>
          </a:p>
        </p:txBody>
      </p:sp>
      <p:sp>
        <p:nvSpPr>
          <p:cNvPr id="6" name="Slide Number Placeholder 5"/>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7/12/2015</a:t>
            </a:fld>
            <a:endParaRPr lang="en-US" dirty="0"/>
          </a:p>
        </p:txBody>
      </p:sp>
      <p:sp>
        <p:nvSpPr>
          <p:cNvPr id="6" name="Footer Placeholder 5"/>
          <p:cNvSpPr>
            <a:spLocks noGrp="1"/>
          </p:cNvSpPr>
          <p:nvPr>
            <p:ph type="ftr" sz="quarter" idx="11"/>
          </p:nvPr>
        </p:nvSpPr>
        <p:spPr>
          <a:xfrm>
            <a:off x="2640596" y="6476999"/>
            <a:ext cx="5507719" cy="274320"/>
          </a:xfrm>
          <a:prstGeom prst="rect">
            <a:avLst/>
          </a:prstGeom>
        </p:spPr>
        <p:txBody>
          <a:bodyPr/>
          <a:lstStyle/>
          <a:p>
            <a:endParaRPr lang="en-US" dirty="0"/>
          </a:p>
        </p:txBody>
      </p:sp>
      <p:sp>
        <p:nvSpPr>
          <p:cNvPr id="7" name="Slide Number Placeholder 6"/>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7/12/2015</a:t>
            </a:fld>
            <a:endParaRPr lang="en-US" dirty="0"/>
          </a:p>
        </p:txBody>
      </p:sp>
      <p:sp>
        <p:nvSpPr>
          <p:cNvPr id="8" name="Footer Placeholder 7"/>
          <p:cNvSpPr>
            <a:spLocks noGrp="1"/>
          </p:cNvSpPr>
          <p:nvPr>
            <p:ph type="ftr" sz="quarter" idx="11"/>
          </p:nvPr>
        </p:nvSpPr>
        <p:spPr>
          <a:xfrm>
            <a:off x="2640596" y="6476999"/>
            <a:ext cx="5507719" cy="274320"/>
          </a:xfrm>
          <a:prstGeom prst="rect">
            <a:avLst/>
          </a:prstGeom>
        </p:spPr>
        <p:txBody>
          <a:bodyPr/>
          <a:lstStyle/>
          <a:p>
            <a:endParaRPr lang="en-US" dirty="0"/>
          </a:p>
        </p:txBody>
      </p:sp>
      <p:sp>
        <p:nvSpPr>
          <p:cNvPr id="9" name="Slide Number Placeholder 8"/>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7/12/2015</a:t>
            </a:fld>
            <a:endParaRPr lang="en-US" dirty="0"/>
          </a:p>
        </p:txBody>
      </p:sp>
      <p:sp>
        <p:nvSpPr>
          <p:cNvPr id="4" name="Footer Placeholder 3"/>
          <p:cNvSpPr>
            <a:spLocks noGrp="1"/>
          </p:cNvSpPr>
          <p:nvPr>
            <p:ph type="ftr" sz="quarter" idx="11"/>
          </p:nvPr>
        </p:nvSpPr>
        <p:spPr>
          <a:xfrm>
            <a:off x="2640596" y="6476999"/>
            <a:ext cx="5507719" cy="274320"/>
          </a:xfrm>
          <a:prstGeom prst="rect">
            <a:avLst/>
          </a:prstGeom>
        </p:spPr>
        <p:txBody>
          <a:bodyPr/>
          <a:lstStyle/>
          <a:p>
            <a:endParaRPr lang="en-US" dirty="0"/>
          </a:p>
        </p:txBody>
      </p:sp>
      <p:sp>
        <p:nvSpPr>
          <p:cNvPr id="5" name="Slide Number Placeholder 4"/>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7/12/2015</a:t>
            </a:fld>
            <a:endParaRPr lang="en-US" dirty="0"/>
          </a:p>
        </p:txBody>
      </p:sp>
      <p:sp>
        <p:nvSpPr>
          <p:cNvPr id="3" name="Footer Placeholder 2"/>
          <p:cNvSpPr>
            <a:spLocks noGrp="1"/>
          </p:cNvSpPr>
          <p:nvPr>
            <p:ph type="ftr" sz="quarter" idx="11"/>
          </p:nvPr>
        </p:nvSpPr>
        <p:spPr>
          <a:xfrm>
            <a:off x="2640596" y="6476999"/>
            <a:ext cx="5507719" cy="274320"/>
          </a:xfrm>
          <a:prstGeom prst="rect">
            <a:avLst/>
          </a:prstGeom>
        </p:spPr>
        <p:txBody>
          <a:bodyPr/>
          <a:lstStyle/>
          <a:p>
            <a:endParaRPr lang="en-US" dirty="0"/>
          </a:p>
        </p:txBody>
      </p:sp>
      <p:sp>
        <p:nvSpPr>
          <p:cNvPr id="4" name="Slide Number Placeholder 3"/>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7/12/2015</a:t>
            </a:fld>
            <a:endParaRPr lang="en-US" dirty="0"/>
          </a:p>
        </p:txBody>
      </p:sp>
      <p:sp>
        <p:nvSpPr>
          <p:cNvPr id="6" name="Footer Placeholder 5"/>
          <p:cNvSpPr>
            <a:spLocks noGrp="1"/>
          </p:cNvSpPr>
          <p:nvPr>
            <p:ph type="ftr" sz="quarter" idx="11"/>
          </p:nvPr>
        </p:nvSpPr>
        <p:spPr>
          <a:xfrm>
            <a:off x="2640596" y="6476999"/>
            <a:ext cx="5507719" cy="274320"/>
          </a:xfrm>
          <a:prstGeom prst="rect">
            <a:avLst/>
          </a:prstGeom>
        </p:spPr>
        <p:txBody>
          <a:bodyPr/>
          <a:lstStyle/>
          <a:p>
            <a:endParaRPr lang="en-US" dirty="0"/>
          </a:p>
        </p:txBody>
      </p:sp>
      <p:sp>
        <p:nvSpPr>
          <p:cNvPr id="7" name="Slide Number Placeholder 6"/>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dirty="0"/>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a:prstGeom prst="rect">
            <a:avLst/>
          </a:prstGeom>
        </p:spPr>
        <p:txBody>
          <a:bodyPr/>
          <a:lstStyle/>
          <a:p>
            <a:fld id="{1D8BD707-D9CF-40AE-B4C6-C98DA3205C09}" type="datetimeFigureOut">
              <a:rPr lang="en-US" smtClean="0"/>
              <a:pPr/>
              <a:t>7/12/2015</a:t>
            </a:fld>
            <a:endParaRPr lang="en-US" dirty="0"/>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a:prstGeom prst="rect">
            <a:avLst/>
          </a:prstGeom>
        </p:spPr>
        <p:txBody>
          <a:bodyPr/>
          <a:lstStyle>
            <a:lvl1pPr>
              <a:defRPr>
                <a:solidFill>
                  <a:schemeClr val="bg1">
                    <a:shade val="50000"/>
                  </a:schemeClr>
                </a:solidFill>
              </a:defRPr>
            </a:lvl1pPr>
          </a:lstStyle>
          <a:p>
            <a:endParaRPr lang="en-US" dirty="0"/>
          </a:p>
        </p:txBody>
      </p:sp>
      <p:sp>
        <p:nvSpPr>
          <p:cNvPr id="7" name="Slide Number Placeholder 6"/>
          <p:cNvSpPr>
            <a:spLocks noGrp="1"/>
          </p:cNvSpPr>
          <p:nvPr>
            <p:ph type="sldNum" sz="quarter" idx="12"/>
          </p:nvPr>
        </p:nvSpPr>
        <p:spPr>
          <a:xfrm>
            <a:off x="8339328" y="1170432"/>
            <a:ext cx="733864" cy="201168"/>
          </a:xfrm>
          <a:prstGeom prst="rect">
            <a:avLst/>
          </a:prstGeom>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oleObject" Target="../embeddings/oleObject2.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16" name="Rectangle 32"/>
          <p:cNvSpPr>
            <a:spLocks noChangeArrowheads="1"/>
          </p:cNvSpPr>
          <p:nvPr/>
        </p:nvSpPr>
        <p:spPr bwMode="ltGray">
          <a:xfrm>
            <a:off x="11113" y="0"/>
            <a:ext cx="9132887" cy="1125538"/>
          </a:xfrm>
          <a:prstGeom prst="rect">
            <a:avLst/>
          </a:prstGeom>
          <a:solidFill>
            <a:srgbClr val="0070C0"/>
          </a:solidFill>
          <a:ln w="9525">
            <a:noFill/>
            <a:miter lim="800000"/>
            <a:headEnd/>
            <a:tailEnd/>
          </a:ln>
          <a:effectLst/>
        </p:spPr>
        <p:txBody>
          <a:bodyPr wrap="none" anchor="ctr"/>
          <a:lstStyle/>
          <a:p>
            <a:endParaRPr lang="en-US"/>
          </a:p>
        </p:txBody>
      </p:sp>
      <p:sp>
        <p:nvSpPr>
          <p:cNvPr id="2" name="Title Placeholder 1"/>
          <p:cNvSpPr>
            <a:spLocks noGrp="1"/>
          </p:cNvSpPr>
          <p:nvPr>
            <p:ph type="title"/>
          </p:nvPr>
        </p:nvSpPr>
        <p:spPr>
          <a:xfrm>
            <a:off x="2362200" y="0"/>
            <a:ext cx="6781800" cy="10668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838200" y="1317991"/>
            <a:ext cx="8153400" cy="5006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graphicFrame>
        <p:nvGraphicFramePr>
          <p:cNvPr id="1026" name="Object 38"/>
          <p:cNvGraphicFramePr>
            <a:graphicFrameLocks noChangeAspect="1"/>
          </p:cNvGraphicFramePr>
          <p:nvPr/>
        </p:nvGraphicFramePr>
        <p:xfrm>
          <a:off x="1103313" y="-11113"/>
          <a:ext cx="1238250" cy="1120776"/>
        </p:xfrm>
        <a:graphic>
          <a:graphicData uri="http://schemas.openxmlformats.org/presentationml/2006/ole">
            <p:oleObj spid="_x0000_s1026" name="Image" r:id="rId15" imgW="3646321" imgH="3931376" progId="">
              <p:embed/>
            </p:oleObj>
          </a:graphicData>
        </a:graphic>
      </p:graphicFrame>
      <p:graphicFrame>
        <p:nvGraphicFramePr>
          <p:cNvPr id="1027" name="Object 39"/>
          <p:cNvGraphicFramePr>
            <a:graphicFrameLocks noChangeAspect="1"/>
          </p:cNvGraphicFramePr>
          <p:nvPr/>
        </p:nvGraphicFramePr>
        <p:xfrm>
          <a:off x="0" y="-11113"/>
          <a:ext cx="1169988" cy="1123951"/>
        </p:xfrm>
        <a:graphic>
          <a:graphicData uri="http://schemas.openxmlformats.org/presentationml/2006/ole">
            <p:oleObj spid="_x0000_s1027" name="Image" r:id="rId16" imgW="2575783" imgH="2545301" progId="">
              <p:embed/>
            </p:oleObj>
          </a:graphicData>
        </a:graphic>
      </p:graphicFrame>
      <p:grpSp>
        <p:nvGrpSpPr>
          <p:cNvPr id="4" name="Group 33"/>
          <p:cNvGrpSpPr>
            <a:grpSpLocks/>
          </p:cNvGrpSpPr>
          <p:nvPr/>
        </p:nvGrpSpPr>
        <p:grpSpPr bwMode="auto">
          <a:xfrm>
            <a:off x="0" y="879475"/>
            <a:ext cx="9144000" cy="144463"/>
            <a:chOff x="1519" y="554"/>
            <a:chExt cx="4241" cy="91"/>
          </a:xfrm>
        </p:grpSpPr>
        <p:sp>
          <p:nvSpPr>
            <p:cNvPr id="13" name="Line 34"/>
            <p:cNvSpPr>
              <a:spLocks noChangeShapeType="1"/>
            </p:cNvSpPr>
            <p:nvPr userDrawn="1"/>
          </p:nvSpPr>
          <p:spPr bwMode="white">
            <a:xfrm>
              <a:off x="1519" y="554"/>
              <a:ext cx="4241" cy="0"/>
            </a:xfrm>
            <a:prstGeom prst="line">
              <a:avLst/>
            </a:prstGeom>
            <a:noFill/>
            <a:ln w="12700" cap="rnd">
              <a:solidFill>
                <a:schemeClr val="bg1"/>
              </a:solidFill>
              <a:prstDash val="sysDot"/>
              <a:round/>
              <a:headEnd/>
              <a:tailEnd/>
            </a:ln>
            <a:effectLst/>
          </p:spPr>
          <p:txBody>
            <a:bodyPr/>
            <a:lstStyle/>
            <a:p>
              <a:endParaRPr lang="en-US"/>
            </a:p>
          </p:txBody>
        </p:sp>
        <p:sp>
          <p:nvSpPr>
            <p:cNvPr id="14" name="Line 35"/>
            <p:cNvSpPr>
              <a:spLocks noChangeShapeType="1"/>
            </p:cNvSpPr>
            <p:nvPr userDrawn="1"/>
          </p:nvSpPr>
          <p:spPr bwMode="white">
            <a:xfrm>
              <a:off x="1519" y="599"/>
              <a:ext cx="4241" cy="0"/>
            </a:xfrm>
            <a:prstGeom prst="line">
              <a:avLst/>
            </a:prstGeom>
            <a:noFill/>
            <a:ln w="12700" cap="rnd">
              <a:solidFill>
                <a:schemeClr val="bg1"/>
              </a:solidFill>
              <a:prstDash val="sysDot"/>
              <a:round/>
              <a:headEnd/>
              <a:tailEnd/>
            </a:ln>
            <a:effectLst/>
          </p:spPr>
          <p:txBody>
            <a:bodyPr/>
            <a:lstStyle/>
            <a:p>
              <a:endParaRPr lang="en-US"/>
            </a:p>
          </p:txBody>
        </p:sp>
        <p:sp>
          <p:nvSpPr>
            <p:cNvPr id="15" name="Line 36"/>
            <p:cNvSpPr>
              <a:spLocks noChangeShapeType="1"/>
            </p:cNvSpPr>
            <p:nvPr userDrawn="1"/>
          </p:nvSpPr>
          <p:spPr bwMode="white">
            <a:xfrm>
              <a:off x="1519" y="645"/>
              <a:ext cx="4241" cy="0"/>
            </a:xfrm>
            <a:prstGeom prst="line">
              <a:avLst/>
            </a:prstGeom>
            <a:noFill/>
            <a:ln w="12700" cap="rnd">
              <a:solidFill>
                <a:schemeClr val="bg1"/>
              </a:solidFill>
              <a:prstDash val="sysDot"/>
              <a:round/>
              <a:headEnd/>
              <a:tailEnd/>
            </a:ln>
            <a:effectLst/>
          </p:spPr>
          <p:txBody>
            <a:bodyPr/>
            <a:lstStyle/>
            <a:p>
              <a:endParaRPr lang="en-US"/>
            </a:p>
          </p:txBody>
        </p:sp>
      </p:grpSp>
      <p:grpSp>
        <p:nvGrpSpPr>
          <p:cNvPr id="5" name="Group 44"/>
          <p:cNvGrpSpPr>
            <a:grpSpLocks/>
          </p:cNvGrpSpPr>
          <p:nvPr/>
        </p:nvGrpSpPr>
        <p:grpSpPr bwMode="auto">
          <a:xfrm>
            <a:off x="0" y="1109663"/>
            <a:ext cx="9144000" cy="169862"/>
            <a:chOff x="0" y="699"/>
            <a:chExt cx="5760" cy="107"/>
          </a:xfrm>
          <a:solidFill>
            <a:schemeClr val="tx1"/>
          </a:solidFill>
        </p:grpSpPr>
        <p:sp>
          <p:nvSpPr>
            <p:cNvPr id="18" name="Rectangle 40"/>
            <p:cNvSpPr>
              <a:spLocks noChangeArrowheads="1"/>
            </p:cNvSpPr>
            <p:nvPr userDrawn="1"/>
          </p:nvSpPr>
          <p:spPr bwMode="gray">
            <a:xfrm>
              <a:off x="0" y="699"/>
              <a:ext cx="5760" cy="45"/>
            </a:xfrm>
            <a:prstGeom prst="rect">
              <a:avLst/>
            </a:prstGeom>
            <a:grpFill/>
            <a:ln w="9525">
              <a:noFill/>
              <a:miter lim="800000"/>
              <a:headEnd/>
              <a:tailEnd/>
            </a:ln>
            <a:effectLst/>
          </p:spPr>
          <p:txBody>
            <a:bodyPr wrap="none" anchor="ctr"/>
            <a:lstStyle/>
            <a:p>
              <a:endParaRPr lang="en-US"/>
            </a:p>
          </p:txBody>
        </p:sp>
        <p:sp>
          <p:nvSpPr>
            <p:cNvPr id="19" name="Rectangle 42"/>
            <p:cNvSpPr>
              <a:spLocks noChangeArrowheads="1"/>
            </p:cNvSpPr>
            <p:nvPr userDrawn="1"/>
          </p:nvSpPr>
          <p:spPr bwMode="gray">
            <a:xfrm>
              <a:off x="1476" y="713"/>
              <a:ext cx="4284" cy="93"/>
            </a:xfrm>
            <a:prstGeom prst="rect">
              <a:avLst/>
            </a:prstGeom>
            <a:grpFill/>
            <a:ln w="9525">
              <a:noFill/>
              <a:miter lim="800000"/>
              <a:headEnd/>
              <a:tailEnd/>
            </a:ln>
            <a:effec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r" rtl="0" eaLnBrk="1" latinLnBrk="0" hangingPunct="1">
        <a:spcBef>
          <a:spcPct val="0"/>
        </a:spcBef>
        <a:buNone/>
        <a:defRPr kumimoji="0" sz="3600" b="1" kern="1200">
          <a:solidFill>
            <a:schemeClr val="bg1"/>
          </a:solidFill>
          <a:effectLst/>
          <a:latin typeface="Arial" pitchFamily="34" charset="0"/>
          <a:ea typeface="+mj-ea"/>
          <a:cs typeface="Arial" pitchFamily="34" charset="0"/>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rgbClr val="0070C0"/>
          </a:solidFill>
          <a:latin typeface="Arial" pitchFamily="34" charset="0"/>
          <a:ea typeface="+mn-ea"/>
          <a:cs typeface="Arial" pitchFamily="34" charset="0"/>
        </a:defRPr>
      </a:lvl1pPr>
      <a:lvl2pPr marL="731520" indent="-274320" algn="l" rtl="0" eaLnBrk="1" latinLnBrk="0" hangingPunct="1">
        <a:spcBef>
          <a:spcPct val="20000"/>
        </a:spcBef>
        <a:buClr>
          <a:schemeClr val="accent2"/>
        </a:buClr>
        <a:buSzPct val="90000"/>
        <a:buFont typeface="Wingdings"/>
        <a:buChar char=""/>
        <a:defRPr kumimoji="0" sz="2800" kern="1200">
          <a:solidFill>
            <a:srgbClr val="0070C0"/>
          </a:solidFill>
          <a:latin typeface="Arial" pitchFamily="34" charset="0"/>
          <a:ea typeface="+mn-ea"/>
          <a:cs typeface="Arial" pitchFamily="34" charset="0"/>
        </a:defRPr>
      </a:lvl2pPr>
      <a:lvl3pPr marL="996696" indent="-228600" algn="l" rtl="0" eaLnBrk="1" latinLnBrk="0" hangingPunct="1">
        <a:spcBef>
          <a:spcPct val="20000"/>
        </a:spcBef>
        <a:buClr>
          <a:schemeClr val="accent3"/>
        </a:buClr>
        <a:buFont typeface="Arial"/>
        <a:buChar char="▪"/>
        <a:defRPr kumimoji="0" sz="2400" kern="1200">
          <a:solidFill>
            <a:srgbClr val="0070C0"/>
          </a:solidFill>
          <a:latin typeface="Arial" pitchFamily="34" charset="0"/>
          <a:ea typeface="+mn-ea"/>
          <a:cs typeface="Arial" pitchFamily="34" charset="0"/>
        </a:defRPr>
      </a:lvl3pPr>
      <a:lvl4pPr marL="1216152" indent="-182880" algn="l" rtl="0" eaLnBrk="1" latinLnBrk="0" hangingPunct="1">
        <a:spcBef>
          <a:spcPct val="20000"/>
        </a:spcBef>
        <a:buClr>
          <a:schemeClr val="accent4"/>
        </a:buClr>
        <a:buFont typeface="Arial"/>
        <a:buChar char="▪"/>
        <a:defRPr kumimoji="0" sz="2000" kern="1200">
          <a:solidFill>
            <a:srgbClr val="0070C0"/>
          </a:solidFill>
          <a:latin typeface="Arial" pitchFamily="34" charset="0"/>
          <a:ea typeface="+mn-ea"/>
          <a:cs typeface="Arial" pitchFamily="34" charset="0"/>
        </a:defRPr>
      </a:lvl4pPr>
      <a:lvl5pPr marL="1426464" indent="-182880" algn="l" rtl="0" eaLnBrk="1" latinLnBrk="0" hangingPunct="1">
        <a:spcBef>
          <a:spcPct val="20000"/>
        </a:spcBef>
        <a:buClr>
          <a:schemeClr val="accent5"/>
        </a:buClr>
        <a:buFont typeface="Wingdings 3"/>
        <a:buChar char=""/>
        <a:defRPr kumimoji="0" lang="en-US" sz="2000" kern="1200" smtClean="0">
          <a:solidFill>
            <a:srgbClr val="0070C0"/>
          </a:solidFill>
          <a:latin typeface="Arial" pitchFamily="34" charset="0"/>
          <a:ea typeface="+mn-ea"/>
          <a:cs typeface="Arial"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DATABASE LANGUAGE SQL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Example 4</a:t>
            </a:r>
          </a:p>
          <a:p>
            <a:pPr lvl="1"/>
            <a:r>
              <a:rPr lang="en-US" dirty="0" smtClean="0"/>
              <a:t>List all under 40 year-old female or under 50 year-old male employees</a:t>
            </a:r>
          </a:p>
          <a:p>
            <a:pPr lvl="2"/>
            <a:endParaRPr lang="en-US" dirty="0"/>
          </a:p>
        </p:txBody>
      </p:sp>
      <p:sp>
        <p:nvSpPr>
          <p:cNvPr id="2" name="Title 1"/>
          <p:cNvSpPr>
            <a:spLocks noGrp="1"/>
          </p:cNvSpPr>
          <p:nvPr>
            <p:ph type="title"/>
          </p:nvPr>
        </p:nvSpPr>
        <p:spPr/>
        <p:txBody>
          <a:bodyPr/>
          <a:lstStyle/>
          <a:p>
            <a:r>
              <a:rPr lang="en-US" dirty="0" smtClean="0"/>
              <a:t>Selection in SQL</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1057275" y="3371850"/>
            <a:ext cx="7781925" cy="1657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 COMPANY Database</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457200" y="1112838"/>
            <a:ext cx="8686800" cy="5722937"/>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Two strings are equal (=) if they are the same sequence of characters</a:t>
            </a:r>
          </a:p>
          <a:p>
            <a:r>
              <a:rPr lang="en-US" dirty="0" smtClean="0"/>
              <a:t>Other comparisons: &lt;, &gt;, </a:t>
            </a:r>
            <a:r>
              <a:rPr lang="en-US" dirty="0" smtClean="0">
                <a:sym typeface="Symbol"/>
              </a:rPr>
              <a:t>, , ≠</a:t>
            </a:r>
          </a:p>
          <a:p>
            <a:r>
              <a:rPr lang="en-US" dirty="0" smtClean="0">
                <a:sym typeface="Symbol"/>
              </a:rPr>
              <a:t>Suppose a=a</a:t>
            </a:r>
            <a:r>
              <a:rPr lang="en-US" baseline="-25000" dirty="0" smtClean="0">
                <a:sym typeface="Symbol"/>
              </a:rPr>
              <a:t>1</a:t>
            </a:r>
            <a:r>
              <a:rPr lang="en-US" dirty="0" smtClean="0">
                <a:sym typeface="Symbol"/>
              </a:rPr>
              <a:t>a</a:t>
            </a:r>
            <a:r>
              <a:rPr lang="en-US" baseline="-25000" dirty="0" smtClean="0">
                <a:sym typeface="Symbol"/>
              </a:rPr>
              <a:t>2</a:t>
            </a:r>
            <a:r>
              <a:rPr lang="en-US" dirty="0" smtClean="0">
                <a:sym typeface="Symbol"/>
              </a:rPr>
              <a:t>…a</a:t>
            </a:r>
            <a:r>
              <a:rPr lang="en-US" baseline="-25000" dirty="0" smtClean="0">
                <a:sym typeface="Symbol"/>
              </a:rPr>
              <a:t>n</a:t>
            </a:r>
            <a:r>
              <a:rPr lang="en-US" dirty="0" smtClean="0">
                <a:sym typeface="Symbol"/>
              </a:rPr>
              <a:t> and b=b</a:t>
            </a:r>
            <a:r>
              <a:rPr lang="en-US" baseline="-25000" dirty="0" smtClean="0">
                <a:sym typeface="Symbol"/>
              </a:rPr>
              <a:t>1</a:t>
            </a:r>
            <a:r>
              <a:rPr lang="en-US" dirty="0" smtClean="0">
                <a:sym typeface="Symbol"/>
              </a:rPr>
              <a:t>b</a:t>
            </a:r>
            <a:r>
              <a:rPr lang="en-US" baseline="-25000" dirty="0" smtClean="0">
                <a:sym typeface="Symbol"/>
              </a:rPr>
              <a:t>2</a:t>
            </a:r>
            <a:r>
              <a:rPr lang="en-US" dirty="0" smtClean="0">
                <a:sym typeface="Symbol"/>
              </a:rPr>
              <a:t>…</a:t>
            </a:r>
            <a:r>
              <a:rPr lang="en-US" dirty="0" err="1" smtClean="0">
                <a:sym typeface="Symbol"/>
              </a:rPr>
              <a:t>b</a:t>
            </a:r>
            <a:r>
              <a:rPr lang="en-US" baseline="-25000" dirty="0" err="1" smtClean="0">
                <a:sym typeface="Symbol"/>
              </a:rPr>
              <a:t>m</a:t>
            </a:r>
            <a:r>
              <a:rPr lang="en-US" dirty="0" smtClean="0">
                <a:sym typeface="Symbol"/>
              </a:rPr>
              <a:t> are two strings, the first is less than the second if </a:t>
            </a:r>
            <a:r>
              <a:rPr lang="en-US" dirty="0" err="1" smtClean="0">
                <a:sym typeface="Symbol"/>
              </a:rPr>
              <a:t>kmin</a:t>
            </a:r>
            <a:r>
              <a:rPr lang="en-US" dirty="0" smtClean="0">
                <a:sym typeface="Symbol"/>
              </a:rPr>
              <a:t>(</a:t>
            </a:r>
            <a:r>
              <a:rPr lang="en-US" dirty="0" err="1" smtClean="0">
                <a:sym typeface="Symbol"/>
              </a:rPr>
              <a:t>n,m</a:t>
            </a:r>
            <a:r>
              <a:rPr lang="en-US" dirty="0" smtClean="0">
                <a:sym typeface="Symbol"/>
              </a:rPr>
              <a:t>):</a:t>
            </a:r>
          </a:p>
          <a:p>
            <a:pPr lvl="1"/>
            <a:r>
              <a:rPr lang="en-US" dirty="0" smtClean="0">
                <a:sym typeface="Symbol"/>
              </a:rPr>
              <a:t></a:t>
            </a:r>
            <a:r>
              <a:rPr lang="en-US" dirty="0" err="1" smtClean="0">
                <a:sym typeface="Symbol"/>
              </a:rPr>
              <a:t>i</a:t>
            </a:r>
            <a:r>
              <a:rPr lang="en-US" dirty="0" smtClean="0">
                <a:sym typeface="Symbol"/>
              </a:rPr>
              <a:t>, 1ik: </a:t>
            </a:r>
            <a:r>
              <a:rPr lang="en-US" dirty="0" err="1" smtClean="0">
                <a:sym typeface="Symbol"/>
              </a:rPr>
              <a:t>a</a:t>
            </a:r>
            <a:r>
              <a:rPr lang="en-US" baseline="-25000" dirty="0" err="1" smtClean="0">
                <a:sym typeface="Symbol"/>
              </a:rPr>
              <a:t>i</a:t>
            </a:r>
            <a:r>
              <a:rPr lang="en-US" baseline="-25000" dirty="0" smtClean="0">
                <a:sym typeface="Symbol"/>
              </a:rPr>
              <a:t> </a:t>
            </a:r>
            <a:r>
              <a:rPr lang="en-US" dirty="0" smtClean="0">
                <a:sym typeface="Symbol"/>
              </a:rPr>
              <a:t> = b</a:t>
            </a:r>
            <a:r>
              <a:rPr lang="en-US" baseline="-25000" dirty="0" smtClean="0">
                <a:sym typeface="Symbol"/>
              </a:rPr>
              <a:t>i</a:t>
            </a:r>
            <a:r>
              <a:rPr lang="en-US" dirty="0" smtClean="0">
                <a:sym typeface="Symbol"/>
              </a:rPr>
              <a:t>, and</a:t>
            </a:r>
          </a:p>
          <a:p>
            <a:pPr lvl="1"/>
            <a:r>
              <a:rPr lang="en-US" dirty="0" smtClean="0"/>
              <a:t>a</a:t>
            </a:r>
            <a:r>
              <a:rPr lang="en-US" baseline="-25000" dirty="0" smtClean="0"/>
              <a:t>k+1</a:t>
            </a:r>
            <a:r>
              <a:rPr lang="en-US" dirty="0" smtClean="0"/>
              <a:t>&lt;b</a:t>
            </a:r>
            <a:r>
              <a:rPr lang="en-US" baseline="-25000" dirty="0" smtClean="0"/>
              <a:t>k+1</a:t>
            </a:r>
          </a:p>
          <a:p>
            <a:r>
              <a:rPr lang="en-US" dirty="0" smtClean="0"/>
              <a:t>Example</a:t>
            </a:r>
          </a:p>
          <a:p>
            <a:pPr lvl="1"/>
            <a:r>
              <a:rPr lang="en-US" b="1" i="1" dirty="0" smtClean="0"/>
              <a:t>fo</a:t>
            </a:r>
            <a:r>
              <a:rPr lang="en-US" i="1" dirty="0" smtClean="0">
                <a:solidFill>
                  <a:srgbClr val="FF0000"/>
                </a:solidFill>
              </a:rPr>
              <a:t>d</a:t>
            </a:r>
            <a:r>
              <a:rPr lang="en-US" i="1" dirty="0" smtClean="0"/>
              <a:t>der</a:t>
            </a:r>
            <a:r>
              <a:rPr lang="en-US" dirty="0" smtClean="0"/>
              <a:t> &lt; </a:t>
            </a:r>
            <a:r>
              <a:rPr lang="en-US" b="1" i="1" dirty="0" err="1" smtClean="0"/>
              <a:t>fo</a:t>
            </a:r>
            <a:r>
              <a:rPr lang="en-US" i="1" dirty="0" err="1" smtClean="0">
                <a:solidFill>
                  <a:srgbClr val="FF0000"/>
                </a:solidFill>
              </a:rPr>
              <a:t>o</a:t>
            </a:r>
            <a:endParaRPr lang="en-US" i="1" dirty="0" smtClean="0">
              <a:solidFill>
                <a:srgbClr val="FF0000"/>
              </a:solidFill>
            </a:endParaRPr>
          </a:p>
          <a:p>
            <a:pPr lvl="1"/>
            <a:r>
              <a:rPr lang="en-US" b="1" i="1" dirty="0" smtClean="0"/>
              <a:t>bar</a:t>
            </a:r>
            <a:r>
              <a:rPr lang="en-US" dirty="0" smtClean="0"/>
              <a:t> &lt; </a:t>
            </a:r>
            <a:r>
              <a:rPr lang="en-US" b="1" i="1" dirty="0" smtClean="0"/>
              <a:t>bar</a:t>
            </a:r>
            <a:r>
              <a:rPr lang="en-US" i="1" dirty="0" smtClean="0">
                <a:solidFill>
                  <a:srgbClr val="FF0000"/>
                </a:solidFill>
              </a:rPr>
              <a:t>g</a:t>
            </a:r>
            <a:r>
              <a:rPr lang="en-US" i="1" dirty="0" smtClean="0"/>
              <a:t>ain</a:t>
            </a:r>
            <a:endParaRPr lang="en-US" i="1" dirty="0"/>
          </a:p>
        </p:txBody>
      </p:sp>
      <p:sp>
        <p:nvSpPr>
          <p:cNvPr id="2" name="Title 1"/>
          <p:cNvSpPr>
            <a:spLocks noGrp="1"/>
          </p:cNvSpPr>
          <p:nvPr>
            <p:ph type="title"/>
          </p:nvPr>
        </p:nvSpPr>
        <p:spPr/>
        <p:txBody>
          <a:bodyPr/>
          <a:lstStyle/>
          <a:p>
            <a:r>
              <a:rPr lang="en-US" dirty="0" smtClean="0"/>
              <a:t>Comparison of Strings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Like or Not Like</a:t>
            </a:r>
          </a:p>
          <a:p>
            <a:endParaRPr lang="en-US" dirty="0" smtClean="0"/>
          </a:p>
          <a:p>
            <a:endParaRPr lang="en-US" dirty="0" smtClean="0"/>
          </a:p>
          <a:p>
            <a:endParaRPr lang="en-US" dirty="0" smtClean="0"/>
          </a:p>
          <a:p>
            <a:r>
              <a:rPr lang="en-US" dirty="0" smtClean="0"/>
              <a:t>Two special characters</a:t>
            </a:r>
          </a:p>
          <a:p>
            <a:pPr lvl="1"/>
            <a:r>
              <a:rPr lang="en-US" b="1" dirty="0" smtClean="0">
                <a:solidFill>
                  <a:srgbClr val="FF0000"/>
                </a:solidFill>
              </a:rPr>
              <a:t>%</a:t>
            </a:r>
            <a:r>
              <a:rPr lang="en-US" dirty="0" smtClean="0"/>
              <a:t> means any sequence of 0 or more characters</a:t>
            </a:r>
          </a:p>
          <a:p>
            <a:pPr lvl="1"/>
            <a:r>
              <a:rPr lang="en-US" b="1" dirty="0" smtClean="0">
                <a:solidFill>
                  <a:srgbClr val="FF0000"/>
                </a:solidFill>
              </a:rPr>
              <a:t>_</a:t>
            </a:r>
            <a:r>
              <a:rPr lang="en-US" dirty="0" smtClean="0"/>
              <a:t> means any one character</a:t>
            </a:r>
          </a:p>
        </p:txBody>
      </p:sp>
      <p:sp>
        <p:nvSpPr>
          <p:cNvPr id="2" name="Title 1"/>
          <p:cNvSpPr>
            <a:spLocks noGrp="1"/>
          </p:cNvSpPr>
          <p:nvPr>
            <p:ph type="title"/>
          </p:nvPr>
        </p:nvSpPr>
        <p:spPr/>
        <p:txBody>
          <a:bodyPr/>
          <a:lstStyle/>
          <a:p>
            <a:r>
              <a:rPr lang="en-US" dirty="0" smtClean="0"/>
              <a:t>Pattern Matching in SQL</a:t>
            </a:r>
            <a:endParaRPr lang="en-US" dirty="0"/>
          </a:p>
        </p:txBody>
      </p:sp>
      <p:sp>
        <p:nvSpPr>
          <p:cNvPr id="4" name="TextBox 3"/>
          <p:cNvSpPr txBox="1"/>
          <p:nvPr/>
        </p:nvSpPr>
        <p:spPr>
          <a:xfrm>
            <a:off x="840059" y="2161075"/>
            <a:ext cx="2250937" cy="1420325"/>
          </a:xfrm>
          <a:prstGeom prst="rect">
            <a:avLst/>
          </a:prstGeom>
          <a:noFill/>
        </p:spPr>
        <p:txBody>
          <a:bodyPr wrap="none" rtlCol="0">
            <a:spAutoFit/>
          </a:bodyPr>
          <a:lstStyle/>
          <a:p>
            <a:pPr>
              <a:lnSpc>
                <a:spcPct val="150000"/>
              </a:lnSpc>
            </a:pPr>
            <a:r>
              <a:rPr lang="en-US" sz="2000" dirty="0" smtClean="0">
                <a:solidFill>
                  <a:srgbClr val="FF0000"/>
                </a:solidFill>
                <a:latin typeface="Arial" pitchFamily="34" charset="0"/>
                <a:cs typeface="Arial" pitchFamily="34" charset="0"/>
              </a:rPr>
              <a:t>SELECT</a:t>
            </a:r>
            <a:endParaRPr lang="en-US" sz="2000" dirty="0" smtClean="0">
              <a:latin typeface="Arial" pitchFamily="34" charset="0"/>
              <a:cs typeface="Arial" pitchFamily="34" charset="0"/>
            </a:endParaRPr>
          </a:p>
          <a:p>
            <a:pPr>
              <a:lnSpc>
                <a:spcPct val="150000"/>
              </a:lnSpc>
            </a:pPr>
            <a:r>
              <a:rPr lang="en-US" sz="2000" dirty="0" smtClean="0">
                <a:solidFill>
                  <a:srgbClr val="FF0000"/>
                </a:solidFill>
                <a:latin typeface="Arial" pitchFamily="34" charset="0"/>
                <a:cs typeface="Arial" pitchFamily="34" charset="0"/>
              </a:rPr>
              <a:t>FROM</a:t>
            </a:r>
            <a:endParaRPr lang="en-US" sz="2000" dirty="0" smtClean="0">
              <a:latin typeface="Arial" pitchFamily="34" charset="0"/>
              <a:cs typeface="Arial" pitchFamily="34" charset="0"/>
            </a:endParaRPr>
          </a:p>
          <a:p>
            <a:pPr>
              <a:lnSpc>
                <a:spcPct val="150000"/>
              </a:lnSpc>
            </a:pPr>
            <a:r>
              <a:rPr lang="en-US" sz="2000" dirty="0" smtClean="0">
                <a:solidFill>
                  <a:srgbClr val="FF0000"/>
                </a:solidFill>
                <a:latin typeface="Arial" pitchFamily="34" charset="0"/>
                <a:cs typeface="Arial" pitchFamily="34" charset="0"/>
              </a:rPr>
              <a:t>WHERE</a:t>
            </a:r>
            <a:r>
              <a:rPr lang="en-US" sz="2000" dirty="0" smtClean="0">
                <a:latin typeface="Arial" pitchFamily="34" charset="0"/>
                <a:cs typeface="Arial" pitchFamily="34" charset="0"/>
              </a:rPr>
              <a:t> s LIKE p;</a:t>
            </a:r>
            <a:endParaRPr lang="en-US" sz="2000" dirty="0">
              <a:latin typeface="Arial" pitchFamily="34" charset="0"/>
              <a:cs typeface="Arial" pitchFamily="34" charset="0"/>
            </a:endParaRPr>
          </a:p>
        </p:txBody>
      </p:sp>
      <p:sp>
        <p:nvSpPr>
          <p:cNvPr id="5" name="TextBox 4"/>
          <p:cNvSpPr txBox="1"/>
          <p:nvPr/>
        </p:nvSpPr>
        <p:spPr>
          <a:xfrm>
            <a:off x="5488259" y="2131547"/>
            <a:ext cx="2858668" cy="1420325"/>
          </a:xfrm>
          <a:prstGeom prst="rect">
            <a:avLst/>
          </a:prstGeom>
          <a:noFill/>
        </p:spPr>
        <p:txBody>
          <a:bodyPr wrap="none" rtlCol="0">
            <a:spAutoFit/>
          </a:bodyPr>
          <a:lstStyle/>
          <a:p>
            <a:pPr>
              <a:lnSpc>
                <a:spcPct val="150000"/>
              </a:lnSpc>
            </a:pPr>
            <a:r>
              <a:rPr lang="en-US" sz="2000" dirty="0" smtClean="0">
                <a:solidFill>
                  <a:srgbClr val="FF0000"/>
                </a:solidFill>
                <a:latin typeface="Arial" pitchFamily="34" charset="0"/>
                <a:cs typeface="Arial" pitchFamily="34" charset="0"/>
              </a:rPr>
              <a:t>SELECT</a:t>
            </a:r>
            <a:endParaRPr lang="en-US" sz="2000" dirty="0" smtClean="0">
              <a:latin typeface="Arial" pitchFamily="34" charset="0"/>
              <a:cs typeface="Arial" pitchFamily="34" charset="0"/>
            </a:endParaRPr>
          </a:p>
          <a:p>
            <a:pPr>
              <a:lnSpc>
                <a:spcPct val="150000"/>
              </a:lnSpc>
            </a:pPr>
            <a:r>
              <a:rPr lang="en-US" sz="2000" dirty="0" smtClean="0">
                <a:solidFill>
                  <a:srgbClr val="FF0000"/>
                </a:solidFill>
                <a:latin typeface="Arial" pitchFamily="34" charset="0"/>
                <a:cs typeface="Arial" pitchFamily="34" charset="0"/>
              </a:rPr>
              <a:t>FROM</a:t>
            </a:r>
            <a:endParaRPr lang="en-US" sz="2000" dirty="0" smtClean="0">
              <a:latin typeface="Arial" pitchFamily="34" charset="0"/>
              <a:cs typeface="Arial" pitchFamily="34" charset="0"/>
            </a:endParaRPr>
          </a:p>
          <a:p>
            <a:pPr>
              <a:lnSpc>
                <a:spcPct val="150000"/>
              </a:lnSpc>
            </a:pPr>
            <a:r>
              <a:rPr lang="en-US" sz="2000" dirty="0" smtClean="0">
                <a:solidFill>
                  <a:srgbClr val="FF0000"/>
                </a:solidFill>
                <a:latin typeface="Arial" pitchFamily="34" charset="0"/>
                <a:cs typeface="Arial" pitchFamily="34" charset="0"/>
              </a:rPr>
              <a:t>WHERE</a:t>
            </a:r>
            <a:r>
              <a:rPr lang="en-US" sz="2000" dirty="0" smtClean="0">
                <a:latin typeface="Arial" pitchFamily="34" charset="0"/>
                <a:cs typeface="Arial" pitchFamily="34" charset="0"/>
              </a:rPr>
              <a:t> s NOT LIKE p;</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Example 5.1: </a:t>
            </a:r>
          </a:p>
          <a:p>
            <a:pPr lvl="1"/>
            <a:r>
              <a:rPr lang="en-US" smtClean="0"/>
              <a:t>Find all employees named as ‘Võ Việt Anh’</a:t>
            </a:r>
          </a:p>
          <a:p>
            <a:r>
              <a:rPr lang="en-US" smtClean="0"/>
              <a:t>Example 5.2</a:t>
            </a:r>
          </a:p>
          <a:p>
            <a:pPr lvl="1"/>
            <a:r>
              <a:rPr lang="en-US" smtClean="0"/>
              <a:t>Find all employees whose name is ended at ‘Anh’</a:t>
            </a:r>
            <a:endParaRPr lang="en-US"/>
          </a:p>
        </p:txBody>
      </p:sp>
      <p:sp>
        <p:nvSpPr>
          <p:cNvPr id="3" name="Title 2"/>
          <p:cNvSpPr>
            <a:spLocks noGrp="1"/>
          </p:cNvSpPr>
          <p:nvPr>
            <p:ph type="title"/>
          </p:nvPr>
        </p:nvSpPr>
        <p:spPr/>
        <p:txBody>
          <a:bodyPr/>
          <a:lstStyle/>
          <a:p>
            <a:r>
              <a:rPr lang="en-US" smtClean="0"/>
              <a:t>Pattern Matching in SQL</a:t>
            </a:r>
            <a:endParaRPr lang="en-US"/>
          </a:p>
        </p:txBody>
      </p:sp>
      <p:pic>
        <p:nvPicPr>
          <p:cNvPr id="6146" name="Picture 2"/>
          <p:cNvPicPr>
            <a:picLocks noChangeAspect="1" noChangeArrowheads="1"/>
          </p:cNvPicPr>
          <p:nvPr/>
        </p:nvPicPr>
        <p:blipFill>
          <a:blip r:embed="rId3" cstate="print"/>
          <a:srcRect/>
          <a:stretch>
            <a:fillRect/>
          </a:stretch>
        </p:blipFill>
        <p:spPr bwMode="auto">
          <a:xfrm>
            <a:off x="990600" y="4114800"/>
            <a:ext cx="7086600" cy="923681"/>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cstate="print"/>
          <a:srcRect/>
          <a:stretch>
            <a:fillRect/>
          </a:stretch>
        </p:blipFill>
        <p:spPr bwMode="auto">
          <a:xfrm>
            <a:off x="1066800" y="5029199"/>
            <a:ext cx="7010400" cy="94339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linds(horizontal)">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gtEl>
                                        <p:attrNameLst>
                                          <p:attrName>style.visibility</p:attrName>
                                        </p:attrNameLst>
                                      </p:cBhvr>
                                      <p:to>
                                        <p:strVal val="visible"/>
                                      </p:to>
                                    </p:set>
                                    <p:animEffect transition="in" filter="blinds(horizontal)">
                                      <p:cBhvr>
                                        <p:cTn id="12"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USING ESCAPE keyword</a:t>
            </a:r>
          </a:p>
          <a:p>
            <a:pPr lvl="1"/>
            <a:r>
              <a:rPr lang="en-US" dirty="0" smtClean="0"/>
              <a:t>SQL allows us to specify any one character we like as the escape character for a single pattern</a:t>
            </a:r>
          </a:p>
          <a:p>
            <a:pPr lvl="1"/>
            <a:r>
              <a:rPr lang="en-US" dirty="0" smtClean="0"/>
              <a:t>Example</a:t>
            </a:r>
          </a:p>
          <a:p>
            <a:pPr lvl="2"/>
            <a:r>
              <a:rPr lang="en-US" dirty="0" smtClean="0"/>
              <a:t>WHERE s LIKE ‘%20!%%’ ESCAPE !</a:t>
            </a:r>
          </a:p>
          <a:p>
            <a:pPr lvl="2"/>
            <a:r>
              <a:rPr lang="en-US" dirty="0" smtClean="0"/>
              <a:t>Or WHERE s LIKE ‘%20@%%’ ESCAPE @</a:t>
            </a:r>
          </a:p>
          <a:p>
            <a:pPr lvl="2">
              <a:buNone/>
            </a:pPr>
            <a:r>
              <a:rPr lang="en-US" dirty="0" smtClean="0">
                <a:sym typeface="Wingdings" pitchFamily="2" charset="2"/>
              </a:rPr>
              <a:t> Matching any s string contains the 20% string</a:t>
            </a:r>
            <a:endParaRPr lang="en-US" dirty="0" smtClean="0"/>
          </a:p>
          <a:p>
            <a:pPr lvl="2"/>
            <a:r>
              <a:rPr lang="en-US" dirty="0" smtClean="0"/>
              <a:t>WHERE s LIKE ‘x%%x%’ ESCAPE x</a:t>
            </a:r>
          </a:p>
          <a:p>
            <a:pPr lvl="2">
              <a:buNone/>
            </a:pPr>
            <a:r>
              <a:rPr lang="en-US" dirty="0" smtClean="0">
                <a:sym typeface="Wingdings" pitchFamily="2" charset="2"/>
              </a:rPr>
              <a:t> Matching any s string that begins and ends with the character %</a:t>
            </a:r>
            <a:endParaRPr lang="en-US" dirty="0" smtClean="0"/>
          </a:p>
        </p:txBody>
      </p:sp>
      <p:sp>
        <p:nvSpPr>
          <p:cNvPr id="3" name="Title 2"/>
          <p:cNvSpPr>
            <a:spLocks noGrp="1"/>
          </p:cNvSpPr>
          <p:nvPr>
            <p:ph type="title"/>
          </p:nvPr>
        </p:nvSpPr>
        <p:spPr/>
        <p:txBody>
          <a:bodyPr/>
          <a:lstStyle/>
          <a:p>
            <a:r>
              <a:rPr lang="en-US" smtClean="0"/>
              <a:t>Pattern Matching in SQL</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Dates and times are special data types in SQL</a:t>
            </a:r>
          </a:p>
          <a:p>
            <a:r>
              <a:rPr lang="en-US" dirty="0" smtClean="0"/>
              <a:t>A </a:t>
            </a:r>
            <a:r>
              <a:rPr lang="en-US" i="1" dirty="0" smtClean="0"/>
              <a:t>date</a:t>
            </a:r>
            <a:r>
              <a:rPr lang="en-US" dirty="0" smtClean="0"/>
              <a:t> constant’s presentation</a:t>
            </a:r>
          </a:p>
          <a:p>
            <a:pPr lvl="1"/>
            <a:r>
              <a:rPr lang="en-US" dirty="0" smtClean="0">
                <a:solidFill>
                  <a:srgbClr val="FF0000"/>
                </a:solidFill>
              </a:rPr>
              <a:t>DATE</a:t>
            </a:r>
            <a:r>
              <a:rPr lang="en-US" dirty="0" smtClean="0"/>
              <a:t> ‘1948-05-14’</a:t>
            </a:r>
          </a:p>
          <a:p>
            <a:r>
              <a:rPr lang="en-US" dirty="0" smtClean="0"/>
              <a:t>A </a:t>
            </a:r>
            <a:r>
              <a:rPr lang="en-US" i="1" dirty="0" smtClean="0"/>
              <a:t>time</a:t>
            </a:r>
            <a:r>
              <a:rPr lang="en-US" dirty="0" smtClean="0"/>
              <a:t> constant’s presentation</a:t>
            </a:r>
          </a:p>
          <a:p>
            <a:pPr lvl="1"/>
            <a:r>
              <a:rPr lang="en-US" dirty="0" smtClean="0">
                <a:solidFill>
                  <a:srgbClr val="FF0000"/>
                </a:solidFill>
              </a:rPr>
              <a:t>TIME</a:t>
            </a:r>
            <a:r>
              <a:rPr lang="en-US" dirty="0" smtClean="0"/>
              <a:t> ‘15:00:02.5’</a:t>
            </a:r>
          </a:p>
          <a:p>
            <a:r>
              <a:rPr lang="en-US" dirty="0" smtClean="0"/>
              <a:t>A combination of dates and times</a:t>
            </a:r>
          </a:p>
          <a:p>
            <a:pPr lvl="1"/>
            <a:r>
              <a:rPr lang="en-US" dirty="0" smtClean="0">
                <a:solidFill>
                  <a:srgbClr val="FF0000"/>
                </a:solidFill>
              </a:rPr>
              <a:t>TIMESTAMP</a:t>
            </a:r>
            <a:r>
              <a:rPr lang="en-US" dirty="0" smtClean="0"/>
              <a:t> ‘1948-05-14 12:00:00’</a:t>
            </a:r>
          </a:p>
          <a:p>
            <a:r>
              <a:rPr lang="en-US" dirty="0" smtClean="0"/>
              <a:t>Operations on date and time</a:t>
            </a:r>
          </a:p>
          <a:p>
            <a:pPr lvl="1"/>
            <a:r>
              <a:rPr lang="en-US" dirty="0" smtClean="0"/>
              <a:t>Arithmetic operations</a:t>
            </a:r>
          </a:p>
          <a:p>
            <a:pPr lvl="1"/>
            <a:r>
              <a:rPr lang="en-US" dirty="0" smtClean="0"/>
              <a:t>Comparison operations</a:t>
            </a:r>
            <a:endParaRPr lang="en-US" dirty="0"/>
          </a:p>
        </p:txBody>
      </p:sp>
      <p:sp>
        <p:nvSpPr>
          <p:cNvPr id="2" name="Title 1"/>
          <p:cNvSpPr>
            <a:spLocks noGrp="1"/>
          </p:cNvSpPr>
          <p:nvPr>
            <p:ph type="title"/>
          </p:nvPr>
        </p:nvSpPr>
        <p:spPr/>
        <p:txBody>
          <a:bodyPr/>
          <a:lstStyle/>
          <a:p>
            <a:r>
              <a:rPr lang="en-US" dirty="0" smtClean="0"/>
              <a:t>Dates and Times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Null value: special value in SQL</a:t>
            </a:r>
          </a:p>
          <a:p>
            <a:r>
              <a:rPr lang="en-US" dirty="0" smtClean="0"/>
              <a:t>Some interpretations</a:t>
            </a:r>
          </a:p>
          <a:p>
            <a:pPr lvl="1"/>
            <a:r>
              <a:rPr lang="en-US" i="1" dirty="0" smtClean="0"/>
              <a:t>Value unknown</a:t>
            </a:r>
            <a:r>
              <a:rPr lang="en-US" dirty="0" smtClean="0"/>
              <a:t>: there is, but I don’t know what it is</a:t>
            </a:r>
          </a:p>
          <a:p>
            <a:pPr lvl="1"/>
            <a:r>
              <a:rPr lang="en-US" i="1" dirty="0" smtClean="0"/>
              <a:t>Value inapplicable</a:t>
            </a:r>
            <a:r>
              <a:rPr lang="en-US" dirty="0" smtClean="0"/>
              <a:t>: there is no value that makes sense here</a:t>
            </a:r>
          </a:p>
          <a:p>
            <a:pPr lvl="1"/>
            <a:r>
              <a:rPr lang="en-US" i="1" dirty="0" smtClean="0"/>
              <a:t>Value withheld</a:t>
            </a:r>
            <a:r>
              <a:rPr lang="en-US" dirty="0" smtClean="0"/>
              <a:t>: we are not entitled to know the value that belongs here</a:t>
            </a:r>
          </a:p>
          <a:p>
            <a:r>
              <a:rPr lang="en-US" dirty="0" smtClean="0"/>
              <a:t>Null is not a constant</a:t>
            </a:r>
          </a:p>
          <a:p>
            <a:r>
              <a:rPr lang="en-US" dirty="0" smtClean="0"/>
              <a:t>Two rules for operating upon a NULL value in WHERE clause</a:t>
            </a:r>
          </a:p>
          <a:p>
            <a:pPr lvl="1"/>
            <a:r>
              <a:rPr lang="en-US" dirty="0" smtClean="0"/>
              <a:t>Arithmetic operators on NULL values will return a NULL value</a:t>
            </a:r>
          </a:p>
          <a:p>
            <a:pPr lvl="1"/>
            <a:r>
              <a:rPr lang="en-US" dirty="0" smtClean="0"/>
              <a:t>Comparisons with NULL values will return UNKNOWN</a:t>
            </a:r>
          </a:p>
          <a:p>
            <a:pPr lvl="1"/>
            <a:endParaRPr lang="en-US" dirty="0"/>
          </a:p>
        </p:txBody>
      </p:sp>
      <p:sp>
        <p:nvSpPr>
          <p:cNvPr id="2" name="Title 1"/>
          <p:cNvSpPr>
            <a:spLocks noGrp="1"/>
          </p:cNvSpPr>
          <p:nvPr>
            <p:ph type="title"/>
          </p:nvPr>
        </p:nvSpPr>
        <p:spPr/>
        <p:txBody>
          <a:bodyPr/>
          <a:lstStyle/>
          <a:p>
            <a:r>
              <a:rPr lang="en-US" dirty="0" smtClean="0"/>
              <a:t>Null Values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Truth table for True, False, and Unknown</a:t>
            </a:r>
          </a:p>
          <a:p>
            <a:r>
              <a:rPr lang="en-US" sz="2000" dirty="0" smtClean="0"/>
              <a:t>We can think of TRUE=1; FALSE=0; UNKNOWN=1/2, so</a:t>
            </a:r>
          </a:p>
          <a:p>
            <a:pPr lvl="1"/>
            <a:r>
              <a:rPr lang="en-US" sz="1600" dirty="0" smtClean="0"/>
              <a:t>x AND y = MIN(</a:t>
            </a:r>
            <a:r>
              <a:rPr lang="en-US" sz="1600" dirty="0" err="1" smtClean="0"/>
              <a:t>x,y</a:t>
            </a:r>
            <a:r>
              <a:rPr lang="en-US" sz="1600" dirty="0" smtClean="0"/>
              <a:t>); x OR y = MAX(x, y); NOT x = 1-x</a:t>
            </a:r>
            <a:endParaRPr lang="en-US" sz="1600" dirty="0"/>
          </a:p>
        </p:txBody>
      </p:sp>
      <p:sp>
        <p:nvSpPr>
          <p:cNvPr id="3" name="Title 2"/>
          <p:cNvSpPr>
            <a:spLocks noGrp="1"/>
          </p:cNvSpPr>
          <p:nvPr>
            <p:ph type="title"/>
          </p:nvPr>
        </p:nvSpPr>
        <p:spPr/>
        <p:txBody>
          <a:bodyPr/>
          <a:lstStyle/>
          <a:p>
            <a:r>
              <a:rPr lang="en-US" smtClean="0"/>
              <a:t>The Truth-Value UNKNOWN</a:t>
            </a:r>
            <a:endParaRPr lang="en-US"/>
          </a:p>
        </p:txBody>
      </p:sp>
      <p:graphicFrame>
        <p:nvGraphicFramePr>
          <p:cNvPr id="4" name="Table 3"/>
          <p:cNvGraphicFramePr>
            <a:graphicFrameLocks noGrp="1"/>
          </p:cNvGraphicFramePr>
          <p:nvPr/>
        </p:nvGraphicFramePr>
        <p:xfrm>
          <a:off x="1447800" y="2895600"/>
          <a:ext cx="6858000" cy="3657600"/>
        </p:xfrm>
        <a:graphic>
          <a:graphicData uri="http://schemas.openxmlformats.org/drawingml/2006/table">
            <a:tbl>
              <a:tblPr firstRow="1" bandRow="1">
                <a:tableStyleId>{5C22544A-7EE6-4342-B048-85BDC9FD1C3A}</a:tableStyleId>
              </a:tblPr>
              <a:tblGrid>
                <a:gridCol w="1371600"/>
                <a:gridCol w="1371600"/>
                <a:gridCol w="1371600"/>
                <a:gridCol w="1371600"/>
                <a:gridCol w="1371600"/>
              </a:tblGrid>
              <a:tr h="358140">
                <a:tc>
                  <a:txBody>
                    <a:bodyPr/>
                    <a:lstStyle/>
                    <a:p>
                      <a:pPr algn="ctr"/>
                      <a:r>
                        <a:rPr lang="en-US" b="1" dirty="0" smtClean="0"/>
                        <a:t>x</a:t>
                      </a:r>
                      <a:endParaRPr lang="en-US" b="1" dirty="0"/>
                    </a:p>
                  </a:txBody>
                  <a:tcPr/>
                </a:tc>
                <a:tc>
                  <a:txBody>
                    <a:bodyPr/>
                    <a:lstStyle/>
                    <a:p>
                      <a:pPr algn="ctr"/>
                      <a:r>
                        <a:rPr lang="en-US" b="1" dirty="0" smtClean="0"/>
                        <a:t>y</a:t>
                      </a:r>
                      <a:endParaRPr lang="en-US" b="1" dirty="0"/>
                    </a:p>
                  </a:txBody>
                  <a:tcPr/>
                </a:tc>
                <a:tc>
                  <a:txBody>
                    <a:bodyPr/>
                    <a:lstStyle/>
                    <a:p>
                      <a:pPr algn="ctr"/>
                      <a:r>
                        <a:rPr lang="en-US" b="1" baseline="0" dirty="0" smtClean="0"/>
                        <a:t>x AND y</a:t>
                      </a:r>
                      <a:endParaRPr lang="en-US" b="1" dirty="0"/>
                    </a:p>
                  </a:txBody>
                  <a:tcPr/>
                </a:tc>
                <a:tc>
                  <a:txBody>
                    <a:bodyPr/>
                    <a:lstStyle/>
                    <a:p>
                      <a:pPr algn="ctr"/>
                      <a:r>
                        <a:rPr lang="en-US" b="1" dirty="0" smtClean="0"/>
                        <a:t>x OR y</a:t>
                      </a:r>
                      <a:endParaRPr lang="en-US" b="1" dirty="0"/>
                    </a:p>
                  </a:txBody>
                  <a:tcPr/>
                </a:tc>
                <a:tc>
                  <a:txBody>
                    <a:bodyPr/>
                    <a:lstStyle/>
                    <a:p>
                      <a:pPr algn="ctr"/>
                      <a:r>
                        <a:rPr lang="en-US" b="1" dirty="0" smtClean="0"/>
                        <a:t>NOT x</a:t>
                      </a:r>
                      <a:endParaRPr lang="en-US" b="1" dirty="0"/>
                    </a:p>
                  </a:txBody>
                  <a:tcPr/>
                </a:tc>
              </a:tr>
              <a:tr h="358140">
                <a:tc>
                  <a:txBody>
                    <a:bodyPr/>
                    <a:lstStyle/>
                    <a:p>
                      <a:r>
                        <a:rPr lang="en-US" dirty="0" smtClean="0"/>
                        <a:t>TRUE</a:t>
                      </a:r>
                      <a:endParaRPr lang="en-US" dirty="0"/>
                    </a:p>
                  </a:txBody>
                  <a:tcPr/>
                </a:tc>
                <a:tc>
                  <a:txBody>
                    <a:bodyPr/>
                    <a:lstStyle/>
                    <a:p>
                      <a:r>
                        <a:rPr lang="en-US" dirty="0" smtClean="0"/>
                        <a:t>TRUE</a:t>
                      </a:r>
                      <a:endParaRPr lang="en-US" dirty="0"/>
                    </a:p>
                  </a:txBody>
                  <a:tcPr/>
                </a:tc>
                <a:tc>
                  <a:txBody>
                    <a:bodyPr/>
                    <a:lstStyle/>
                    <a:p>
                      <a:r>
                        <a:rPr lang="en-US" dirty="0" smtClean="0"/>
                        <a:t>TRUE</a:t>
                      </a:r>
                      <a:endParaRPr lang="en-US" dirty="0"/>
                    </a:p>
                  </a:txBody>
                  <a:tcPr/>
                </a:tc>
                <a:tc>
                  <a:txBody>
                    <a:bodyPr/>
                    <a:lstStyle/>
                    <a:p>
                      <a:r>
                        <a:rPr lang="en-US" dirty="0" smtClean="0"/>
                        <a:t>TRUE</a:t>
                      </a:r>
                      <a:endParaRPr lang="en-US" dirty="0"/>
                    </a:p>
                  </a:txBody>
                  <a:tcPr/>
                </a:tc>
                <a:tc>
                  <a:txBody>
                    <a:bodyPr/>
                    <a:lstStyle/>
                    <a:p>
                      <a:r>
                        <a:rPr lang="en-US" dirty="0" smtClean="0"/>
                        <a:t>FALSE</a:t>
                      </a:r>
                      <a:endParaRPr lang="en-US" dirty="0"/>
                    </a:p>
                  </a:txBody>
                  <a:tcPr/>
                </a:tc>
              </a:tr>
              <a:tr h="358140">
                <a:tc>
                  <a:txBody>
                    <a:bodyPr/>
                    <a:lstStyle/>
                    <a:p>
                      <a:r>
                        <a:rPr lang="en-US" dirty="0" smtClean="0"/>
                        <a:t>TRUE</a:t>
                      </a:r>
                      <a:endParaRPr lang="en-US" dirty="0"/>
                    </a:p>
                  </a:txBody>
                  <a:tcPr/>
                </a:tc>
                <a:tc>
                  <a:txBody>
                    <a:bodyPr/>
                    <a:lstStyle/>
                    <a:p>
                      <a:r>
                        <a:rPr lang="en-US" dirty="0" smtClean="0"/>
                        <a:t>UNKNOWN</a:t>
                      </a:r>
                      <a:endParaRPr lang="en-US" dirty="0"/>
                    </a:p>
                  </a:txBody>
                  <a:tcPr/>
                </a:tc>
                <a:tc>
                  <a:txBody>
                    <a:bodyPr/>
                    <a:lstStyle/>
                    <a:p>
                      <a:r>
                        <a:rPr lang="en-US" dirty="0" smtClean="0"/>
                        <a:t>UNKNOWN</a:t>
                      </a:r>
                      <a:endParaRPr lang="en-US" dirty="0"/>
                    </a:p>
                  </a:txBody>
                  <a:tcPr/>
                </a:tc>
                <a:tc>
                  <a:txBody>
                    <a:bodyPr/>
                    <a:lstStyle/>
                    <a:p>
                      <a:r>
                        <a:rPr lang="en-US" dirty="0" smtClean="0"/>
                        <a:t>TRUE</a:t>
                      </a:r>
                      <a:endParaRPr lang="en-US" dirty="0"/>
                    </a:p>
                  </a:txBody>
                  <a:tcPr/>
                </a:tc>
                <a:tc>
                  <a:txBody>
                    <a:bodyPr/>
                    <a:lstStyle/>
                    <a:p>
                      <a:r>
                        <a:rPr lang="en-US" dirty="0" smtClean="0"/>
                        <a:t>FALSE</a:t>
                      </a:r>
                      <a:endParaRPr lang="en-US" dirty="0"/>
                    </a:p>
                  </a:txBody>
                  <a:tcPr/>
                </a:tc>
              </a:tr>
              <a:tr h="358140">
                <a:tc>
                  <a:txBody>
                    <a:bodyPr/>
                    <a:lstStyle/>
                    <a:p>
                      <a:r>
                        <a:rPr lang="en-US" dirty="0" smtClean="0"/>
                        <a:t>TRUE</a:t>
                      </a:r>
                      <a:endParaRPr lang="en-US" dirty="0"/>
                    </a:p>
                  </a:txBody>
                  <a:tcPr/>
                </a:tc>
                <a:tc>
                  <a:txBody>
                    <a:bodyPr/>
                    <a:lstStyle/>
                    <a:p>
                      <a:r>
                        <a:rPr lang="en-US" dirty="0" smtClean="0"/>
                        <a:t>FALSE</a:t>
                      </a:r>
                      <a:endParaRPr lang="en-US" dirty="0"/>
                    </a:p>
                  </a:txBody>
                  <a:tcPr/>
                </a:tc>
                <a:tc>
                  <a:txBody>
                    <a:bodyPr/>
                    <a:lstStyle/>
                    <a:p>
                      <a:r>
                        <a:rPr lang="en-US" dirty="0" smtClean="0"/>
                        <a:t>FALSE</a:t>
                      </a:r>
                      <a:endParaRPr lang="en-US" dirty="0"/>
                    </a:p>
                  </a:txBody>
                  <a:tcPr/>
                </a:tc>
                <a:tc>
                  <a:txBody>
                    <a:bodyPr/>
                    <a:lstStyle/>
                    <a:p>
                      <a:r>
                        <a:rPr lang="en-US" dirty="0" smtClean="0"/>
                        <a:t>TRUE</a:t>
                      </a:r>
                      <a:endParaRPr lang="en-US" dirty="0"/>
                    </a:p>
                  </a:txBody>
                  <a:tcPr/>
                </a:tc>
                <a:tc>
                  <a:txBody>
                    <a:bodyPr/>
                    <a:lstStyle/>
                    <a:p>
                      <a:r>
                        <a:rPr lang="en-US" dirty="0" smtClean="0"/>
                        <a:t>FALSE</a:t>
                      </a:r>
                      <a:endParaRPr lang="en-US" dirty="0"/>
                    </a:p>
                  </a:txBody>
                  <a:tcPr/>
                </a:tc>
              </a:tr>
              <a:tr h="358140">
                <a:tc>
                  <a:txBody>
                    <a:bodyPr/>
                    <a:lstStyle/>
                    <a:p>
                      <a:r>
                        <a:rPr lang="en-US" dirty="0" smtClean="0"/>
                        <a:t>UNKNOWN</a:t>
                      </a:r>
                      <a:endParaRPr lang="en-US" dirty="0"/>
                    </a:p>
                  </a:txBody>
                  <a:tcPr/>
                </a:tc>
                <a:tc>
                  <a:txBody>
                    <a:bodyPr/>
                    <a:lstStyle/>
                    <a:p>
                      <a:r>
                        <a:rPr lang="en-US" dirty="0" smtClean="0"/>
                        <a:t>TRUE</a:t>
                      </a:r>
                      <a:endParaRPr lang="en-US" dirty="0"/>
                    </a:p>
                  </a:txBody>
                  <a:tcPr/>
                </a:tc>
                <a:tc>
                  <a:txBody>
                    <a:bodyPr/>
                    <a:lstStyle/>
                    <a:p>
                      <a:r>
                        <a:rPr lang="en-US" dirty="0" smtClean="0"/>
                        <a:t>UNKNOWN</a:t>
                      </a:r>
                      <a:endParaRPr lang="en-US" dirty="0"/>
                    </a:p>
                  </a:txBody>
                  <a:tcPr/>
                </a:tc>
                <a:tc>
                  <a:txBody>
                    <a:bodyPr/>
                    <a:lstStyle/>
                    <a:p>
                      <a:r>
                        <a:rPr lang="en-US" dirty="0" smtClean="0"/>
                        <a:t>TRUE</a:t>
                      </a:r>
                      <a:endParaRPr lang="en-US" dirty="0"/>
                    </a:p>
                  </a:txBody>
                  <a:tcPr/>
                </a:tc>
                <a:tc>
                  <a:txBody>
                    <a:bodyPr/>
                    <a:lstStyle/>
                    <a:p>
                      <a:r>
                        <a:rPr lang="en-US" dirty="0" smtClean="0"/>
                        <a:t>UNKNOWN</a:t>
                      </a:r>
                      <a:endParaRPr lang="en-US" dirty="0"/>
                    </a:p>
                  </a:txBody>
                  <a:tcPr/>
                </a:tc>
              </a:tr>
              <a:tr h="358140">
                <a:tc>
                  <a:txBody>
                    <a:bodyPr/>
                    <a:lstStyle/>
                    <a:p>
                      <a:r>
                        <a:rPr lang="en-US" dirty="0" smtClean="0"/>
                        <a:t>UNKNOWN</a:t>
                      </a:r>
                      <a:endParaRPr lang="en-US" dirty="0"/>
                    </a:p>
                  </a:txBody>
                  <a:tcPr/>
                </a:tc>
                <a:tc>
                  <a:txBody>
                    <a:bodyPr/>
                    <a:lstStyle/>
                    <a:p>
                      <a:r>
                        <a:rPr lang="en-US" dirty="0" smtClean="0"/>
                        <a:t>UNKNOWN</a:t>
                      </a:r>
                      <a:endParaRPr lang="en-US" dirty="0"/>
                    </a:p>
                  </a:txBody>
                  <a:tcPr/>
                </a:tc>
                <a:tc>
                  <a:txBody>
                    <a:bodyPr/>
                    <a:lstStyle/>
                    <a:p>
                      <a:r>
                        <a:rPr lang="en-US" dirty="0" smtClean="0"/>
                        <a:t>UNKNOWN</a:t>
                      </a:r>
                      <a:endParaRPr lang="en-US" dirty="0"/>
                    </a:p>
                  </a:txBody>
                  <a:tcPr/>
                </a:tc>
                <a:tc>
                  <a:txBody>
                    <a:bodyPr/>
                    <a:lstStyle/>
                    <a:p>
                      <a:r>
                        <a:rPr lang="en-US" dirty="0" smtClean="0"/>
                        <a:t>UNKNOWN</a:t>
                      </a:r>
                      <a:endParaRPr lang="en-US" dirty="0"/>
                    </a:p>
                  </a:txBody>
                  <a:tcPr/>
                </a:tc>
                <a:tc>
                  <a:txBody>
                    <a:bodyPr/>
                    <a:lstStyle/>
                    <a:p>
                      <a:r>
                        <a:rPr lang="en-US" dirty="0" smtClean="0"/>
                        <a:t>UNKNOWN</a:t>
                      </a:r>
                      <a:endParaRPr lang="en-US" dirty="0"/>
                    </a:p>
                  </a:txBody>
                  <a:tcPr/>
                </a:tc>
              </a:tr>
              <a:tr h="358140">
                <a:tc>
                  <a:txBody>
                    <a:bodyPr/>
                    <a:lstStyle/>
                    <a:p>
                      <a:r>
                        <a:rPr lang="en-US" dirty="0" smtClean="0"/>
                        <a:t>UNKNOWN</a:t>
                      </a:r>
                      <a:endParaRPr lang="en-US" dirty="0"/>
                    </a:p>
                  </a:txBody>
                  <a:tcPr/>
                </a:tc>
                <a:tc>
                  <a:txBody>
                    <a:bodyPr/>
                    <a:lstStyle/>
                    <a:p>
                      <a:r>
                        <a:rPr lang="en-US" dirty="0" smtClean="0"/>
                        <a:t>FALSE</a:t>
                      </a:r>
                      <a:endParaRPr lang="en-US" dirty="0"/>
                    </a:p>
                  </a:txBody>
                  <a:tcPr/>
                </a:tc>
                <a:tc>
                  <a:txBody>
                    <a:bodyPr/>
                    <a:lstStyle/>
                    <a:p>
                      <a:r>
                        <a:rPr lang="en-US" dirty="0" smtClean="0"/>
                        <a:t>FALSE</a:t>
                      </a:r>
                      <a:endParaRPr lang="en-US" dirty="0"/>
                    </a:p>
                  </a:txBody>
                  <a:tcPr/>
                </a:tc>
                <a:tc>
                  <a:txBody>
                    <a:bodyPr/>
                    <a:lstStyle/>
                    <a:p>
                      <a:r>
                        <a:rPr lang="en-US" dirty="0" smtClean="0"/>
                        <a:t>UNKNOWN</a:t>
                      </a:r>
                      <a:endParaRPr lang="en-US" dirty="0"/>
                    </a:p>
                  </a:txBody>
                  <a:tcPr/>
                </a:tc>
                <a:tc>
                  <a:txBody>
                    <a:bodyPr/>
                    <a:lstStyle/>
                    <a:p>
                      <a:r>
                        <a:rPr lang="en-US" dirty="0" smtClean="0"/>
                        <a:t>UNKNOWN</a:t>
                      </a:r>
                      <a:endParaRPr lang="en-US" dirty="0"/>
                    </a:p>
                  </a:txBody>
                  <a:tcPr/>
                </a:tc>
              </a:tr>
              <a:tr h="358140">
                <a:tc>
                  <a:txBody>
                    <a:bodyPr/>
                    <a:lstStyle/>
                    <a:p>
                      <a:r>
                        <a:rPr lang="en-US" dirty="0" smtClean="0"/>
                        <a:t>FALSE</a:t>
                      </a:r>
                      <a:endParaRPr lang="en-US" dirty="0"/>
                    </a:p>
                  </a:txBody>
                  <a:tcPr/>
                </a:tc>
                <a:tc>
                  <a:txBody>
                    <a:bodyPr/>
                    <a:lstStyle/>
                    <a:p>
                      <a:r>
                        <a:rPr lang="en-US" dirty="0" smtClean="0"/>
                        <a:t>TRUE</a:t>
                      </a:r>
                      <a:endParaRPr lang="en-US" dirty="0"/>
                    </a:p>
                  </a:txBody>
                  <a:tcPr/>
                </a:tc>
                <a:tc>
                  <a:txBody>
                    <a:bodyPr/>
                    <a:lstStyle/>
                    <a:p>
                      <a:r>
                        <a:rPr lang="en-US" dirty="0" smtClean="0"/>
                        <a:t>FALSE</a:t>
                      </a:r>
                      <a:endParaRPr lang="en-US" dirty="0"/>
                    </a:p>
                  </a:txBody>
                  <a:tcPr/>
                </a:tc>
                <a:tc>
                  <a:txBody>
                    <a:bodyPr/>
                    <a:lstStyle/>
                    <a:p>
                      <a:r>
                        <a:rPr lang="en-US" dirty="0" smtClean="0"/>
                        <a:t>TRUE</a:t>
                      </a:r>
                      <a:endParaRPr lang="en-US" dirty="0"/>
                    </a:p>
                  </a:txBody>
                  <a:tcPr/>
                </a:tc>
                <a:tc>
                  <a:txBody>
                    <a:bodyPr/>
                    <a:lstStyle/>
                    <a:p>
                      <a:r>
                        <a:rPr lang="en-US" dirty="0" smtClean="0"/>
                        <a:t>TRUE</a:t>
                      </a:r>
                      <a:endParaRPr lang="en-US" dirty="0"/>
                    </a:p>
                  </a:txBody>
                  <a:tcPr/>
                </a:tc>
              </a:tr>
              <a:tr h="358140">
                <a:tc>
                  <a:txBody>
                    <a:bodyPr/>
                    <a:lstStyle/>
                    <a:p>
                      <a:r>
                        <a:rPr lang="en-US" dirty="0" smtClean="0"/>
                        <a:t>FALSE</a:t>
                      </a:r>
                      <a:endParaRPr lang="en-US" dirty="0"/>
                    </a:p>
                  </a:txBody>
                  <a:tcPr/>
                </a:tc>
                <a:tc>
                  <a:txBody>
                    <a:bodyPr/>
                    <a:lstStyle/>
                    <a:p>
                      <a:r>
                        <a:rPr lang="en-US" dirty="0" smtClean="0"/>
                        <a:t>UNKNOWN</a:t>
                      </a:r>
                      <a:endParaRPr lang="en-US" dirty="0"/>
                    </a:p>
                  </a:txBody>
                  <a:tcPr/>
                </a:tc>
                <a:tc>
                  <a:txBody>
                    <a:bodyPr/>
                    <a:lstStyle/>
                    <a:p>
                      <a:r>
                        <a:rPr lang="en-US" dirty="0" smtClean="0"/>
                        <a:t>FALSE</a:t>
                      </a:r>
                      <a:endParaRPr lang="en-US" dirty="0"/>
                    </a:p>
                  </a:txBody>
                  <a:tcPr/>
                </a:tc>
                <a:tc>
                  <a:txBody>
                    <a:bodyPr/>
                    <a:lstStyle/>
                    <a:p>
                      <a:r>
                        <a:rPr lang="en-US" dirty="0" smtClean="0"/>
                        <a:t>UNKNOWN</a:t>
                      </a:r>
                      <a:endParaRPr lang="en-US" dirty="0"/>
                    </a:p>
                  </a:txBody>
                  <a:tcPr/>
                </a:tc>
                <a:tc>
                  <a:txBody>
                    <a:bodyPr/>
                    <a:lstStyle/>
                    <a:p>
                      <a:r>
                        <a:rPr lang="en-US" dirty="0" smtClean="0"/>
                        <a:t>TRUE</a:t>
                      </a:r>
                      <a:endParaRPr lang="en-US" dirty="0"/>
                    </a:p>
                  </a:txBody>
                  <a:tcPr/>
                </a:tc>
              </a:tr>
              <a:tr h="358140">
                <a:tc>
                  <a:txBody>
                    <a:bodyPr/>
                    <a:lstStyle/>
                    <a:p>
                      <a:r>
                        <a:rPr lang="en-US" dirty="0" smtClean="0"/>
                        <a:t>FALSE</a:t>
                      </a:r>
                      <a:endParaRPr lang="en-US" dirty="0"/>
                    </a:p>
                  </a:txBody>
                  <a:tcPr/>
                </a:tc>
                <a:tc>
                  <a:txBody>
                    <a:bodyPr/>
                    <a:lstStyle/>
                    <a:p>
                      <a:r>
                        <a:rPr lang="en-US" dirty="0" smtClean="0"/>
                        <a:t>FALSE</a:t>
                      </a:r>
                      <a:endParaRPr lang="en-US" dirty="0"/>
                    </a:p>
                  </a:txBody>
                  <a:tcPr/>
                </a:tc>
                <a:tc>
                  <a:txBody>
                    <a:bodyPr/>
                    <a:lstStyle/>
                    <a:p>
                      <a:r>
                        <a:rPr lang="en-US" dirty="0" smtClean="0"/>
                        <a:t>FALSE</a:t>
                      </a:r>
                      <a:endParaRPr lang="en-US" dirty="0"/>
                    </a:p>
                  </a:txBody>
                  <a:tcPr/>
                </a:tc>
                <a:tc>
                  <a:txBody>
                    <a:bodyPr/>
                    <a:lstStyle/>
                    <a:p>
                      <a:r>
                        <a:rPr lang="en-US" dirty="0" smtClean="0"/>
                        <a:t>FALSE</a:t>
                      </a:r>
                      <a:endParaRPr lang="en-US" dirty="0"/>
                    </a:p>
                  </a:txBody>
                  <a:tcPr/>
                </a:tc>
                <a:tc>
                  <a:txBody>
                    <a:bodyPr/>
                    <a:lstStyle/>
                    <a:p>
                      <a:r>
                        <a:rPr lang="en-US" dirty="0" smtClean="0"/>
                        <a:t>TRUE</a:t>
                      </a:r>
                      <a:endParaRPr lang="en-US" dirty="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SQL conditions in Where clause produce three truth values: True, False, and Unknown</a:t>
            </a:r>
          </a:p>
          <a:p>
            <a:r>
              <a:rPr lang="en-US" dirty="0" smtClean="0"/>
              <a:t>Those tuples which condition has the value True become part of the answer</a:t>
            </a:r>
          </a:p>
          <a:p>
            <a:r>
              <a:rPr lang="en-US" dirty="0" smtClean="0"/>
              <a:t>Those tuples which condition has the value False or Unknown are excluded from the answer</a:t>
            </a:r>
            <a:endParaRPr lang="en-US" dirty="0"/>
          </a:p>
        </p:txBody>
      </p:sp>
      <p:sp>
        <p:nvSpPr>
          <p:cNvPr id="2" name="Title 1"/>
          <p:cNvSpPr>
            <a:spLocks noGrp="1"/>
          </p:cNvSpPr>
          <p:nvPr>
            <p:ph type="title"/>
          </p:nvPr>
        </p:nvSpPr>
        <p:spPr/>
        <p:txBody>
          <a:bodyPr/>
          <a:lstStyle/>
          <a:p>
            <a:r>
              <a:rPr lang="en-US" dirty="0" smtClean="0"/>
              <a:t>The Truth-Value Unknown</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Presenting the </a:t>
            </a:r>
            <a:r>
              <a:rPr lang="en-US" dirty="0" err="1" smtClean="0"/>
              <a:t>tuples</a:t>
            </a:r>
            <a:r>
              <a:rPr lang="en-US" dirty="0" smtClean="0"/>
              <a:t> produced by a query in sorted order</a:t>
            </a:r>
          </a:p>
          <a:p>
            <a:r>
              <a:rPr lang="en-US" dirty="0" smtClean="0"/>
              <a:t>The order may be based on the value of any attribute</a:t>
            </a:r>
          </a:p>
          <a:p>
            <a:r>
              <a:rPr lang="en-US" dirty="0" smtClean="0"/>
              <a:t>Syntax</a:t>
            </a:r>
          </a:p>
          <a:p>
            <a:endParaRPr lang="en-US" dirty="0" smtClean="0"/>
          </a:p>
          <a:p>
            <a:endParaRPr lang="en-US" dirty="0" smtClean="0"/>
          </a:p>
          <a:p>
            <a:endParaRPr lang="en-US" dirty="0" smtClean="0"/>
          </a:p>
          <a:p>
            <a:endParaRPr lang="en-US" dirty="0" smtClean="0"/>
          </a:p>
          <a:p>
            <a:r>
              <a:rPr lang="en-US" dirty="0" smtClean="0"/>
              <a:t>Order by clause follows Where and any other clauses. The ordering is performed on the result of the From, Where, and other clauses, just before Select clause</a:t>
            </a:r>
          </a:p>
          <a:p>
            <a:r>
              <a:rPr lang="en-US" dirty="0" smtClean="0"/>
              <a:t>Using keyword ASC for ascending order and DESC for descending order</a:t>
            </a:r>
            <a:endParaRPr lang="en-US" dirty="0"/>
          </a:p>
        </p:txBody>
      </p:sp>
      <p:sp>
        <p:nvSpPr>
          <p:cNvPr id="3" name="Title 2"/>
          <p:cNvSpPr>
            <a:spLocks noGrp="1"/>
          </p:cNvSpPr>
          <p:nvPr>
            <p:ph type="title"/>
          </p:nvPr>
        </p:nvSpPr>
        <p:spPr/>
        <p:txBody>
          <a:bodyPr/>
          <a:lstStyle/>
          <a:p>
            <a:r>
              <a:rPr lang="en-US" smtClean="0"/>
              <a:t>Ordering the Output</a:t>
            </a:r>
            <a:endParaRPr lang="en-US"/>
          </a:p>
        </p:txBody>
      </p:sp>
      <p:sp>
        <p:nvSpPr>
          <p:cNvPr id="4" name="TextBox 3"/>
          <p:cNvSpPr txBox="1"/>
          <p:nvPr/>
        </p:nvSpPr>
        <p:spPr>
          <a:xfrm>
            <a:off x="2438400" y="2362200"/>
            <a:ext cx="5715000" cy="1815882"/>
          </a:xfrm>
          <a:prstGeom prst="rect">
            <a:avLst/>
          </a:prstGeom>
          <a:noFill/>
        </p:spPr>
        <p:txBody>
          <a:bodyPr wrap="square" rtlCol="0">
            <a:spAutoFit/>
          </a:bodyPr>
          <a:lstStyle/>
          <a:p>
            <a:r>
              <a:rPr lang="en-US" sz="2800" b="1" dirty="0" smtClean="0">
                <a:solidFill>
                  <a:srgbClr val="FF0000"/>
                </a:solidFill>
              </a:rPr>
              <a:t>SELECT</a:t>
            </a:r>
            <a:r>
              <a:rPr lang="en-US" sz="2800" dirty="0" smtClean="0"/>
              <a:t> </a:t>
            </a:r>
            <a:r>
              <a:rPr lang="en-US" sz="2800" i="1" dirty="0" smtClean="0"/>
              <a:t>&lt;list of attributes&gt;</a:t>
            </a:r>
          </a:p>
          <a:p>
            <a:r>
              <a:rPr lang="en-US" sz="2800" b="1" dirty="0" smtClean="0">
                <a:solidFill>
                  <a:srgbClr val="FF0000"/>
                </a:solidFill>
              </a:rPr>
              <a:t>FROM</a:t>
            </a:r>
            <a:r>
              <a:rPr lang="en-US" sz="2800" dirty="0" smtClean="0"/>
              <a:t> </a:t>
            </a:r>
            <a:r>
              <a:rPr lang="en-US" sz="2800" i="1" dirty="0" smtClean="0"/>
              <a:t>&lt;list of tables&gt;</a:t>
            </a:r>
          </a:p>
          <a:p>
            <a:r>
              <a:rPr lang="en-US" sz="2800" b="1" dirty="0" smtClean="0">
                <a:solidFill>
                  <a:srgbClr val="FF0000"/>
                </a:solidFill>
              </a:rPr>
              <a:t>WHERE</a:t>
            </a:r>
            <a:r>
              <a:rPr lang="en-US" sz="2800" dirty="0" smtClean="0"/>
              <a:t> </a:t>
            </a:r>
            <a:r>
              <a:rPr lang="en-US" sz="2800" i="1" dirty="0" smtClean="0"/>
              <a:t>&lt;conditions&gt;</a:t>
            </a:r>
          </a:p>
          <a:p>
            <a:r>
              <a:rPr lang="en-US" sz="2800" b="1" dirty="0" smtClean="0">
                <a:solidFill>
                  <a:srgbClr val="FF0000"/>
                </a:solidFill>
              </a:rPr>
              <a:t>ORDER BY </a:t>
            </a:r>
            <a:r>
              <a:rPr lang="en-US" sz="2800" i="1" dirty="0" smtClean="0"/>
              <a:t>&lt;list of attributes&gt;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SQL (sequel) is a database language designed for managing data in relational database management systems, and originally based upon relational algebra.</a:t>
            </a:r>
          </a:p>
          <a:p>
            <a:r>
              <a:rPr lang="en-US" dirty="0" smtClean="0"/>
              <a:t>There are many different dialects of SQL</a:t>
            </a:r>
          </a:p>
          <a:p>
            <a:pPr lvl="1"/>
            <a:r>
              <a:rPr lang="en-US" dirty="0" err="1" smtClean="0"/>
              <a:t>Ansi</a:t>
            </a:r>
            <a:r>
              <a:rPr lang="en-US" dirty="0" smtClean="0"/>
              <a:t> SQL (or SQL-86), SQL-92, SQL-99</a:t>
            </a:r>
          </a:p>
          <a:p>
            <a:pPr lvl="1"/>
            <a:r>
              <a:rPr lang="en-US" dirty="0" smtClean="0"/>
              <a:t>SQL:2003, SQL:2006, SQL:2008, SQL:2009</a:t>
            </a:r>
          </a:p>
          <a:p>
            <a:r>
              <a:rPr lang="vi-VN" b="1" dirty="0" smtClean="0"/>
              <a:t>Transact-SQL</a:t>
            </a:r>
            <a:r>
              <a:rPr lang="vi-VN" dirty="0" smtClean="0"/>
              <a:t> (</a:t>
            </a:r>
            <a:r>
              <a:rPr lang="vi-VN" b="1" dirty="0" smtClean="0"/>
              <a:t>T-SQL</a:t>
            </a:r>
            <a:r>
              <a:rPr lang="vi-VN" dirty="0" smtClean="0"/>
              <a:t>) is Microsoft's and Sybase's proprietary extension to SQL</a:t>
            </a:r>
            <a:r>
              <a:rPr lang="en-US" dirty="0" smtClean="0"/>
              <a:t>.</a:t>
            </a:r>
          </a:p>
          <a:p>
            <a:r>
              <a:rPr lang="en-US" b="1" dirty="0" smtClean="0"/>
              <a:t>PL/SQL</a:t>
            </a:r>
            <a:r>
              <a:rPr lang="en-US" dirty="0" smtClean="0"/>
              <a:t> (</a:t>
            </a:r>
            <a:r>
              <a:rPr lang="en-US" b="1" dirty="0" smtClean="0"/>
              <a:t>Procedural Language/Structured Query Language</a:t>
            </a:r>
            <a:r>
              <a:rPr lang="en-US" dirty="0" smtClean="0"/>
              <a:t>) is Oracle Corporation's procedural extension for SQL and the Oracle relational database. </a:t>
            </a:r>
          </a:p>
          <a:p>
            <a:r>
              <a:rPr lang="en-US" dirty="0" smtClean="0"/>
              <a:t>Today, SQL is accepted as the standard RDBMS language</a:t>
            </a:r>
            <a:endParaRPr lang="en-US" dirty="0"/>
          </a:p>
        </p:txBody>
      </p:sp>
      <p:sp>
        <p:nvSpPr>
          <p:cNvPr id="3" name="Title 2"/>
          <p:cNvSpPr>
            <a:spLocks noGrp="1"/>
          </p:cNvSpPr>
          <p:nvPr>
            <p:ph type="title"/>
          </p:nvPr>
        </p:nvSpPr>
        <p:spPr/>
        <p:txBody>
          <a:bodyPr/>
          <a:lstStyle/>
          <a:p>
            <a:r>
              <a:rPr lang="en-US" dirty="0" smtClean="0"/>
              <a:t>SQL Language Overview</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Example 6:</a:t>
            </a:r>
          </a:p>
          <a:p>
            <a:pPr lvl="1"/>
            <a:r>
              <a:rPr lang="en-US" dirty="0" smtClean="0"/>
              <a:t>Listing all employee by department number ascreasingly, then by salary descreasingly</a:t>
            </a:r>
            <a:endParaRPr lang="en-US" dirty="0"/>
          </a:p>
        </p:txBody>
      </p:sp>
      <p:sp>
        <p:nvSpPr>
          <p:cNvPr id="2" name="Title 1"/>
          <p:cNvSpPr>
            <a:spLocks noGrp="1"/>
          </p:cNvSpPr>
          <p:nvPr>
            <p:ph type="title"/>
          </p:nvPr>
        </p:nvSpPr>
        <p:spPr/>
        <p:txBody>
          <a:bodyPr/>
          <a:lstStyle/>
          <a:p>
            <a:r>
              <a:rPr lang="en-US" dirty="0" smtClean="0"/>
              <a:t>Ordering the Output</a:t>
            </a:r>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1143000" y="3428469"/>
            <a:ext cx="5029200" cy="1524531"/>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r>
              <a:rPr lang="en-US" dirty="0" smtClean="0"/>
              <a:t>6.2 QUERIES INVOLVING MORE THAN ONE RELATION</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SQL allows we combine two or more relations through joins, products, unions, intersections, and differences</a:t>
            </a:r>
            <a:endParaRPr lang="en-US" dirty="0"/>
          </a:p>
        </p:txBody>
      </p:sp>
      <p:sp>
        <p:nvSpPr>
          <p:cNvPr id="2" name="Title 1"/>
          <p:cNvSpPr>
            <a:spLocks noGrp="1"/>
          </p:cNvSpPr>
          <p:nvPr>
            <p:ph type="title"/>
          </p:nvPr>
        </p:nvSpPr>
        <p:spPr/>
        <p:txBody>
          <a:bodyPr>
            <a:normAutofit fontScale="90000"/>
          </a:bodyPr>
          <a:lstStyle/>
          <a:p>
            <a:r>
              <a:rPr lang="en-US" dirty="0" smtClean="0"/>
              <a:t>Queries Involving More Than One Relation</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When data from more than one table in the database is required, a </a:t>
            </a:r>
            <a:r>
              <a:rPr lang="en-US" i="1" dirty="0" smtClean="0"/>
              <a:t>join </a:t>
            </a:r>
            <a:r>
              <a:rPr lang="en-US" dirty="0" smtClean="0"/>
              <a:t>condition is used.</a:t>
            </a:r>
          </a:p>
          <a:p>
            <a:r>
              <a:rPr lang="en-US" dirty="0" smtClean="0"/>
              <a:t>Simple way to couple relations: list each relation in the </a:t>
            </a:r>
            <a:r>
              <a:rPr lang="en-US" dirty="0" smtClean="0">
                <a:solidFill>
                  <a:srgbClr val="FF0000"/>
                </a:solidFill>
              </a:rPr>
              <a:t>From</a:t>
            </a:r>
            <a:r>
              <a:rPr lang="en-US" dirty="0" smtClean="0"/>
              <a:t> clause</a:t>
            </a:r>
          </a:p>
          <a:p>
            <a:r>
              <a:rPr lang="en-US" dirty="0" smtClean="0"/>
              <a:t>Other clauses in query can refer to the attributes of any of the relations in the </a:t>
            </a:r>
            <a:r>
              <a:rPr lang="en-US" dirty="0" smtClean="0">
                <a:solidFill>
                  <a:srgbClr val="FF0000"/>
                </a:solidFill>
              </a:rPr>
              <a:t>From</a:t>
            </a:r>
            <a:r>
              <a:rPr lang="en-US" dirty="0" smtClean="0"/>
              <a:t> clause</a:t>
            </a:r>
            <a:endParaRPr lang="en-US" dirty="0"/>
          </a:p>
        </p:txBody>
      </p:sp>
      <p:sp>
        <p:nvSpPr>
          <p:cNvPr id="2" name="Title 1"/>
          <p:cNvSpPr>
            <a:spLocks noGrp="1"/>
          </p:cNvSpPr>
          <p:nvPr>
            <p:ph type="title"/>
          </p:nvPr>
        </p:nvSpPr>
        <p:spPr/>
        <p:txBody>
          <a:bodyPr/>
          <a:lstStyle/>
          <a:p>
            <a:r>
              <a:rPr lang="en-US" dirty="0" smtClean="0"/>
              <a:t>Products and Joins in SQL</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Example 7:</a:t>
            </a:r>
          </a:p>
          <a:p>
            <a:pPr lvl="1"/>
            <a:r>
              <a:rPr lang="en-US" smtClean="0"/>
              <a:t>List all employees who work on ‘Phòng Phần mềm trong nước’ department</a:t>
            </a:r>
            <a:endParaRPr lang="en-US"/>
          </a:p>
        </p:txBody>
      </p:sp>
      <p:sp>
        <p:nvSpPr>
          <p:cNvPr id="3" name="Title 2"/>
          <p:cNvSpPr>
            <a:spLocks noGrp="1"/>
          </p:cNvSpPr>
          <p:nvPr>
            <p:ph type="title"/>
          </p:nvPr>
        </p:nvSpPr>
        <p:spPr/>
        <p:txBody>
          <a:bodyPr/>
          <a:lstStyle/>
          <a:p>
            <a:r>
              <a:rPr lang="en-US" smtClean="0"/>
              <a:t>Products and Joins in SQL</a:t>
            </a:r>
            <a:endParaRPr lang="en-US"/>
          </a:p>
        </p:txBody>
      </p:sp>
      <p:pic>
        <p:nvPicPr>
          <p:cNvPr id="8194" name="Picture 2"/>
          <p:cNvPicPr>
            <a:picLocks noChangeAspect="1" noChangeArrowheads="1"/>
          </p:cNvPicPr>
          <p:nvPr/>
        </p:nvPicPr>
        <p:blipFill>
          <a:blip r:embed="rId3" cstate="print"/>
          <a:srcRect/>
          <a:stretch>
            <a:fillRect/>
          </a:stretch>
        </p:blipFill>
        <p:spPr bwMode="auto">
          <a:xfrm>
            <a:off x="1066800" y="3733800"/>
            <a:ext cx="7642942" cy="1219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linds(horizontal)">
                                      <p:cBhvr>
                                        <p:cTn id="7"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 a query involves several relations, and there are two or more attributes with the same name?</a:t>
            </a:r>
          </a:p>
        </p:txBody>
      </p:sp>
      <p:sp>
        <p:nvSpPr>
          <p:cNvPr id="2" name="Title 1"/>
          <p:cNvSpPr>
            <a:spLocks noGrp="1"/>
          </p:cNvSpPr>
          <p:nvPr>
            <p:ph type="title"/>
          </p:nvPr>
        </p:nvSpPr>
        <p:spPr/>
        <p:txBody>
          <a:bodyPr/>
          <a:lstStyle/>
          <a:p>
            <a:r>
              <a:rPr lang="en-US" dirty="0" smtClean="0"/>
              <a:t>What we do if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We may list a relation R as many times as we need</a:t>
            </a:r>
          </a:p>
          <a:p>
            <a:r>
              <a:rPr lang="en-US" smtClean="0"/>
              <a:t>We use tuple variables to refer to each occurrence of R</a:t>
            </a:r>
            <a:endParaRPr lang="en-US"/>
          </a:p>
        </p:txBody>
      </p:sp>
      <p:sp>
        <p:nvSpPr>
          <p:cNvPr id="3" name="Title 2"/>
          <p:cNvSpPr>
            <a:spLocks noGrp="1"/>
          </p:cNvSpPr>
          <p:nvPr>
            <p:ph type="title"/>
          </p:nvPr>
        </p:nvSpPr>
        <p:spPr/>
        <p:txBody>
          <a:bodyPr/>
          <a:lstStyle/>
          <a:p>
            <a:r>
              <a:rPr lang="en-US" smtClean="0"/>
              <a:t>Tuple Variables</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Example 8: </a:t>
            </a:r>
          </a:p>
          <a:p>
            <a:pPr lvl="1"/>
            <a:r>
              <a:rPr lang="en-US" smtClean="0"/>
              <a:t>Find all cities in which our company is</a:t>
            </a:r>
            <a:endParaRPr lang="en-US"/>
          </a:p>
        </p:txBody>
      </p:sp>
      <p:sp>
        <p:nvSpPr>
          <p:cNvPr id="3" name="Title 2"/>
          <p:cNvSpPr>
            <a:spLocks noGrp="1"/>
          </p:cNvSpPr>
          <p:nvPr>
            <p:ph type="title"/>
          </p:nvPr>
        </p:nvSpPr>
        <p:spPr/>
        <p:txBody>
          <a:bodyPr/>
          <a:lstStyle/>
          <a:p>
            <a:r>
              <a:rPr lang="en-US" smtClean="0"/>
              <a:t>Disambiguating Attributes</a:t>
            </a:r>
            <a:endParaRPr lang="en-US"/>
          </a:p>
        </p:txBody>
      </p:sp>
      <p:pic>
        <p:nvPicPr>
          <p:cNvPr id="9218" name="Picture 2"/>
          <p:cNvPicPr>
            <a:picLocks noChangeAspect="1" noChangeArrowheads="1"/>
          </p:cNvPicPr>
          <p:nvPr/>
        </p:nvPicPr>
        <p:blipFill>
          <a:blip r:embed="rId3" cstate="print"/>
          <a:srcRect/>
          <a:stretch>
            <a:fillRect/>
          </a:stretch>
        </p:blipFill>
        <p:spPr bwMode="auto">
          <a:xfrm>
            <a:off x="1066800" y="2819400"/>
            <a:ext cx="4520760" cy="1328737"/>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blinds(horizontal)">
                                      <p:cBhvr>
                                        <p:cTn id="7"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 a query involves two or more tuples from the same relation?</a:t>
            </a:r>
          </a:p>
          <a:p>
            <a:r>
              <a:rPr lang="en-US" dirty="0" smtClean="0"/>
              <a:t>Example 9:</a:t>
            </a:r>
          </a:p>
          <a:p>
            <a:pPr lvl="1"/>
            <a:r>
              <a:rPr lang="en-US" dirty="0" smtClean="0"/>
              <a:t>Find all those project numbers which have more than two members</a:t>
            </a:r>
            <a:endParaRPr lang="en-US" dirty="0"/>
          </a:p>
        </p:txBody>
      </p:sp>
      <p:sp>
        <p:nvSpPr>
          <p:cNvPr id="2" name="Title 1"/>
          <p:cNvSpPr>
            <a:spLocks noGrp="1"/>
          </p:cNvSpPr>
          <p:nvPr>
            <p:ph type="title"/>
          </p:nvPr>
        </p:nvSpPr>
        <p:spPr/>
        <p:txBody>
          <a:bodyPr/>
          <a:lstStyle/>
          <a:p>
            <a:r>
              <a:rPr lang="en-US" dirty="0" smtClean="0"/>
              <a:t>What we do if …</a:t>
            </a:r>
            <a:endParaRPr lang="en-US" dirty="0"/>
          </a:p>
        </p:txBody>
      </p:sp>
      <p:pic>
        <p:nvPicPr>
          <p:cNvPr id="10242" name="Picture 2"/>
          <p:cNvPicPr>
            <a:picLocks noChangeAspect="1" noChangeArrowheads="1"/>
          </p:cNvPicPr>
          <p:nvPr/>
        </p:nvPicPr>
        <p:blipFill>
          <a:blip r:embed="rId3" cstate="print"/>
          <a:srcRect/>
          <a:stretch>
            <a:fillRect/>
          </a:stretch>
        </p:blipFill>
        <p:spPr bwMode="auto">
          <a:xfrm>
            <a:off x="1066800" y="4571999"/>
            <a:ext cx="7162800" cy="1481959"/>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blinds(horizontal)">
                                      <p:cBhvr>
                                        <p:cTn id="7"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We combine relations using the set operations of relational algebra: union, intersection, and difference</a:t>
            </a:r>
          </a:p>
          <a:p>
            <a:r>
              <a:rPr lang="en-US" smtClean="0"/>
              <a:t>SQL provides corresponding operators with </a:t>
            </a:r>
            <a:r>
              <a:rPr lang="en-US" smtClean="0">
                <a:solidFill>
                  <a:srgbClr val="FF0000"/>
                </a:solidFill>
              </a:rPr>
              <a:t>UNION</a:t>
            </a:r>
            <a:r>
              <a:rPr lang="en-US" smtClean="0"/>
              <a:t>, </a:t>
            </a:r>
            <a:r>
              <a:rPr lang="en-US" smtClean="0">
                <a:solidFill>
                  <a:srgbClr val="FF0000"/>
                </a:solidFill>
              </a:rPr>
              <a:t>INTERSECT</a:t>
            </a:r>
            <a:r>
              <a:rPr lang="en-US" smtClean="0"/>
              <a:t>, and </a:t>
            </a:r>
            <a:r>
              <a:rPr lang="en-US" smtClean="0">
                <a:solidFill>
                  <a:srgbClr val="FF0000"/>
                </a:solidFill>
              </a:rPr>
              <a:t>EXCEPT</a:t>
            </a:r>
            <a:r>
              <a:rPr lang="en-US" smtClean="0"/>
              <a:t> for </a:t>
            </a:r>
            <a:r>
              <a:rPr lang="en-US" smtClean="0">
                <a:sym typeface="Symbol"/>
              </a:rPr>
              <a:t>, , and -, respectively</a:t>
            </a:r>
            <a:endParaRPr lang="en-US"/>
          </a:p>
        </p:txBody>
      </p:sp>
      <p:sp>
        <p:nvSpPr>
          <p:cNvPr id="3" name="Title 2"/>
          <p:cNvSpPr>
            <a:spLocks noGrp="1"/>
          </p:cNvSpPr>
          <p:nvPr>
            <p:ph type="title"/>
          </p:nvPr>
        </p:nvSpPr>
        <p:spPr/>
        <p:txBody>
          <a:bodyPr>
            <a:normAutofit fontScale="90000"/>
          </a:bodyPr>
          <a:lstStyle/>
          <a:p>
            <a:r>
              <a:rPr lang="en-US" smtClean="0"/>
              <a:t>Union, Intersection, Difference of Queries</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6.1 SIMPLE QUERIES IN SQL</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Example 10.1</a:t>
            </a:r>
          </a:p>
          <a:p>
            <a:pPr lvl="1"/>
            <a:r>
              <a:rPr lang="en-US" dirty="0" smtClean="0"/>
              <a:t>Find all those employees whose name is begun by ‘H’ or salary exceed 80000</a:t>
            </a:r>
            <a:endParaRPr lang="en-US" dirty="0"/>
          </a:p>
        </p:txBody>
      </p:sp>
      <p:sp>
        <p:nvSpPr>
          <p:cNvPr id="2" name="Title 1"/>
          <p:cNvSpPr>
            <a:spLocks noGrp="1"/>
          </p:cNvSpPr>
          <p:nvPr>
            <p:ph type="title"/>
          </p:nvPr>
        </p:nvSpPr>
        <p:spPr/>
        <p:txBody>
          <a:bodyPr>
            <a:normAutofit fontScale="90000"/>
          </a:bodyPr>
          <a:lstStyle/>
          <a:p>
            <a:r>
              <a:rPr lang="en-US" dirty="0" smtClean="0"/>
              <a:t>Union, Intersection, Difference of Queries</a:t>
            </a:r>
            <a:endParaRPr lang="en-US" dirty="0"/>
          </a:p>
        </p:txBody>
      </p:sp>
      <p:pic>
        <p:nvPicPr>
          <p:cNvPr id="11266" name="Picture 2"/>
          <p:cNvPicPr>
            <a:picLocks noChangeAspect="1" noChangeArrowheads="1"/>
          </p:cNvPicPr>
          <p:nvPr/>
        </p:nvPicPr>
        <p:blipFill>
          <a:blip r:embed="rId2" cstate="print"/>
          <a:srcRect/>
          <a:stretch>
            <a:fillRect/>
          </a:stretch>
        </p:blipFill>
        <p:spPr bwMode="auto">
          <a:xfrm>
            <a:off x="1066800" y="3429000"/>
            <a:ext cx="7506547" cy="1676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blinds(horizontal)">
                                      <p:cBhvr>
                                        <p:cTn id="7"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Example 10.2</a:t>
            </a:r>
          </a:p>
          <a:p>
            <a:pPr lvl="1"/>
            <a:r>
              <a:rPr lang="en-US" dirty="0" smtClean="0"/>
              <a:t>Find all those </a:t>
            </a:r>
            <a:r>
              <a:rPr lang="en-US" i="1" dirty="0" smtClean="0"/>
              <a:t>normal</a:t>
            </a:r>
            <a:r>
              <a:rPr lang="en-US" dirty="0" smtClean="0"/>
              <a:t> employees, that is who do not supervise any other employees</a:t>
            </a:r>
            <a:endParaRPr lang="en-US" dirty="0"/>
          </a:p>
        </p:txBody>
      </p:sp>
      <p:sp>
        <p:nvSpPr>
          <p:cNvPr id="2" name="Title 1"/>
          <p:cNvSpPr>
            <a:spLocks noGrp="1"/>
          </p:cNvSpPr>
          <p:nvPr>
            <p:ph type="title"/>
          </p:nvPr>
        </p:nvSpPr>
        <p:spPr/>
        <p:txBody>
          <a:bodyPr>
            <a:normAutofit fontScale="90000"/>
          </a:bodyPr>
          <a:lstStyle/>
          <a:p>
            <a:r>
              <a:rPr lang="en-US" dirty="0" smtClean="0"/>
              <a:t>Union, Intersection, Difference of Queries</a:t>
            </a:r>
            <a:endParaRPr lang="en-US" dirty="0"/>
          </a:p>
        </p:txBody>
      </p:sp>
      <p:pic>
        <p:nvPicPr>
          <p:cNvPr id="12290" name="Picture 2"/>
          <p:cNvPicPr>
            <a:picLocks noChangeAspect="1" noChangeArrowheads="1"/>
          </p:cNvPicPr>
          <p:nvPr/>
        </p:nvPicPr>
        <p:blipFill>
          <a:blip r:embed="rId2" cstate="print"/>
          <a:srcRect/>
          <a:stretch>
            <a:fillRect/>
          </a:stretch>
        </p:blipFill>
        <p:spPr bwMode="auto">
          <a:xfrm>
            <a:off x="1295400" y="3352800"/>
            <a:ext cx="5188449" cy="1524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blinds(horizontal)">
                                      <p:cBhvr>
                                        <p:cTn id="7"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Example 10.3</a:t>
            </a:r>
          </a:p>
          <a:p>
            <a:pPr lvl="1"/>
            <a:r>
              <a:rPr lang="en-US" dirty="0" smtClean="0"/>
              <a:t>Find all employees who work on projectB and projectC</a:t>
            </a:r>
            <a:endParaRPr lang="en-US" dirty="0"/>
          </a:p>
        </p:txBody>
      </p:sp>
      <p:sp>
        <p:nvSpPr>
          <p:cNvPr id="2" name="Title 1"/>
          <p:cNvSpPr>
            <a:spLocks noGrp="1"/>
          </p:cNvSpPr>
          <p:nvPr>
            <p:ph type="title"/>
          </p:nvPr>
        </p:nvSpPr>
        <p:spPr/>
        <p:txBody>
          <a:bodyPr>
            <a:normAutofit fontScale="90000"/>
          </a:bodyPr>
          <a:lstStyle/>
          <a:p>
            <a:r>
              <a:rPr lang="en-US" dirty="0" smtClean="0"/>
              <a:t>Union, Intersection, Difference of Queries</a:t>
            </a:r>
            <a:endParaRPr lang="en-US" dirty="0"/>
          </a:p>
        </p:txBody>
      </p:sp>
      <p:pic>
        <p:nvPicPr>
          <p:cNvPr id="13314" name="Picture 2"/>
          <p:cNvPicPr>
            <a:picLocks noChangeAspect="1" noChangeArrowheads="1"/>
          </p:cNvPicPr>
          <p:nvPr/>
        </p:nvPicPr>
        <p:blipFill>
          <a:blip r:embed="rId2" cstate="print"/>
          <a:srcRect/>
          <a:stretch>
            <a:fillRect/>
          </a:stretch>
        </p:blipFill>
        <p:spPr bwMode="auto">
          <a:xfrm>
            <a:off x="990600" y="2819400"/>
            <a:ext cx="6705600" cy="27369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6.3 SUB QUERIES</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One query can be used to help in the evaluation of another</a:t>
            </a:r>
          </a:p>
          <a:p>
            <a:r>
              <a:rPr lang="en-US" dirty="0" smtClean="0"/>
              <a:t>A query that is part of another is called a </a:t>
            </a:r>
            <a:r>
              <a:rPr lang="en-US" dirty="0" smtClean="0">
                <a:solidFill>
                  <a:srgbClr val="FF0000"/>
                </a:solidFill>
              </a:rPr>
              <a:t>sub-query</a:t>
            </a:r>
          </a:p>
          <a:p>
            <a:pPr lvl="1"/>
            <a:r>
              <a:rPr lang="en-US" dirty="0" smtClean="0"/>
              <a:t>Sub-queries return a single constant, this constant can be compared with another value in a </a:t>
            </a:r>
            <a:r>
              <a:rPr lang="en-US" dirty="0" smtClean="0">
                <a:solidFill>
                  <a:srgbClr val="FF0000"/>
                </a:solidFill>
              </a:rPr>
              <a:t>WHERE</a:t>
            </a:r>
            <a:r>
              <a:rPr lang="en-US" dirty="0" smtClean="0"/>
              <a:t> clause</a:t>
            </a:r>
          </a:p>
          <a:p>
            <a:pPr lvl="1"/>
            <a:r>
              <a:rPr lang="en-US" dirty="0" smtClean="0"/>
              <a:t>Sub-queries return relations, that can be used in </a:t>
            </a:r>
            <a:r>
              <a:rPr lang="en-US" dirty="0" smtClean="0">
                <a:solidFill>
                  <a:srgbClr val="FF0000"/>
                </a:solidFill>
              </a:rPr>
              <a:t>WHERE</a:t>
            </a:r>
            <a:r>
              <a:rPr lang="en-US" dirty="0" smtClean="0"/>
              <a:t> clause</a:t>
            </a:r>
          </a:p>
          <a:p>
            <a:pPr lvl="1"/>
            <a:r>
              <a:rPr lang="en-US" dirty="0" smtClean="0"/>
              <a:t>Sub-queries can appear in </a:t>
            </a:r>
            <a:r>
              <a:rPr lang="en-US" dirty="0" smtClean="0">
                <a:solidFill>
                  <a:srgbClr val="FF0000"/>
                </a:solidFill>
              </a:rPr>
              <a:t>FROM</a:t>
            </a:r>
            <a:r>
              <a:rPr lang="en-US" dirty="0" smtClean="0"/>
              <a:t> clauses, followed by a tuple variable</a:t>
            </a:r>
            <a:endParaRPr lang="en-US" dirty="0"/>
          </a:p>
        </p:txBody>
      </p:sp>
      <p:sp>
        <p:nvSpPr>
          <p:cNvPr id="2" name="Title 1"/>
          <p:cNvSpPr>
            <a:spLocks noGrp="1"/>
          </p:cNvSpPr>
          <p:nvPr>
            <p:ph type="title"/>
          </p:nvPr>
        </p:nvSpPr>
        <p:spPr/>
        <p:txBody>
          <a:bodyPr/>
          <a:lstStyle/>
          <a:p>
            <a:r>
              <a:rPr lang="en-US" dirty="0" smtClean="0"/>
              <a:t>Sub-queries</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An atomic value that can appear as one component of a tuple is referred to as a </a:t>
            </a:r>
            <a:r>
              <a:rPr lang="en-US" dirty="0" smtClean="0">
                <a:solidFill>
                  <a:srgbClr val="FF0000"/>
                </a:solidFill>
              </a:rPr>
              <a:t>scalar</a:t>
            </a:r>
          </a:p>
          <a:p>
            <a:r>
              <a:rPr lang="en-US" dirty="0" smtClean="0"/>
              <a:t>Let’s compare two queries for the same request</a:t>
            </a:r>
            <a:endParaRPr lang="en-US" dirty="0"/>
          </a:p>
        </p:txBody>
      </p:sp>
      <p:sp>
        <p:nvSpPr>
          <p:cNvPr id="2" name="Title 1"/>
          <p:cNvSpPr>
            <a:spLocks noGrp="1"/>
          </p:cNvSpPr>
          <p:nvPr>
            <p:ph type="title"/>
          </p:nvPr>
        </p:nvSpPr>
        <p:spPr/>
        <p:txBody>
          <a:bodyPr>
            <a:normAutofit fontScale="90000"/>
          </a:bodyPr>
          <a:lstStyle/>
          <a:p>
            <a:r>
              <a:rPr lang="en-US" dirty="0" smtClean="0"/>
              <a:t>Sub-queries that Produce Scalar Values</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Example 7: Find the employees of </a:t>
            </a:r>
            <a:r>
              <a:rPr lang="en-US" i="1" dirty="0" smtClean="0"/>
              <a:t>Phòng Phần mềm trong nước </a:t>
            </a:r>
            <a:r>
              <a:rPr lang="en-US" dirty="0" smtClean="0"/>
              <a:t>department</a:t>
            </a:r>
          </a:p>
        </p:txBody>
      </p:sp>
      <p:sp>
        <p:nvSpPr>
          <p:cNvPr id="2" name="Title 1"/>
          <p:cNvSpPr>
            <a:spLocks noGrp="1"/>
          </p:cNvSpPr>
          <p:nvPr>
            <p:ph type="title"/>
          </p:nvPr>
        </p:nvSpPr>
        <p:spPr/>
        <p:txBody>
          <a:bodyPr>
            <a:normAutofit fontScale="90000"/>
          </a:bodyPr>
          <a:lstStyle/>
          <a:p>
            <a:r>
              <a:rPr lang="en-US" dirty="0" smtClean="0"/>
              <a:t>Sub-queries that Produce Scalar Values</a:t>
            </a: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990600" y="2971800"/>
            <a:ext cx="7642942" cy="1219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Example 11: </a:t>
            </a:r>
          </a:p>
          <a:p>
            <a:pPr lvl="1"/>
            <a:r>
              <a:rPr lang="en-US" smtClean="0"/>
              <a:t>Find the employees of </a:t>
            </a:r>
            <a:r>
              <a:rPr lang="en-US" i="1" smtClean="0"/>
              <a:t>Phòng Phần mềm trong nước </a:t>
            </a:r>
            <a:r>
              <a:rPr lang="en-US" smtClean="0"/>
              <a:t>department</a:t>
            </a:r>
            <a:endParaRPr lang="en-US"/>
          </a:p>
        </p:txBody>
      </p:sp>
      <p:sp>
        <p:nvSpPr>
          <p:cNvPr id="3" name="Title 2"/>
          <p:cNvSpPr>
            <a:spLocks noGrp="1"/>
          </p:cNvSpPr>
          <p:nvPr>
            <p:ph type="title"/>
          </p:nvPr>
        </p:nvSpPr>
        <p:spPr/>
        <p:txBody>
          <a:bodyPr>
            <a:normAutofit fontScale="90000"/>
          </a:bodyPr>
          <a:lstStyle/>
          <a:p>
            <a:r>
              <a:rPr lang="en-US" smtClean="0"/>
              <a:t>Sub-queries that Produce Scalar Values</a:t>
            </a:r>
            <a:endParaRPr lang="en-US"/>
          </a:p>
        </p:txBody>
      </p:sp>
      <p:pic>
        <p:nvPicPr>
          <p:cNvPr id="14338" name="Picture 2"/>
          <p:cNvPicPr>
            <a:picLocks noChangeAspect="1" noChangeArrowheads="1"/>
          </p:cNvPicPr>
          <p:nvPr/>
        </p:nvPicPr>
        <p:blipFill>
          <a:blip r:embed="rId2" cstate="print"/>
          <a:srcRect/>
          <a:stretch>
            <a:fillRect/>
          </a:stretch>
        </p:blipFill>
        <p:spPr bwMode="auto">
          <a:xfrm>
            <a:off x="1066800" y="3276600"/>
            <a:ext cx="7683190" cy="1981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blinds(horizontal)">
                                      <p:cBhvr>
                                        <p:cTn id="7" dur="5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Example 11: </a:t>
            </a:r>
          </a:p>
          <a:p>
            <a:pPr lvl="1"/>
            <a:r>
              <a:rPr lang="en-US" smtClean="0"/>
              <a:t>Find the employees of </a:t>
            </a:r>
            <a:r>
              <a:rPr lang="en-US" i="1" smtClean="0"/>
              <a:t>Phòng Phần mềm trong nước </a:t>
            </a:r>
            <a:r>
              <a:rPr lang="en-US" smtClean="0"/>
              <a:t>department</a:t>
            </a:r>
            <a:endParaRPr lang="en-US"/>
          </a:p>
        </p:txBody>
      </p:sp>
      <p:sp>
        <p:nvSpPr>
          <p:cNvPr id="3" name="Title 2"/>
          <p:cNvSpPr>
            <a:spLocks noGrp="1"/>
          </p:cNvSpPr>
          <p:nvPr>
            <p:ph type="title"/>
          </p:nvPr>
        </p:nvSpPr>
        <p:spPr/>
        <p:txBody>
          <a:bodyPr>
            <a:normAutofit fontScale="90000"/>
          </a:bodyPr>
          <a:lstStyle/>
          <a:p>
            <a:r>
              <a:rPr lang="en-US" smtClean="0"/>
              <a:t>Sub-queries that Produce Scalar Values</a:t>
            </a:r>
            <a:endParaRPr lang="en-US"/>
          </a:p>
        </p:txBody>
      </p:sp>
      <p:pic>
        <p:nvPicPr>
          <p:cNvPr id="16386" name="Picture 2"/>
          <p:cNvPicPr>
            <a:picLocks noChangeAspect="1" noChangeArrowheads="1"/>
          </p:cNvPicPr>
          <p:nvPr/>
        </p:nvPicPr>
        <p:blipFill>
          <a:blip r:embed="rId2" cstate="print"/>
          <a:srcRect/>
          <a:stretch>
            <a:fillRect/>
          </a:stretch>
        </p:blipFill>
        <p:spPr bwMode="auto">
          <a:xfrm>
            <a:off x="990600" y="3276600"/>
            <a:ext cx="7985464" cy="1600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blinds(horizontal)">
                                      <p:cBhvr>
                                        <p:cTn id="7"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Example 11: </a:t>
            </a:r>
          </a:p>
          <a:p>
            <a:pPr lvl="1"/>
            <a:r>
              <a:rPr lang="en-US" smtClean="0"/>
              <a:t>Find the employees of </a:t>
            </a:r>
            <a:r>
              <a:rPr lang="en-US" i="1" smtClean="0"/>
              <a:t>Phòng Phần mềm trong nước </a:t>
            </a:r>
            <a:r>
              <a:rPr lang="en-US" smtClean="0"/>
              <a:t>department</a:t>
            </a:r>
            <a:endParaRPr lang="en-US"/>
          </a:p>
        </p:txBody>
      </p:sp>
      <p:sp>
        <p:nvSpPr>
          <p:cNvPr id="3" name="Title 2"/>
          <p:cNvSpPr>
            <a:spLocks noGrp="1"/>
          </p:cNvSpPr>
          <p:nvPr>
            <p:ph type="title"/>
          </p:nvPr>
        </p:nvSpPr>
        <p:spPr/>
        <p:txBody>
          <a:bodyPr>
            <a:normAutofit fontScale="90000"/>
          </a:bodyPr>
          <a:lstStyle/>
          <a:p>
            <a:r>
              <a:rPr lang="en-US" smtClean="0"/>
              <a:t>Sub-queries that Produce Scalar Values</a:t>
            </a:r>
            <a:endParaRPr lang="en-US"/>
          </a:p>
        </p:txBody>
      </p:sp>
      <p:pic>
        <p:nvPicPr>
          <p:cNvPr id="15363" name="Picture 3"/>
          <p:cNvPicPr>
            <a:picLocks noChangeAspect="1" noChangeArrowheads="1"/>
          </p:cNvPicPr>
          <p:nvPr/>
        </p:nvPicPr>
        <p:blipFill>
          <a:blip r:embed="rId2" cstate="print"/>
          <a:srcRect/>
          <a:stretch>
            <a:fillRect/>
          </a:stretch>
        </p:blipFill>
        <p:spPr bwMode="auto">
          <a:xfrm>
            <a:off x="1066799" y="3352800"/>
            <a:ext cx="7785887" cy="1752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blinds(horizontal)">
                                      <p:cBhvr>
                                        <p:cTn id="7" dur="500"/>
                                        <p:tgtEl>
                                          <p:spTgt spid="1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Database Schema</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685800" y="1371600"/>
            <a:ext cx="8001000" cy="48773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Some SQL operators can be applied to a relation R and produce a bool result</a:t>
            </a:r>
          </a:p>
          <a:p>
            <a:pPr lvl="1"/>
            <a:r>
              <a:rPr lang="en-US" dirty="0" smtClean="0"/>
              <a:t>(EXISTS R = True) </a:t>
            </a:r>
            <a:r>
              <a:rPr lang="en-US" dirty="0" smtClean="0">
                <a:sym typeface="Symbol"/>
              </a:rPr>
              <a:t> R is not empty</a:t>
            </a:r>
          </a:p>
          <a:p>
            <a:pPr lvl="1"/>
            <a:r>
              <a:rPr lang="en-US" dirty="0" smtClean="0"/>
              <a:t>(s IN R = True) </a:t>
            </a:r>
            <a:r>
              <a:rPr lang="en-US" dirty="0" smtClean="0">
                <a:sym typeface="Symbol"/>
              </a:rPr>
              <a:t> s is equal to one of the values of R</a:t>
            </a:r>
          </a:p>
          <a:p>
            <a:pPr lvl="1"/>
            <a:r>
              <a:rPr lang="en-US" dirty="0" smtClean="0">
                <a:sym typeface="Symbol"/>
              </a:rPr>
              <a:t>(s &gt; ALL R = True)  s is greater than every values in unary R</a:t>
            </a:r>
            <a:endParaRPr lang="en-US" dirty="0" smtClean="0"/>
          </a:p>
          <a:p>
            <a:pPr lvl="1"/>
            <a:r>
              <a:rPr lang="en-US" dirty="0" smtClean="0"/>
              <a:t>(s &gt; ANY R = True) </a:t>
            </a:r>
            <a:r>
              <a:rPr lang="en-US" dirty="0" smtClean="0">
                <a:sym typeface="Symbol"/>
              </a:rPr>
              <a:t> s is greater than at least one value in unary R</a:t>
            </a:r>
            <a:endParaRPr lang="en-US" dirty="0" smtClean="0"/>
          </a:p>
        </p:txBody>
      </p:sp>
      <p:sp>
        <p:nvSpPr>
          <p:cNvPr id="2" name="Title 1"/>
          <p:cNvSpPr>
            <a:spLocks noGrp="1"/>
          </p:cNvSpPr>
          <p:nvPr>
            <p:ph type="title"/>
          </p:nvPr>
        </p:nvSpPr>
        <p:spPr/>
        <p:txBody>
          <a:bodyPr>
            <a:normAutofit fontScale="90000"/>
          </a:bodyPr>
          <a:lstStyle/>
          <a:p>
            <a:r>
              <a:rPr lang="en-US" dirty="0" smtClean="0"/>
              <a:t>Conditions Involving Relations</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tuple in SQL is represented by a list of scalar values between ()</a:t>
            </a:r>
          </a:p>
          <a:p>
            <a:r>
              <a:rPr lang="en-US" dirty="0" smtClean="0"/>
              <a:t>If a tuple t has the same number of components as a relation R, then we may compare t and R with IN, ANY, ALL</a:t>
            </a:r>
          </a:p>
        </p:txBody>
      </p:sp>
      <p:sp>
        <p:nvSpPr>
          <p:cNvPr id="2" name="Title 1"/>
          <p:cNvSpPr>
            <a:spLocks noGrp="1"/>
          </p:cNvSpPr>
          <p:nvPr>
            <p:ph type="title"/>
          </p:nvPr>
        </p:nvSpPr>
        <p:spPr/>
        <p:txBody>
          <a:bodyPr/>
          <a:lstStyle/>
          <a:p>
            <a:r>
              <a:rPr lang="en-US" dirty="0" smtClean="0"/>
              <a:t>Conditions Involving Tuples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Example 12: </a:t>
            </a:r>
          </a:p>
          <a:p>
            <a:pPr lvl="1"/>
            <a:r>
              <a:rPr lang="en-US" smtClean="0"/>
              <a:t>Find the dependents of all employees of department number 1</a:t>
            </a:r>
            <a:endParaRPr lang="en-US"/>
          </a:p>
        </p:txBody>
      </p:sp>
      <p:sp>
        <p:nvSpPr>
          <p:cNvPr id="3" name="Title 2"/>
          <p:cNvSpPr>
            <a:spLocks noGrp="1"/>
          </p:cNvSpPr>
          <p:nvPr>
            <p:ph type="title"/>
          </p:nvPr>
        </p:nvSpPr>
        <p:spPr/>
        <p:txBody>
          <a:bodyPr>
            <a:normAutofit fontScale="90000"/>
          </a:bodyPr>
          <a:lstStyle/>
          <a:p>
            <a:r>
              <a:rPr lang="en-US" smtClean="0"/>
              <a:t>Sub-queries that Produce Scalar Values</a:t>
            </a:r>
            <a:endParaRPr lang="en-US"/>
          </a:p>
        </p:txBody>
      </p:sp>
      <p:pic>
        <p:nvPicPr>
          <p:cNvPr id="17410" name="Picture 2"/>
          <p:cNvPicPr>
            <a:picLocks noChangeAspect="1" noChangeArrowheads="1"/>
          </p:cNvPicPr>
          <p:nvPr/>
        </p:nvPicPr>
        <p:blipFill>
          <a:blip r:embed="rId2" cstate="print"/>
          <a:srcRect/>
          <a:stretch>
            <a:fillRect/>
          </a:stretch>
        </p:blipFill>
        <p:spPr bwMode="auto">
          <a:xfrm>
            <a:off x="1066800" y="3276599"/>
            <a:ext cx="5257800" cy="229785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blinds(horizontal)">
                                      <p:cBhvr>
                                        <p:cTn id="7" dur="5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To now, sub-queries can be evaluated once and for all, the result used in a higher-level query</a:t>
            </a:r>
          </a:p>
          <a:p>
            <a:r>
              <a:rPr lang="en-US" dirty="0" smtClean="0"/>
              <a:t>But, some sub-queries are required to be evaluated many times</a:t>
            </a:r>
          </a:p>
          <a:p>
            <a:r>
              <a:rPr lang="en-US" dirty="0" smtClean="0"/>
              <a:t>That kind of sub-queries is called correlated sub-query</a:t>
            </a:r>
          </a:p>
          <a:p>
            <a:r>
              <a:rPr lang="en-US" dirty="0" smtClean="0"/>
              <a:t>Note: </a:t>
            </a:r>
            <a:r>
              <a:rPr lang="en-US" i="1" dirty="0" smtClean="0">
                <a:solidFill>
                  <a:srgbClr val="FF0000"/>
                </a:solidFill>
              </a:rPr>
              <a:t>Scoping rules </a:t>
            </a:r>
            <a:r>
              <a:rPr lang="en-US" dirty="0" smtClean="0">
                <a:solidFill>
                  <a:srgbClr val="FF0000"/>
                </a:solidFill>
              </a:rPr>
              <a:t>for names</a:t>
            </a:r>
            <a:endParaRPr lang="en-US" dirty="0">
              <a:solidFill>
                <a:srgbClr val="FF0000"/>
              </a:solidFill>
            </a:endParaRPr>
          </a:p>
        </p:txBody>
      </p:sp>
      <p:sp>
        <p:nvSpPr>
          <p:cNvPr id="2" name="Title 1"/>
          <p:cNvSpPr>
            <a:spLocks noGrp="1"/>
          </p:cNvSpPr>
          <p:nvPr>
            <p:ph type="title"/>
          </p:nvPr>
        </p:nvSpPr>
        <p:spPr/>
        <p:txBody>
          <a:bodyPr/>
          <a:lstStyle/>
          <a:p>
            <a:r>
              <a:rPr lang="en-US" dirty="0" smtClean="0"/>
              <a:t>Correlated Sub-queries</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Example 13: </a:t>
            </a:r>
          </a:p>
          <a:p>
            <a:pPr lvl="1"/>
            <a:r>
              <a:rPr lang="en-US" dirty="0" smtClean="0"/>
              <a:t>Find all those projects have the same location with projectA</a:t>
            </a:r>
          </a:p>
        </p:txBody>
      </p:sp>
      <p:sp>
        <p:nvSpPr>
          <p:cNvPr id="2" name="Title 1"/>
          <p:cNvSpPr>
            <a:spLocks noGrp="1"/>
          </p:cNvSpPr>
          <p:nvPr>
            <p:ph type="title"/>
          </p:nvPr>
        </p:nvSpPr>
        <p:spPr/>
        <p:txBody>
          <a:bodyPr/>
          <a:lstStyle/>
          <a:p>
            <a:r>
              <a:rPr lang="en-US" dirty="0" smtClean="0"/>
              <a:t>Correlated Sub-queries</a:t>
            </a:r>
            <a:endParaRPr lang="en-US" dirty="0"/>
          </a:p>
        </p:txBody>
      </p:sp>
      <p:pic>
        <p:nvPicPr>
          <p:cNvPr id="18434" name="Picture 2"/>
          <p:cNvPicPr>
            <a:picLocks noChangeAspect="1" noChangeArrowheads="1"/>
          </p:cNvPicPr>
          <p:nvPr/>
        </p:nvPicPr>
        <p:blipFill>
          <a:blip r:embed="rId3" cstate="print"/>
          <a:srcRect/>
          <a:stretch>
            <a:fillRect/>
          </a:stretch>
        </p:blipFill>
        <p:spPr bwMode="auto">
          <a:xfrm>
            <a:off x="1066800" y="3276599"/>
            <a:ext cx="6553200" cy="1882891"/>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blinds(horizontal)">
                                      <p:cBhvr>
                                        <p:cTn id="7"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Another example: </a:t>
            </a:r>
          </a:p>
          <a:p>
            <a:pPr lvl="1"/>
            <a:r>
              <a:rPr lang="en-US" dirty="0" smtClean="0"/>
              <a:t>Find the titles that have been used for two or movies</a:t>
            </a:r>
          </a:p>
          <a:p>
            <a:pPr lvl="1">
              <a:buNone/>
            </a:pPr>
            <a:r>
              <a:rPr lang="en-US" sz="2000" dirty="0" smtClean="0"/>
              <a:t>SELECT title</a:t>
            </a:r>
          </a:p>
          <a:p>
            <a:pPr lvl="1">
              <a:buNone/>
            </a:pPr>
            <a:r>
              <a:rPr lang="en-US" sz="2000" dirty="0" smtClean="0"/>
              <a:t>FROM Movies Old</a:t>
            </a:r>
          </a:p>
          <a:p>
            <a:pPr lvl="1">
              <a:buNone/>
            </a:pPr>
            <a:r>
              <a:rPr lang="en-US" sz="2000" dirty="0" smtClean="0"/>
              <a:t>WHERE year &lt; ANY</a:t>
            </a:r>
          </a:p>
          <a:p>
            <a:pPr marL="2049463" lvl="1" indent="-273050">
              <a:buNone/>
            </a:pPr>
            <a:r>
              <a:rPr lang="en-US" sz="2000" dirty="0" smtClean="0"/>
              <a:t>	(SELECT year</a:t>
            </a:r>
          </a:p>
          <a:p>
            <a:pPr marL="2049463" lvl="1" indent="-273050">
              <a:buNone/>
            </a:pPr>
            <a:r>
              <a:rPr lang="en-US" sz="2000" dirty="0" smtClean="0"/>
              <a:t>	FROM Movies</a:t>
            </a:r>
          </a:p>
          <a:p>
            <a:pPr marL="2049463" lvl="1" indent="-273050">
              <a:buNone/>
            </a:pPr>
            <a:r>
              <a:rPr lang="en-US" sz="2000" dirty="0" smtClean="0"/>
              <a:t>	WHERE title =</a:t>
            </a:r>
            <a:r>
              <a:rPr lang="en-US" sz="2000" dirty="0" err="1" smtClean="0"/>
              <a:t>Old.title</a:t>
            </a:r>
            <a:r>
              <a:rPr lang="en-US" sz="2000" dirty="0" smtClean="0"/>
              <a:t>)</a:t>
            </a:r>
          </a:p>
        </p:txBody>
      </p:sp>
      <p:sp>
        <p:nvSpPr>
          <p:cNvPr id="2" name="Title 1"/>
          <p:cNvSpPr>
            <a:spLocks noGrp="1"/>
          </p:cNvSpPr>
          <p:nvPr>
            <p:ph type="title"/>
          </p:nvPr>
        </p:nvSpPr>
        <p:spPr/>
        <p:txBody>
          <a:bodyPr/>
          <a:lstStyle/>
          <a:p>
            <a:r>
              <a:rPr lang="en-US" dirty="0" smtClean="0"/>
              <a:t>Correlated Sub-queries</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In a FROM list we can use a parenthesized sub-query</a:t>
            </a:r>
          </a:p>
          <a:p>
            <a:r>
              <a:rPr lang="en-US" dirty="0" smtClean="0"/>
              <a:t>We must give it a </a:t>
            </a:r>
            <a:r>
              <a:rPr lang="en-US" dirty="0" err="1" smtClean="0"/>
              <a:t>tuple</a:t>
            </a:r>
            <a:r>
              <a:rPr lang="en-US" dirty="0" smtClean="0"/>
              <a:t>-variable alias</a:t>
            </a:r>
          </a:p>
          <a:p>
            <a:r>
              <a:rPr lang="en-US" dirty="0" smtClean="0"/>
              <a:t>Example: Find the employees of </a:t>
            </a:r>
            <a:r>
              <a:rPr lang="en-US" i="1" dirty="0" err="1" smtClean="0"/>
              <a:t>Phòng</a:t>
            </a:r>
            <a:r>
              <a:rPr lang="en-US" i="1" dirty="0" smtClean="0"/>
              <a:t> </a:t>
            </a:r>
            <a:r>
              <a:rPr lang="en-US" i="1" dirty="0" err="1" smtClean="0"/>
              <a:t>Phần</a:t>
            </a:r>
            <a:r>
              <a:rPr lang="en-US" i="1" dirty="0" smtClean="0"/>
              <a:t> </a:t>
            </a:r>
            <a:r>
              <a:rPr lang="en-US" i="1" dirty="0" err="1" smtClean="0"/>
              <a:t>mềm</a:t>
            </a:r>
            <a:r>
              <a:rPr lang="en-US" i="1" dirty="0" smtClean="0"/>
              <a:t> </a:t>
            </a:r>
            <a:r>
              <a:rPr lang="en-US" i="1" dirty="0" err="1" smtClean="0"/>
              <a:t>trong</a:t>
            </a:r>
            <a:r>
              <a:rPr lang="en-US" i="1" dirty="0" smtClean="0"/>
              <a:t> </a:t>
            </a:r>
            <a:r>
              <a:rPr lang="en-US" i="1" dirty="0" err="1" smtClean="0"/>
              <a:t>nước</a:t>
            </a:r>
            <a:endParaRPr lang="en-US" i="1" dirty="0" smtClean="0"/>
          </a:p>
          <a:p>
            <a:pPr>
              <a:buNone/>
            </a:pPr>
            <a:r>
              <a:rPr lang="en-US" sz="2300" dirty="0" smtClean="0"/>
              <a:t>	</a:t>
            </a:r>
            <a:r>
              <a:rPr lang="vi-VN" sz="2300" dirty="0" smtClean="0"/>
              <a:t>SELECT 	*</a:t>
            </a:r>
          </a:p>
          <a:p>
            <a:pPr>
              <a:buNone/>
            </a:pPr>
            <a:r>
              <a:rPr lang="en-US" sz="2300" dirty="0" smtClean="0"/>
              <a:t>	FROM 	</a:t>
            </a:r>
            <a:r>
              <a:rPr lang="en-US" sz="2300" dirty="0" err="1" smtClean="0"/>
              <a:t>tblEmployee</a:t>
            </a:r>
            <a:r>
              <a:rPr lang="en-US" sz="2300" dirty="0" smtClean="0"/>
              <a:t> e, </a:t>
            </a:r>
            <a:br>
              <a:rPr lang="en-US" sz="2300" dirty="0" smtClean="0"/>
            </a:br>
            <a:r>
              <a:rPr lang="en-US" sz="2300" dirty="0" smtClean="0"/>
              <a:t>		(SELECT </a:t>
            </a:r>
            <a:r>
              <a:rPr lang="en-US" sz="2300" dirty="0" err="1" smtClean="0"/>
              <a:t>depNum</a:t>
            </a:r>
            <a:r>
              <a:rPr lang="en-US" sz="2300" dirty="0" smtClean="0"/>
              <a:t> </a:t>
            </a:r>
          </a:p>
          <a:p>
            <a:pPr>
              <a:buNone/>
            </a:pPr>
            <a:r>
              <a:rPr lang="vi-VN" sz="2300" dirty="0" smtClean="0"/>
              <a:t>			FROM tblDepartment </a:t>
            </a:r>
          </a:p>
          <a:p>
            <a:pPr>
              <a:buNone/>
            </a:pPr>
            <a:r>
              <a:rPr lang="vi-VN" sz="2300" dirty="0" smtClean="0"/>
              <a:t>			WHERE depName=N'Ph</a:t>
            </a:r>
            <a:r>
              <a:rPr lang="en-US" sz="2300" dirty="0" err="1" smtClean="0"/>
              <a:t>òng</a:t>
            </a:r>
            <a:r>
              <a:rPr lang="en-US" sz="2300" dirty="0" smtClean="0"/>
              <a:t> </a:t>
            </a:r>
            <a:r>
              <a:rPr lang="en-US" sz="2300" dirty="0" err="1" smtClean="0"/>
              <a:t>phần</a:t>
            </a:r>
            <a:r>
              <a:rPr lang="en-US" sz="2300" dirty="0" smtClean="0"/>
              <a:t> </a:t>
            </a:r>
            <a:r>
              <a:rPr lang="en-US" sz="2300" dirty="0" err="1" smtClean="0"/>
              <a:t>mềm</a:t>
            </a:r>
            <a:r>
              <a:rPr lang="en-US" sz="2300" dirty="0" smtClean="0"/>
              <a:t> </a:t>
            </a:r>
            <a:r>
              <a:rPr lang="en-US" sz="2300" dirty="0" err="1" smtClean="0"/>
              <a:t>trong</a:t>
            </a:r>
            <a:r>
              <a:rPr lang="en-US" sz="2300" dirty="0" smtClean="0"/>
              <a:t> n</a:t>
            </a:r>
            <a:r>
              <a:rPr lang="vi-VN" sz="2300" dirty="0" smtClean="0"/>
              <a:t>ước') d</a:t>
            </a:r>
            <a:endParaRPr lang="en-US" sz="2300" dirty="0" smtClean="0"/>
          </a:p>
          <a:p>
            <a:pPr>
              <a:buNone/>
            </a:pPr>
            <a:r>
              <a:rPr lang="en-US" sz="2300" dirty="0" smtClean="0"/>
              <a:t>	</a:t>
            </a:r>
            <a:r>
              <a:rPr lang="vi-VN" sz="2300" dirty="0" smtClean="0"/>
              <a:t>WHERE 	e.depNum=d.depNum</a:t>
            </a:r>
            <a:endParaRPr lang="en-US" sz="2300" dirty="0"/>
          </a:p>
        </p:txBody>
      </p:sp>
      <p:sp>
        <p:nvSpPr>
          <p:cNvPr id="3" name="Title 2"/>
          <p:cNvSpPr>
            <a:spLocks noGrp="1"/>
          </p:cNvSpPr>
          <p:nvPr>
            <p:ph type="title"/>
          </p:nvPr>
        </p:nvSpPr>
        <p:spPr/>
        <p:txBody>
          <a:bodyPr/>
          <a:lstStyle/>
          <a:p>
            <a:r>
              <a:rPr lang="en-US" smtClean="0"/>
              <a:t>Sub-queries in FROM Clauses</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SQL Join Expressions can be stand as a query itself or can be used as sub-queries in </a:t>
            </a:r>
            <a:r>
              <a:rPr lang="en-US" dirty="0" smtClean="0">
                <a:solidFill>
                  <a:srgbClr val="FF0000"/>
                </a:solidFill>
              </a:rPr>
              <a:t>FROM</a:t>
            </a:r>
            <a:r>
              <a:rPr lang="en-US" dirty="0" smtClean="0"/>
              <a:t> clauses</a:t>
            </a:r>
          </a:p>
          <a:p>
            <a:r>
              <a:rPr lang="en-US" dirty="0" smtClean="0"/>
              <a:t>Cross Join in SQL= Cartesian Product</a:t>
            </a:r>
          </a:p>
          <a:p>
            <a:pPr lvl="1"/>
            <a:r>
              <a:rPr lang="en-US" dirty="0" smtClean="0"/>
              <a:t>Syntax: </a:t>
            </a:r>
            <a:r>
              <a:rPr lang="en-US" dirty="0" smtClean="0">
                <a:solidFill>
                  <a:srgbClr val="FF0000"/>
                </a:solidFill>
              </a:rPr>
              <a:t>R CROSS JOIN S</a:t>
            </a:r>
            <a:r>
              <a:rPr lang="en-US" dirty="0" smtClean="0"/>
              <a:t>;</a:t>
            </a:r>
          </a:p>
          <a:p>
            <a:pPr lvl="1"/>
            <a:r>
              <a:rPr lang="en-US" dirty="0" smtClean="0"/>
              <a:t>Meaning: Each tuple of R connects to each tuple of S</a:t>
            </a:r>
          </a:p>
          <a:p>
            <a:r>
              <a:rPr lang="en-US" dirty="0" smtClean="0"/>
              <a:t>Theta Join with ON keyword</a:t>
            </a:r>
          </a:p>
          <a:p>
            <a:pPr lvl="1"/>
            <a:r>
              <a:rPr lang="en-US" dirty="0" err="1" smtClean="0"/>
              <a:t>Systax</a:t>
            </a:r>
            <a:r>
              <a:rPr lang="en-US" dirty="0" smtClean="0"/>
              <a:t>: </a:t>
            </a:r>
            <a:r>
              <a:rPr lang="en-US" dirty="0" smtClean="0">
                <a:solidFill>
                  <a:srgbClr val="FF0000"/>
                </a:solidFill>
              </a:rPr>
              <a:t>R JOIN S ON R.A=S.A</a:t>
            </a:r>
            <a:r>
              <a:rPr lang="en-US" dirty="0" smtClean="0"/>
              <a:t>;</a:t>
            </a:r>
          </a:p>
          <a:p>
            <a:pPr lvl="1"/>
            <a:r>
              <a:rPr lang="en-US" dirty="0" smtClean="0"/>
              <a:t>Meaning: Each tuple of R connects to those tuples of S, which satisfy the condition after ON keyword</a:t>
            </a:r>
            <a:endParaRPr lang="en-US" dirty="0"/>
          </a:p>
        </p:txBody>
      </p:sp>
      <p:sp>
        <p:nvSpPr>
          <p:cNvPr id="2" name="Title 1"/>
          <p:cNvSpPr>
            <a:spLocks noGrp="1"/>
          </p:cNvSpPr>
          <p:nvPr>
            <p:ph type="title"/>
          </p:nvPr>
        </p:nvSpPr>
        <p:spPr/>
        <p:txBody>
          <a:bodyPr/>
          <a:lstStyle/>
          <a:p>
            <a:r>
              <a:rPr lang="en-US" dirty="0" smtClean="0"/>
              <a:t>SQL Join Expressions</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Example 15.1</a:t>
            </a:r>
          </a:p>
          <a:p>
            <a:pPr lvl="1"/>
            <a:r>
              <a:rPr lang="en-US" dirty="0" smtClean="0"/>
              <a:t>Product two relations Department and Employee</a:t>
            </a:r>
          </a:p>
          <a:p>
            <a:r>
              <a:rPr lang="en-US" dirty="0" smtClean="0"/>
              <a:t>Example 15.2</a:t>
            </a:r>
          </a:p>
          <a:p>
            <a:pPr lvl="1"/>
            <a:r>
              <a:rPr lang="en-US" dirty="0" smtClean="0"/>
              <a:t>Find departments and employees who work in those departments, respectively</a:t>
            </a:r>
            <a:endParaRPr lang="en-US" dirty="0"/>
          </a:p>
        </p:txBody>
      </p:sp>
      <p:sp>
        <p:nvSpPr>
          <p:cNvPr id="2" name="Title 1"/>
          <p:cNvSpPr>
            <a:spLocks noGrp="1"/>
          </p:cNvSpPr>
          <p:nvPr>
            <p:ph type="title"/>
          </p:nvPr>
        </p:nvSpPr>
        <p:spPr/>
        <p:txBody>
          <a:bodyPr/>
          <a:lstStyle/>
          <a:p>
            <a:r>
              <a:rPr lang="en-US" dirty="0" smtClean="0"/>
              <a:t>SQL Join Expression</a:t>
            </a:r>
            <a:endParaRPr lang="en-US" dirty="0"/>
          </a:p>
        </p:txBody>
      </p:sp>
      <p:pic>
        <p:nvPicPr>
          <p:cNvPr id="19458" name="Picture 2"/>
          <p:cNvPicPr>
            <a:picLocks noChangeAspect="1" noChangeArrowheads="1"/>
          </p:cNvPicPr>
          <p:nvPr/>
        </p:nvPicPr>
        <p:blipFill>
          <a:blip r:embed="rId2" cstate="print"/>
          <a:srcRect/>
          <a:stretch>
            <a:fillRect/>
          </a:stretch>
        </p:blipFill>
        <p:spPr bwMode="auto">
          <a:xfrm>
            <a:off x="1158766" y="4724400"/>
            <a:ext cx="7756634" cy="914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blinds(horizontal)">
                                      <p:cBhvr>
                                        <p:cTn id="7"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More Example</a:t>
            </a:r>
          </a:p>
          <a:p>
            <a:pPr lvl="1"/>
            <a:endParaRPr lang="en-US" dirty="0" smtClean="0"/>
          </a:p>
        </p:txBody>
      </p:sp>
      <p:sp>
        <p:nvSpPr>
          <p:cNvPr id="2" name="Title 1"/>
          <p:cNvSpPr>
            <a:spLocks noGrp="1"/>
          </p:cNvSpPr>
          <p:nvPr>
            <p:ph type="title"/>
          </p:nvPr>
        </p:nvSpPr>
        <p:spPr/>
        <p:txBody>
          <a:bodyPr/>
          <a:lstStyle/>
          <a:p>
            <a:r>
              <a:rPr lang="en-US" dirty="0" smtClean="0"/>
              <a:t>SQL Join Expression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Syntax</a:t>
            </a:r>
            <a:endParaRPr lang="en-US" dirty="0"/>
          </a:p>
        </p:txBody>
      </p:sp>
      <p:sp>
        <p:nvSpPr>
          <p:cNvPr id="2" name="Title 1"/>
          <p:cNvSpPr>
            <a:spLocks noGrp="1"/>
          </p:cNvSpPr>
          <p:nvPr>
            <p:ph type="title"/>
          </p:nvPr>
        </p:nvSpPr>
        <p:spPr/>
        <p:txBody>
          <a:bodyPr>
            <a:normAutofit fontScale="90000"/>
          </a:bodyPr>
          <a:lstStyle/>
          <a:p>
            <a:r>
              <a:rPr lang="en-US" dirty="0" smtClean="0"/>
              <a:t>SQL Queries and Relational Algebra</a:t>
            </a:r>
            <a:endParaRPr lang="en-US" dirty="0"/>
          </a:p>
        </p:txBody>
      </p:sp>
      <p:sp>
        <p:nvSpPr>
          <p:cNvPr id="4" name="TextBox 3"/>
          <p:cNvSpPr txBox="1"/>
          <p:nvPr/>
        </p:nvSpPr>
        <p:spPr>
          <a:xfrm>
            <a:off x="1219200" y="2425005"/>
            <a:ext cx="3124200" cy="1384995"/>
          </a:xfrm>
          <a:prstGeom prst="rect">
            <a:avLst/>
          </a:prstGeom>
          <a:noFill/>
        </p:spPr>
        <p:txBody>
          <a:bodyPr wrap="square" rtlCol="0">
            <a:spAutoFit/>
          </a:bodyPr>
          <a:lstStyle/>
          <a:p>
            <a:r>
              <a:rPr lang="en-US" sz="2800" b="1" dirty="0" smtClean="0">
                <a:solidFill>
                  <a:srgbClr val="FF0000"/>
                </a:solidFill>
              </a:rPr>
              <a:t>SELECT</a:t>
            </a:r>
            <a:r>
              <a:rPr lang="en-US" sz="2800" dirty="0" smtClean="0"/>
              <a:t> </a:t>
            </a:r>
            <a:r>
              <a:rPr lang="en-US" sz="2800" i="1" dirty="0" smtClean="0"/>
              <a:t>L</a:t>
            </a:r>
          </a:p>
          <a:p>
            <a:r>
              <a:rPr lang="en-US" sz="2800" b="1" dirty="0" smtClean="0">
                <a:solidFill>
                  <a:srgbClr val="FF0000"/>
                </a:solidFill>
              </a:rPr>
              <a:t>FROM</a:t>
            </a:r>
            <a:r>
              <a:rPr lang="en-US" sz="2800" dirty="0" smtClean="0"/>
              <a:t> </a:t>
            </a:r>
            <a:r>
              <a:rPr lang="en-US" sz="2800" i="1" dirty="0" smtClean="0"/>
              <a:t>R</a:t>
            </a:r>
          </a:p>
          <a:p>
            <a:r>
              <a:rPr lang="en-US" sz="2800" b="1" dirty="0" smtClean="0">
                <a:solidFill>
                  <a:srgbClr val="FF0000"/>
                </a:solidFill>
              </a:rPr>
              <a:t>WHERE</a:t>
            </a:r>
            <a:r>
              <a:rPr lang="en-US" sz="2800" dirty="0" smtClean="0"/>
              <a:t> </a:t>
            </a:r>
            <a:r>
              <a:rPr lang="en-US" sz="2800" i="1" dirty="0" smtClean="0"/>
              <a:t>C</a:t>
            </a:r>
          </a:p>
        </p:txBody>
      </p:sp>
      <p:sp>
        <p:nvSpPr>
          <p:cNvPr id="5" name="TextBox 4"/>
          <p:cNvSpPr txBox="1"/>
          <p:nvPr/>
        </p:nvSpPr>
        <p:spPr>
          <a:xfrm>
            <a:off x="5857120" y="2753380"/>
            <a:ext cx="1747594" cy="584775"/>
          </a:xfrm>
          <a:prstGeom prst="rect">
            <a:avLst/>
          </a:prstGeom>
          <a:noFill/>
        </p:spPr>
        <p:txBody>
          <a:bodyPr wrap="none" rtlCol="0">
            <a:spAutoFit/>
          </a:bodyPr>
          <a:lstStyle/>
          <a:p>
            <a:r>
              <a:rPr lang="en-US" sz="3200" b="1" dirty="0" smtClean="0">
                <a:solidFill>
                  <a:srgbClr val="FF0000"/>
                </a:solidFill>
                <a:sym typeface="Symbol"/>
              </a:rPr>
              <a:t></a:t>
            </a:r>
            <a:r>
              <a:rPr lang="en-US" sz="2800" i="1" baseline="-25000" dirty="0" smtClean="0">
                <a:sym typeface="Symbol"/>
              </a:rPr>
              <a:t>L</a:t>
            </a:r>
            <a:r>
              <a:rPr lang="en-US" sz="2800" dirty="0" smtClean="0">
                <a:sym typeface="Symbol"/>
              </a:rPr>
              <a:t>(</a:t>
            </a:r>
            <a:r>
              <a:rPr lang="en-US" sz="3200" b="1" dirty="0" smtClean="0">
                <a:solidFill>
                  <a:srgbClr val="FF0000"/>
                </a:solidFill>
                <a:sym typeface="Symbol"/>
              </a:rPr>
              <a:t></a:t>
            </a:r>
            <a:r>
              <a:rPr lang="en-US" sz="2800" i="1" baseline="-25000" dirty="0" smtClean="0">
                <a:sym typeface="Symbol"/>
              </a:rPr>
              <a:t>C</a:t>
            </a:r>
            <a:r>
              <a:rPr lang="en-US" sz="2800" dirty="0" smtClean="0">
                <a:sym typeface="Symbol"/>
              </a:rPr>
              <a:t>(</a:t>
            </a:r>
            <a:r>
              <a:rPr lang="en-US" sz="2800" i="1" dirty="0" smtClean="0">
                <a:sym typeface="Symbol"/>
              </a:rPr>
              <a:t>R</a:t>
            </a:r>
            <a:r>
              <a:rPr lang="en-US" sz="2800" dirty="0" smtClean="0">
                <a:sym typeface="Symbol"/>
              </a:rPr>
              <a:t>))</a:t>
            </a:r>
            <a:endParaRPr lang="en-US" sz="28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natural join differs from a theta-join in that:</a:t>
            </a:r>
          </a:p>
          <a:p>
            <a:pPr lvl="1"/>
            <a:r>
              <a:rPr lang="en-US" dirty="0" smtClean="0"/>
              <a:t>The join condition: all pairs of attributes from the two relations having a common name are equated, and there are no other condition</a:t>
            </a:r>
          </a:p>
          <a:p>
            <a:pPr lvl="1"/>
            <a:r>
              <a:rPr lang="en-US" dirty="0" smtClean="0"/>
              <a:t>One of each pair of equated attributes is projected out</a:t>
            </a:r>
          </a:p>
          <a:p>
            <a:pPr lvl="1"/>
            <a:r>
              <a:rPr lang="en-US" dirty="0" smtClean="0"/>
              <a:t>Syntax : Table1 NATURAL JOIN Table2 </a:t>
            </a:r>
          </a:p>
          <a:p>
            <a:pPr lvl="1"/>
            <a:r>
              <a:rPr lang="en-US" b="1" dirty="0" smtClean="0">
                <a:solidFill>
                  <a:srgbClr val="FF0000"/>
                </a:solidFill>
              </a:rPr>
              <a:t>Microsoft SQL SERVER DONOT SUPPORT NATURAL JOINS AT ALL</a:t>
            </a:r>
            <a:endParaRPr lang="en-US" dirty="0" smtClean="0"/>
          </a:p>
          <a:p>
            <a:pPr lvl="1"/>
            <a:endParaRPr lang="en-US" dirty="0" smtClean="0"/>
          </a:p>
          <a:p>
            <a:pPr lvl="1"/>
            <a:endParaRPr lang="en-US" dirty="0"/>
          </a:p>
        </p:txBody>
      </p:sp>
      <p:sp>
        <p:nvSpPr>
          <p:cNvPr id="2" name="Title 1"/>
          <p:cNvSpPr>
            <a:spLocks noGrp="1"/>
          </p:cNvSpPr>
          <p:nvPr>
            <p:ph type="title"/>
          </p:nvPr>
        </p:nvSpPr>
        <p:spPr/>
        <p:txBody>
          <a:bodyPr/>
          <a:lstStyle/>
          <a:p>
            <a:r>
              <a:rPr lang="en-US" dirty="0" smtClean="0"/>
              <a:t>Natural Joins</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The outer join is a way to augment the result of join by the dangling tuples, padded with null values</a:t>
            </a:r>
          </a:p>
          <a:p>
            <a:r>
              <a:rPr lang="en-US" dirty="0" smtClean="0"/>
              <a:t>When padding dangling tuples from both of its arguments, we use </a:t>
            </a:r>
            <a:r>
              <a:rPr lang="en-US" i="1" dirty="0" smtClean="0"/>
              <a:t>full outer join</a:t>
            </a:r>
            <a:endParaRPr lang="en-US" dirty="0" smtClean="0"/>
          </a:p>
          <a:p>
            <a:r>
              <a:rPr lang="en-US" dirty="0" smtClean="0"/>
              <a:t>When padding from left/right side, we use </a:t>
            </a:r>
            <a:r>
              <a:rPr lang="en-US" i="1" dirty="0" smtClean="0"/>
              <a:t>left outer join</a:t>
            </a:r>
            <a:r>
              <a:rPr lang="en-US" dirty="0" smtClean="0"/>
              <a:t>/</a:t>
            </a:r>
            <a:r>
              <a:rPr lang="en-US" i="1" dirty="0" smtClean="0"/>
              <a:t>right outer join</a:t>
            </a:r>
            <a:endParaRPr lang="en-US" dirty="0"/>
          </a:p>
        </p:txBody>
      </p:sp>
      <p:sp>
        <p:nvSpPr>
          <p:cNvPr id="2" name="Title 1"/>
          <p:cNvSpPr>
            <a:spLocks noGrp="1"/>
          </p:cNvSpPr>
          <p:nvPr>
            <p:ph type="title"/>
          </p:nvPr>
        </p:nvSpPr>
        <p:spPr/>
        <p:txBody>
          <a:bodyPr/>
          <a:lstStyle/>
          <a:p>
            <a:r>
              <a:rPr lang="en-US" dirty="0" smtClean="0"/>
              <a:t>Outer Joins</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Example 17.1:</a:t>
            </a:r>
          </a:p>
          <a:p>
            <a:pPr lvl="1"/>
            <a:r>
              <a:rPr lang="en-US" dirty="0" smtClean="0"/>
              <a:t>For each location, listing the projects that are processed in it</a:t>
            </a:r>
          </a:p>
          <a:p>
            <a:pPr lvl="1"/>
            <a:endParaRPr lang="en-US" dirty="0" smtClean="0"/>
          </a:p>
          <a:p>
            <a:pPr lvl="1"/>
            <a:endParaRPr lang="en-US" dirty="0"/>
          </a:p>
        </p:txBody>
      </p:sp>
      <p:sp>
        <p:nvSpPr>
          <p:cNvPr id="2" name="Title 1"/>
          <p:cNvSpPr>
            <a:spLocks noGrp="1"/>
          </p:cNvSpPr>
          <p:nvPr>
            <p:ph type="title"/>
          </p:nvPr>
        </p:nvSpPr>
        <p:spPr/>
        <p:txBody>
          <a:bodyPr/>
          <a:lstStyle/>
          <a:p>
            <a:r>
              <a:rPr lang="en-US" dirty="0" smtClean="0"/>
              <a:t>Outer joins</a:t>
            </a:r>
            <a:endParaRPr lang="en-US" dirty="0"/>
          </a:p>
        </p:txBody>
      </p:sp>
      <p:pic>
        <p:nvPicPr>
          <p:cNvPr id="20482" name="Picture 2"/>
          <p:cNvPicPr>
            <a:picLocks noChangeAspect="1" noChangeArrowheads="1"/>
          </p:cNvPicPr>
          <p:nvPr/>
        </p:nvPicPr>
        <p:blipFill>
          <a:blip r:embed="rId2" cstate="print"/>
          <a:srcRect/>
          <a:stretch>
            <a:fillRect/>
          </a:stretch>
        </p:blipFill>
        <p:spPr bwMode="auto">
          <a:xfrm>
            <a:off x="685800" y="3276600"/>
            <a:ext cx="8058665" cy="1066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blinds(horizontal)">
                                      <p:cBhvr>
                                        <p:cTn id="7" dur="500"/>
                                        <p:tgtEl>
                                          <p:spTgt spid="20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Example 17.2:</a:t>
            </a:r>
          </a:p>
          <a:p>
            <a:pPr lvl="1"/>
            <a:r>
              <a:rPr lang="en-US" dirty="0" smtClean="0"/>
              <a:t>For each department, listing the projects that it controls</a:t>
            </a:r>
          </a:p>
          <a:p>
            <a:pPr lvl="1"/>
            <a:endParaRPr lang="en-US" dirty="0" smtClean="0"/>
          </a:p>
          <a:p>
            <a:pPr lvl="1"/>
            <a:endParaRPr lang="en-US" dirty="0"/>
          </a:p>
        </p:txBody>
      </p:sp>
      <p:sp>
        <p:nvSpPr>
          <p:cNvPr id="2" name="Title 1"/>
          <p:cNvSpPr>
            <a:spLocks noGrp="1"/>
          </p:cNvSpPr>
          <p:nvPr>
            <p:ph type="title"/>
          </p:nvPr>
        </p:nvSpPr>
        <p:spPr/>
        <p:txBody>
          <a:bodyPr/>
          <a:lstStyle/>
          <a:p>
            <a:r>
              <a:rPr lang="en-US" dirty="0" smtClean="0"/>
              <a:t>Outer joins</a:t>
            </a:r>
            <a:endParaRPr lang="en-US" dirty="0"/>
          </a:p>
        </p:txBody>
      </p:sp>
      <p:pic>
        <p:nvPicPr>
          <p:cNvPr id="21506" name="Picture 2"/>
          <p:cNvPicPr>
            <a:picLocks noChangeAspect="1" noChangeArrowheads="1"/>
          </p:cNvPicPr>
          <p:nvPr/>
        </p:nvPicPr>
        <p:blipFill>
          <a:blip r:embed="rId2" cstate="print"/>
          <a:srcRect/>
          <a:stretch>
            <a:fillRect/>
          </a:stretch>
        </p:blipFill>
        <p:spPr bwMode="auto">
          <a:xfrm>
            <a:off x="685799" y="2895600"/>
            <a:ext cx="8009709" cy="990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blinds(horizontal)">
                                      <p:cBhvr>
                                        <p:cTn id="7" dur="500"/>
                                        <p:tgtEl>
                                          <p:spTgt spid="2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Study some operations that acts on relations as whole, rather than on </a:t>
            </a:r>
            <a:r>
              <a:rPr lang="en-US" dirty="0" err="1" smtClean="0"/>
              <a:t>tuples</a:t>
            </a:r>
            <a:r>
              <a:rPr lang="en-US" dirty="0" smtClean="0"/>
              <a:t> individually</a:t>
            </a:r>
          </a:p>
          <a:p>
            <a:pPr lvl="1"/>
            <a:endParaRPr lang="en-US" dirty="0" smtClean="0"/>
          </a:p>
          <a:p>
            <a:pPr lvl="1"/>
            <a:endParaRPr lang="en-US" dirty="0"/>
          </a:p>
        </p:txBody>
      </p:sp>
      <p:sp>
        <p:nvSpPr>
          <p:cNvPr id="2" name="Title 1"/>
          <p:cNvSpPr>
            <a:spLocks noGrp="1"/>
          </p:cNvSpPr>
          <p:nvPr>
            <p:ph type="title"/>
          </p:nvPr>
        </p:nvSpPr>
        <p:spPr/>
        <p:txBody>
          <a:bodyPr/>
          <a:lstStyle/>
          <a:p>
            <a:r>
              <a:rPr lang="en-US" dirty="0" smtClean="0"/>
              <a:t>6.4 Full-Relation Operations</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A relation, being a set, cannot have more than one copy of any given tuple</a:t>
            </a:r>
          </a:p>
          <a:p>
            <a:r>
              <a:rPr lang="en-US" dirty="0" smtClean="0"/>
              <a:t>But, the SQL response to a query may list the same tuple several times, that is, </a:t>
            </a:r>
            <a:r>
              <a:rPr lang="en-US" dirty="0" smtClean="0">
                <a:solidFill>
                  <a:srgbClr val="FF0000"/>
                </a:solidFill>
              </a:rPr>
              <a:t>SELECT</a:t>
            </a:r>
            <a:r>
              <a:rPr lang="en-US" dirty="0" smtClean="0"/>
              <a:t> preserves duplicates as a default</a:t>
            </a:r>
          </a:p>
          <a:p>
            <a:r>
              <a:rPr lang="en-US" dirty="0" smtClean="0"/>
              <a:t>So, by </a:t>
            </a:r>
            <a:r>
              <a:rPr lang="en-US" dirty="0" smtClean="0">
                <a:solidFill>
                  <a:srgbClr val="FF0000"/>
                </a:solidFill>
              </a:rPr>
              <a:t>DISTINCT</a:t>
            </a:r>
            <a:r>
              <a:rPr lang="en-US" dirty="0" smtClean="0"/>
              <a:t> we can eliminate a duplicates from SQL relations</a:t>
            </a:r>
          </a:p>
          <a:p>
            <a:pPr>
              <a:buNone/>
            </a:pPr>
            <a:endParaRPr lang="en-US" dirty="0"/>
          </a:p>
        </p:txBody>
      </p:sp>
      <p:sp>
        <p:nvSpPr>
          <p:cNvPr id="2" name="Title 1"/>
          <p:cNvSpPr>
            <a:spLocks noGrp="1"/>
          </p:cNvSpPr>
          <p:nvPr>
            <p:ph type="title"/>
          </p:nvPr>
        </p:nvSpPr>
        <p:spPr/>
        <p:txBody>
          <a:bodyPr/>
          <a:lstStyle/>
          <a:p>
            <a:r>
              <a:rPr lang="en-US" dirty="0" smtClean="0"/>
              <a:t>Eliminating Duplicates</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Example 17.3: List all location in which the projects are processed.</a:t>
            </a:r>
          </a:p>
          <a:p>
            <a:pPr lvl="1"/>
            <a:r>
              <a:rPr lang="en-US" dirty="0" smtClean="0">
                <a:solidFill>
                  <a:srgbClr val="FF0000"/>
                </a:solidFill>
              </a:rPr>
              <a:t>Location name is repeated many times</a:t>
            </a:r>
          </a:p>
          <a:p>
            <a:pPr marL="633413" indent="-319088">
              <a:buNone/>
            </a:pPr>
            <a:r>
              <a:rPr lang="en-US" sz="2200" dirty="0" smtClean="0"/>
              <a:t>SELECT DISTINCT </a:t>
            </a:r>
            <a:r>
              <a:rPr lang="en-US" sz="2200" dirty="0" err="1" smtClean="0"/>
              <a:t>l.locNum</a:t>
            </a:r>
            <a:r>
              <a:rPr lang="en-US" sz="2200" dirty="0" smtClean="0"/>
              <a:t>, </a:t>
            </a:r>
            <a:r>
              <a:rPr lang="en-US" sz="2200" dirty="0" err="1" smtClean="0"/>
              <a:t>l.locName</a:t>
            </a:r>
            <a:endParaRPr lang="en-US" sz="2200" dirty="0" smtClean="0"/>
          </a:p>
          <a:p>
            <a:pPr marL="633413" indent="-319088">
              <a:buNone/>
            </a:pPr>
            <a:r>
              <a:rPr lang="en-US" sz="2200" dirty="0" smtClean="0"/>
              <a:t>FROM </a:t>
            </a:r>
            <a:r>
              <a:rPr lang="en-US" sz="2200" dirty="0" err="1" smtClean="0"/>
              <a:t>tblLocation</a:t>
            </a:r>
            <a:r>
              <a:rPr lang="en-US" sz="2200" dirty="0" smtClean="0"/>
              <a:t> l JOIN </a:t>
            </a:r>
            <a:r>
              <a:rPr lang="en-US" sz="2200" dirty="0" err="1" smtClean="0"/>
              <a:t>tblProject</a:t>
            </a:r>
            <a:r>
              <a:rPr lang="en-US" sz="2200" dirty="0" smtClean="0"/>
              <a:t> p ON </a:t>
            </a:r>
            <a:r>
              <a:rPr lang="en-US" sz="2200" dirty="0" err="1" smtClean="0"/>
              <a:t>l.locNum</a:t>
            </a:r>
            <a:r>
              <a:rPr lang="en-US" sz="2200" dirty="0" smtClean="0"/>
              <a:t>=</a:t>
            </a:r>
            <a:r>
              <a:rPr lang="en-US" sz="2200" dirty="0" err="1" smtClean="0"/>
              <a:t>p.locNum</a:t>
            </a:r>
            <a:endParaRPr lang="en-US" sz="2200" dirty="0" smtClean="0"/>
          </a:p>
          <a:p>
            <a:pPr marL="633413" indent="-319088">
              <a:buNone/>
            </a:pPr>
            <a:endParaRPr lang="en-US" sz="2200" dirty="0" smtClean="0"/>
          </a:p>
          <a:p>
            <a:pPr marL="633413" indent="-319088">
              <a:buNone/>
            </a:pPr>
            <a:r>
              <a:rPr lang="en-US" sz="2200" dirty="0" smtClean="0"/>
              <a:t>SELECT </a:t>
            </a:r>
            <a:r>
              <a:rPr lang="en-US" sz="2200" b="1" dirty="0" smtClean="0"/>
              <a:t>DISTINCT</a:t>
            </a:r>
            <a:r>
              <a:rPr lang="en-US" sz="2200" dirty="0" smtClean="0"/>
              <a:t> </a:t>
            </a:r>
            <a:r>
              <a:rPr lang="en-US" sz="2200" dirty="0" err="1" smtClean="0"/>
              <a:t>l.locNum</a:t>
            </a:r>
            <a:r>
              <a:rPr lang="en-US" sz="2200" dirty="0" smtClean="0"/>
              <a:t>, </a:t>
            </a:r>
            <a:r>
              <a:rPr lang="en-US" sz="2200" dirty="0" err="1" smtClean="0"/>
              <a:t>l.locName</a:t>
            </a:r>
            <a:endParaRPr lang="en-US" sz="2200" dirty="0" smtClean="0"/>
          </a:p>
          <a:p>
            <a:pPr marL="633413" indent="-319088">
              <a:buNone/>
            </a:pPr>
            <a:r>
              <a:rPr lang="en-US" sz="2200" dirty="0" smtClean="0"/>
              <a:t>FROM </a:t>
            </a:r>
            <a:r>
              <a:rPr lang="en-US" sz="2200" dirty="0" err="1" smtClean="0"/>
              <a:t>tblLocation</a:t>
            </a:r>
            <a:r>
              <a:rPr lang="en-US" sz="2200" dirty="0" smtClean="0"/>
              <a:t> l JOIN </a:t>
            </a:r>
            <a:r>
              <a:rPr lang="en-US" sz="2200" dirty="0" err="1" smtClean="0"/>
              <a:t>tblProject</a:t>
            </a:r>
            <a:r>
              <a:rPr lang="en-US" sz="2200" dirty="0" smtClean="0"/>
              <a:t> p ON </a:t>
            </a:r>
            <a:r>
              <a:rPr lang="en-US" sz="2200" dirty="0" err="1" smtClean="0"/>
              <a:t>l.locNum</a:t>
            </a:r>
            <a:r>
              <a:rPr lang="en-US" sz="2200" dirty="0" smtClean="0"/>
              <a:t>=</a:t>
            </a:r>
            <a:r>
              <a:rPr lang="en-US" sz="2200" dirty="0" err="1" smtClean="0"/>
              <a:t>p.locNum</a:t>
            </a:r>
            <a:endParaRPr lang="en-US" sz="2200" dirty="0" smtClean="0">
              <a:solidFill>
                <a:srgbClr val="FF0000"/>
              </a:solidFill>
            </a:endParaRPr>
          </a:p>
          <a:p>
            <a:pPr>
              <a:buNone/>
            </a:pPr>
            <a:endParaRPr lang="en-US" dirty="0" smtClean="0"/>
          </a:p>
        </p:txBody>
      </p:sp>
      <p:sp>
        <p:nvSpPr>
          <p:cNvPr id="2" name="Title 1"/>
          <p:cNvSpPr>
            <a:spLocks noGrp="1"/>
          </p:cNvSpPr>
          <p:nvPr>
            <p:ph type="title"/>
          </p:nvPr>
        </p:nvSpPr>
        <p:spPr/>
        <p:txBody>
          <a:bodyPr/>
          <a:lstStyle/>
          <a:p>
            <a:r>
              <a:rPr lang="en-US" dirty="0" smtClean="0"/>
              <a:t>Eliminating Duplicates</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Set operations on relations will eliminate duplicates automatically</a:t>
            </a:r>
          </a:p>
          <a:p>
            <a:r>
              <a:rPr lang="en-US" dirty="0" smtClean="0"/>
              <a:t>Use ALL keyword after Union, Intersect, and Except to prevent elimination of duplicates</a:t>
            </a:r>
          </a:p>
          <a:p>
            <a:r>
              <a:rPr lang="en-US" dirty="0" smtClean="0"/>
              <a:t>Syntax:</a:t>
            </a:r>
          </a:p>
        </p:txBody>
      </p:sp>
      <p:sp>
        <p:nvSpPr>
          <p:cNvPr id="4" name="TextBox 3"/>
          <p:cNvSpPr txBox="1"/>
          <p:nvPr/>
        </p:nvSpPr>
        <p:spPr>
          <a:xfrm>
            <a:off x="2819400" y="4847272"/>
            <a:ext cx="3505200" cy="1420325"/>
          </a:xfrm>
          <a:prstGeom prst="rect">
            <a:avLst/>
          </a:prstGeom>
          <a:noFill/>
        </p:spPr>
        <p:txBody>
          <a:bodyPr wrap="square" rtlCol="0">
            <a:spAutoFit/>
          </a:bodyPr>
          <a:lstStyle/>
          <a:p>
            <a:pPr>
              <a:lnSpc>
                <a:spcPct val="150000"/>
              </a:lnSpc>
            </a:pPr>
            <a:r>
              <a:rPr lang="en-US" sz="2000" dirty="0" smtClean="0">
                <a:latin typeface="Arial" pitchFamily="34" charset="0"/>
                <a:cs typeface="Arial" pitchFamily="34" charset="0"/>
              </a:rPr>
              <a:t>R </a:t>
            </a:r>
            <a:r>
              <a:rPr lang="en-US" sz="2000" dirty="0" smtClean="0">
                <a:solidFill>
                  <a:srgbClr val="FF0000"/>
                </a:solidFill>
                <a:latin typeface="Arial" pitchFamily="34" charset="0"/>
                <a:cs typeface="Arial" pitchFamily="34" charset="0"/>
              </a:rPr>
              <a:t>UNION</a:t>
            </a:r>
            <a:r>
              <a:rPr lang="en-US" sz="2000" dirty="0" smtClean="0">
                <a:latin typeface="Arial" pitchFamily="34" charset="0"/>
                <a:cs typeface="Arial" pitchFamily="34" charset="0"/>
              </a:rPr>
              <a:t> </a:t>
            </a:r>
            <a:r>
              <a:rPr lang="en-US" sz="2000" i="1" dirty="0" smtClean="0">
                <a:latin typeface="Arial" pitchFamily="34" charset="0"/>
                <a:cs typeface="Arial" pitchFamily="34" charset="0"/>
              </a:rPr>
              <a:t>ALL</a:t>
            </a:r>
            <a:r>
              <a:rPr lang="en-US" sz="2000" dirty="0" smtClean="0">
                <a:latin typeface="Arial" pitchFamily="34" charset="0"/>
                <a:cs typeface="Arial" pitchFamily="34" charset="0"/>
              </a:rPr>
              <a:t> S;</a:t>
            </a:r>
          </a:p>
          <a:p>
            <a:pPr>
              <a:lnSpc>
                <a:spcPct val="150000"/>
              </a:lnSpc>
            </a:pPr>
            <a:r>
              <a:rPr lang="en-US" sz="2000" dirty="0" smtClean="0">
                <a:latin typeface="Arial" pitchFamily="34" charset="0"/>
                <a:cs typeface="Arial" pitchFamily="34" charset="0"/>
              </a:rPr>
              <a:t>R </a:t>
            </a:r>
            <a:r>
              <a:rPr lang="en-US" sz="2000" dirty="0" smtClean="0">
                <a:solidFill>
                  <a:srgbClr val="FF0000"/>
                </a:solidFill>
                <a:latin typeface="Arial" pitchFamily="34" charset="0"/>
                <a:cs typeface="Arial" pitchFamily="34" charset="0"/>
              </a:rPr>
              <a:t>INTERSECT</a:t>
            </a:r>
            <a:r>
              <a:rPr lang="en-US" sz="2000" dirty="0" smtClean="0">
                <a:latin typeface="Arial" pitchFamily="34" charset="0"/>
                <a:cs typeface="Arial" pitchFamily="34" charset="0"/>
              </a:rPr>
              <a:t> </a:t>
            </a:r>
            <a:r>
              <a:rPr lang="en-US" sz="2000" i="1" dirty="0" smtClean="0">
                <a:latin typeface="Arial" pitchFamily="34" charset="0"/>
                <a:cs typeface="Arial" pitchFamily="34" charset="0"/>
              </a:rPr>
              <a:t>ALL</a:t>
            </a:r>
            <a:r>
              <a:rPr lang="en-US" sz="2000" dirty="0" smtClean="0">
                <a:latin typeface="Arial" pitchFamily="34" charset="0"/>
                <a:cs typeface="Arial" pitchFamily="34" charset="0"/>
              </a:rPr>
              <a:t> S;</a:t>
            </a:r>
          </a:p>
          <a:p>
            <a:pPr>
              <a:lnSpc>
                <a:spcPct val="150000"/>
              </a:lnSpc>
            </a:pPr>
            <a:r>
              <a:rPr lang="en-US" sz="2000" dirty="0" smtClean="0">
                <a:latin typeface="Arial" pitchFamily="34" charset="0"/>
                <a:cs typeface="Arial" pitchFamily="34" charset="0"/>
              </a:rPr>
              <a:t>R </a:t>
            </a:r>
            <a:r>
              <a:rPr lang="en-US" sz="2000" dirty="0" smtClean="0">
                <a:solidFill>
                  <a:srgbClr val="FF0000"/>
                </a:solidFill>
                <a:latin typeface="Arial" pitchFamily="34" charset="0"/>
                <a:cs typeface="Arial" pitchFamily="34" charset="0"/>
              </a:rPr>
              <a:t>EXCEPT</a:t>
            </a:r>
            <a:r>
              <a:rPr lang="en-US" sz="2000" dirty="0" smtClean="0">
                <a:latin typeface="Arial" pitchFamily="34" charset="0"/>
                <a:cs typeface="Arial" pitchFamily="34" charset="0"/>
              </a:rPr>
              <a:t> </a:t>
            </a:r>
            <a:r>
              <a:rPr lang="en-US" sz="2000" i="1" dirty="0" smtClean="0">
                <a:latin typeface="Arial" pitchFamily="34" charset="0"/>
                <a:cs typeface="Arial" pitchFamily="34" charset="0"/>
              </a:rPr>
              <a:t>ALL</a:t>
            </a:r>
            <a:r>
              <a:rPr lang="en-US" sz="2000" dirty="0" smtClean="0">
                <a:latin typeface="Arial" pitchFamily="34" charset="0"/>
                <a:cs typeface="Arial" pitchFamily="34" charset="0"/>
              </a:rPr>
              <a:t> S;</a:t>
            </a:r>
          </a:p>
        </p:txBody>
      </p:sp>
      <p:sp>
        <p:nvSpPr>
          <p:cNvPr id="5" name="Title 4"/>
          <p:cNvSpPr>
            <a:spLocks noGrp="1"/>
          </p:cNvSpPr>
          <p:nvPr>
            <p:ph type="title"/>
          </p:nvPr>
        </p:nvSpPr>
        <p:spPr/>
        <p:txBody>
          <a:bodyPr>
            <a:normAutofit fontScale="90000"/>
          </a:bodyPr>
          <a:lstStyle/>
          <a:p>
            <a:r>
              <a:rPr lang="en-US" smtClean="0"/>
              <a:t>Duplicates in Unions, Intersections, and Differences</a:t>
            </a: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Grouping operator partitions the tuples of relation into </a:t>
            </a:r>
            <a:r>
              <a:rPr lang="en-US" i="1" dirty="0" smtClean="0">
                <a:solidFill>
                  <a:srgbClr val="FF0000"/>
                </a:solidFill>
              </a:rPr>
              <a:t>groups</a:t>
            </a:r>
            <a:r>
              <a:rPr lang="en-US" dirty="0" smtClean="0"/>
              <a:t>, based on the values of tuples in one or more attributes</a:t>
            </a:r>
          </a:p>
          <a:p>
            <a:r>
              <a:rPr lang="en-US" dirty="0" smtClean="0"/>
              <a:t>After grouping the tuples of relation, we are able to </a:t>
            </a:r>
            <a:r>
              <a:rPr lang="en-US" i="1" dirty="0" smtClean="0">
                <a:solidFill>
                  <a:srgbClr val="FF0000"/>
                </a:solidFill>
              </a:rPr>
              <a:t>aggregate</a:t>
            </a:r>
            <a:r>
              <a:rPr lang="en-US" dirty="0" smtClean="0"/>
              <a:t> certain other columns of relation</a:t>
            </a:r>
          </a:p>
          <a:p>
            <a:r>
              <a:rPr lang="en-US" dirty="0" smtClean="0"/>
              <a:t>We use </a:t>
            </a:r>
            <a:r>
              <a:rPr lang="en-US" b="1" dirty="0" smtClean="0">
                <a:solidFill>
                  <a:srgbClr val="FF0000"/>
                </a:solidFill>
              </a:rPr>
              <a:t>GROUP BY</a:t>
            </a:r>
            <a:r>
              <a:rPr lang="en-US" dirty="0" smtClean="0"/>
              <a:t> clause in SELECT statement</a:t>
            </a:r>
            <a:endParaRPr lang="en-US" dirty="0"/>
          </a:p>
        </p:txBody>
      </p:sp>
      <p:sp>
        <p:nvSpPr>
          <p:cNvPr id="2" name="Title 1"/>
          <p:cNvSpPr>
            <a:spLocks noGrp="1"/>
          </p:cNvSpPr>
          <p:nvPr>
            <p:ph type="title"/>
          </p:nvPr>
        </p:nvSpPr>
        <p:spPr/>
        <p:txBody>
          <a:bodyPr>
            <a:normAutofit fontScale="90000"/>
          </a:bodyPr>
          <a:lstStyle/>
          <a:p>
            <a:r>
              <a:rPr lang="en-US" dirty="0" smtClean="0"/>
              <a:t>Grouping and Aggregation in SQL</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Five aggregation operators</a:t>
            </a:r>
          </a:p>
          <a:p>
            <a:pPr lvl="1"/>
            <a:r>
              <a:rPr lang="en-US" dirty="0" smtClean="0"/>
              <a:t>SUM acts on single numeric column</a:t>
            </a:r>
          </a:p>
          <a:p>
            <a:pPr lvl="1"/>
            <a:r>
              <a:rPr lang="en-US" dirty="0" smtClean="0"/>
              <a:t>AVG acts on single numeric column</a:t>
            </a:r>
          </a:p>
          <a:p>
            <a:pPr lvl="1"/>
            <a:r>
              <a:rPr lang="en-US" dirty="0" smtClean="0"/>
              <a:t>MIN acts on single numeric column</a:t>
            </a:r>
          </a:p>
          <a:p>
            <a:pPr lvl="1"/>
            <a:r>
              <a:rPr lang="en-US" dirty="0" smtClean="0"/>
              <a:t>MAX acts on single numeric column</a:t>
            </a:r>
          </a:p>
          <a:p>
            <a:pPr lvl="1"/>
            <a:r>
              <a:rPr lang="en-US" dirty="0" smtClean="0"/>
              <a:t>COUNT act on one or more columns or all of columns</a:t>
            </a:r>
          </a:p>
          <a:p>
            <a:r>
              <a:rPr lang="en-US" dirty="0" smtClean="0"/>
              <a:t>Eliminating duplicates from the column before applying the aggregation by DISTINCT keyword</a:t>
            </a:r>
            <a:endParaRPr lang="en-US" dirty="0"/>
          </a:p>
        </p:txBody>
      </p:sp>
      <p:sp>
        <p:nvSpPr>
          <p:cNvPr id="2" name="Title 1"/>
          <p:cNvSpPr>
            <a:spLocks noGrp="1"/>
          </p:cNvSpPr>
          <p:nvPr>
            <p:ph type="title"/>
          </p:nvPr>
        </p:nvSpPr>
        <p:spPr/>
        <p:txBody>
          <a:bodyPr/>
          <a:lstStyle/>
          <a:p>
            <a:r>
              <a:rPr lang="en-US" dirty="0" smtClean="0"/>
              <a:t>Aggregation Operators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276600"/>
            <a:ext cx="8458200" cy="3276600"/>
          </a:xfrm>
        </p:spPr>
        <p:txBody>
          <a:bodyPr>
            <a:normAutofit fontScale="55000" lnSpcReduction="20000"/>
          </a:bodyPr>
          <a:lstStyle/>
          <a:p>
            <a:r>
              <a:rPr lang="en-US" dirty="0" smtClean="0">
                <a:solidFill>
                  <a:srgbClr val="0000FF"/>
                </a:solidFill>
              </a:rPr>
              <a:t>SELECT</a:t>
            </a:r>
            <a:r>
              <a:rPr lang="en-US" dirty="0" smtClean="0"/>
              <a:t> identifies </a:t>
            </a:r>
            <a:r>
              <a:rPr lang="en-US" i="1" dirty="0" smtClean="0"/>
              <a:t>what </a:t>
            </a:r>
            <a:r>
              <a:rPr lang="en-US" dirty="0" smtClean="0"/>
              <a:t>columns</a:t>
            </a:r>
          </a:p>
          <a:p>
            <a:pPr lvl="1"/>
            <a:r>
              <a:rPr lang="en-US" dirty="0" smtClean="0">
                <a:solidFill>
                  <a:srgbClr val="CC00CC"/>
                </a:solidFill>
              </a:rPr>
              <a:t>ALL</a:t>
            </a:r>
            <a:r>
              <a:rPr lang="en-US" dirty="0" smtClean="0"/>
              <a:t>: Specifies that duplicate rows can appear in the result set. ALL is the default</a:t>
            </a:r>
          </a:p>
          <a:p>
            <a:pPr lvl="1"/>
            <a:r>
              <a:rPr lang="en-US" dirty="0" smtClean="0">
                <a:solidFill>
                  <a:srgbClr val="CC00CC"/>
                </a:solidFill>
              </a:rPr>
              <a:t>DISTINCT: </a:t>
            </a:r>
            <a:r>
              <a:rPr lang="en-US" dirty="0" smtClean="0"/>
              <a:t>Specifies that only unique rows can appear in the result set. Null values are considered equal for the purposes of the DISTINCT keyword</a:t>
            </a:r>
          </a:p>
          <a:p>
            <a:pPr lvl="1"/>
            <a:r>
              <a:rPr lang="en-US" dirty="0" smtClean="0">
                <a:solidFill>
                  <a:srgbClr val="CC00CC"/>
                </a:solidFill>
              </a:rPr>
              <a:t>TOP</a:t>
            </a:r>
            <a:r>
              <a:rPr lang="en-US" dirty="0" smtClean="0"/>
              <a:t> </a:t>
            </a:r>
            <a:r>
              <a:rPr lang="en-US" i="1" dirty="0" smtClean="0"/>
              <a:t>n</a:t>
            </a:r>
            <a:r>
              <a:rPr lang="en-US" dirty="0" smtClean="0"/>
              <a:t> [ </a:t>
            </a:r>
            <a:r>
              <a:rPr lang="en-US" dirty="0" smtClean="0">
                <a:solidFill>
                  <a:srgbClr val="CC00CC"/>
                </a:solidFill>
              </a:rPr>
              <a:t>PERCENT</a:t>
            </a:r>
            <a:r>
              <a:rPr lang="en-US" dirty="0" smtClean="0"/>
              <a:t> ]:Specifies that only the first </a:t>
            </a:r>
            <a:r>
              <a:rPr lang="en-US" i="1" dirty="0" smtClean="0"/>
              <a:t>n</a:t>
            </a:r>
            <a:r>
              <a:rPr lang="en-US" dirty="0" smtClean="0"/>
              <a:t> rows are to be output from the query result set. </a:t>
            </a:r>
            <a:r>
              <a:rPr lang="en-US" i="1" dirty="0" smtClean="0"/>
              <a:t>n</a:t>
            </a:r>
            <a:r>
              <a:rPr lang="en-US" dirty="0" smtClean="0"/>
              <a:t> is an integer between 0 and 4294967295. If PERCENT is also specified, only the first </a:t>
            </a:r>
            <a:r>
              <a:rPr lang="en-US" i="1" dirty="0" smtClean="0"/>
              <a:t>n</a:t>
            </a:r>
            <a:r>
              <a:rPr lang="en-US" dirty="0" smtClean="0"/>
              <a:t> percent of the rows are output from the result set. When specified with PERCENT, </a:t>
            </a:r>
            <a:r>
              <a:rPr lang="en-US" i="1" dirty="0" smtClean="0"/>
              <a:t>n</a:t>
            </a:r>
            <a:r>
              <a:rPr lang="en-US" dirty="0" smtClean="0"/>
              <a:t> must be an integer between 0 and 100</a:t>
            </a:r>
          </a:p>
          <a:p>
            <a:r>
              <a:rPr lang="en-US" dirty="0" smtClean="0">
                <a:solidFill>
                  <a:srgbClr val="0000FF"/>
                </a:solidFill>
              </a:rPr>
              <a:t>FROM</a:t>
            </a:r>
            <a:r>
              <a:rPr lang="en-US" dirty="0" smtClean="0"/>
              <a:t> identifies </a:t>
            </a:r>
            <a:r>
              <a:rPr lang="en-US" i="1" dirty="0" smtClean="0"/>
              <a:t>which </a:t>
            </a:r>
            <a:r>
              <a:rPr lang="en-US" dirty="0" smtClean="0"/>
              <a:t>table</a:t>
            </a:r>
          </a:p>
          <a:p>
            <a:r>
              <a:rPr lang="en-US" dirty="0" smtClean="0"/>
              <a:t>The WHERE clause follows the FROM clause. </a:t>
            </a:r>
            <a:r>
              <a:rPr lang="en-US" i="1" dirty="0" smtClean="0"/>
              <a:t>Condition: </a:t>
            </a:r>
            <a:r>
              <a:rPr lang="en-US" dirty="0" smtClean="0"/>
              <a:t>is composed of column names, expressions, constants, and a comparison operator</a:t>
            </a:r>
            <a:endParaRPr lang="en-US" dirty="0"/>
          </a:p>
        </p:txBody>
      </p:sp>
      <p:sp>
        <p:nvSpPr>
          <p:cNvPr id="2" name="Title 1"/>
          <p:cNvSpPr>
            <a:spLocks noGrp="1"/>
          </p:cNvSpPr>
          <p:nvPr>
            <p:ph type="title"/>
          </p:nvPr>
        </p:nvSpPr>
        <p:spPr/>
        <p:txBody>
          <a:bodyPr>
            <a:normAutofit fontScale="90000"/>
          </a:bodyPr>
          <a:lstStyle/>
          <a:p>
            <a:r>
              <a:rPr lang="en-US" dirty="0" smtClean="0"/>
              <a:t>T-SQL : Basic Syntax for a simple SELECT queries</a:t>
            </a:r>
            <a:endParaRPr lang="en-US" dirty="0"/>
          </a:p>
        </p:txBody>
      </p:sp>
      <p:sp>
        <p:nvSpPr>
          <p:cNvPr id="6" name="Rectangle 3"/>
          <p:cNvSpPr>
            <a:spLocks noChangeArrowheads="1"/>
          </p:cNvSpPr>
          <p:nvPr/>
        </p:nvSpPr>
        <p:spPr bwMode="auto">
          <a:xfrm>
            <a:off x="762000" y="1295400"/>
            <a:ext cx="8001000" cy="2057400"/>
          </a:xfrm>
          <a:prstGeom prst="rect">
            <a:avLst/>
          </a:prstGeom>
          <a:noFill/>
          <a:ln w="0">
            <a:solidFill>
              <a:srgbClr val="002060"/>
            </a:solidFill>
            <a:miter lim="800000"/>
            <a:headEnd/>
            <a:tailEnd/>
          </a:ln>
          <a:scene3d>
            <a:camera prst="legacyObliqueBottomLeft"/>
            <a:lightRig rig="legacyFlat2" dir="t"/>
          </a:scene3d>
          <a:sp3d extrusionH="176200" prstMaterial="legacyPlastic">
            <a:bevelT w="13500" h="13500" prst="angle"/>
            <a:bevelB w="13500" h="13500" prst="angle"/>
            <a:extrusionClr>
              <a:srgbClr val="993300"/>
            </a:extrusionClr>
          </a:sp3d>
        </p:spPr>
        <p:txBody>
          <a:bodyPr anchor="ctr">
            <a:flatTx/>
          </a:bodyPr>
          <a:lstStyle/>
          <a:p>
            <a:pPr marL="342900" indent="-342900">
              <a:lnSpc>
                <a:spcPct val="90000"/>
              </a:lnSpc>
              <a:spcBef>
                <a:spcPct val="20000"/>
              </a:spcBef>
              <a:buClr>
                <a:schemeClr val="hlink"/>
              </a:buClr>
              <a:buFont typeface="Wingdings" pitchFamily="2" charset="2"/>
              <a:buNone/>
            </a:pPr>
            <a:r>
              <a:rPr lang="en-US" sz="2400" b="0" dirty="0">
                <a:solidFill>
                  <a:srgbClr val="0000FF"/>
                </a:solidFill>
              </a:rPr>
              <a:t>SELECT</a:t>
            </a:r>
            <a:r>
              <a:rPr lang="en-US" sz="2400" b="0" dirty="0"/>
              <a:t> [ </a:t>
            </a:r>
            <a:r>
              <a:rPr lang="en-US" sz="2400" b="0" dirty="0">
                <a:solidFill>
                  <a:srgbClr val="CC00CC"/>
                </a:solidFill>
              </a:rPr>
              <a:t>ALL</a:t>
            </a:r>
            <a:r>
              <a:rPr lang="en-US" sz="2400" b="0" dirty="0"/>
              <a:t> | </a:t>
            </a:r>
            <a:r>
              <a:rPr lang="en-US" sz="2400" b="0" dirty="0">
                <a:solidFill>
                  <a:srgbClr val="CC00CC"/>
                </a:solidFill>
              </a:rPr>
              <a:t>DISTINCT</a:t>
            </a:r>
            <a:r>
              <a:rPr lang="en-US" sz="2400" b="0" dirty="0"/>
              <a:t> ]</a:t>
            </a:r>
            <a:br>
              <a:rPr lang="en-US" sz="2400" b="0" dirty="0"/>
            </a:br>
            <a:r>
              <a:rPr lang="en-US" sz="2400" b="0" dirty="0"/>
              <a:t>        [ </a:t>
            </a:r>
            <a:r>
              <a:rPr lang="en-US" sz="2400" b="0" dirty="0">
                <a:solidFill>
                  <a:srgbClr val="CC00CC"/>
                </a:solidFill>
              </a:rPr>
              <a:t>TOP</a:t>
            </a:r>
            <a:r>
              <a:rPr lang="en-US" sz="2400" b="0" dirty="0"/>
              <a:t> </a:t>
            </a:r>
            <a:r>
              <a:rPr lang="en-US" sz="2400" b="0" i="1" dirty="0"/>
              <a:t>n</a:t>
            </a:r>
            <a:r>
              <a:rPr lang="en-US" sz="2400" b="0" dirty="0"/>
              <a:t> [ </a:t>
            </a:r>
            <a:r>
              <a:rPr lang="en-US" sz="2400" b="0" dirty="0">
                <a:solidFill>
                  <a:srgbClr val="CC00CC"/>
                </a:solidFill>
              </a:rPr>
              <a:t>PERCENT</a:t>
            </a:r>
            <a:r>
              <a:rPr lang="en-US" sz="2400" b="0" dirty="0"/>
              <a:t> ] ]  </a:t>
            </a:r>
          </a:p>
          <a:p>
            <a:pPr marL="342900" indent="-342900">
              <a:lnSpc>
                <a:spcPct val="90000"/>
              </a:lnSpc>
              <a:spcBef>
                <a:spcPct val="20000"/>
              </a:spcBef>
              <a:buClr>
                <a:schemeClr val="hlink"/>
              </a:buClr>
              <a:buFont typeface="Wingdings" pitchFamily="2" charset="2"/>
              <a:buNone/>
            </a:pPr>
            <a:r>
              <a:rPr lang="en-US" sz="2400" b="0" dirty="0"/>
              <a:t>           * | {</a:t>
            </a:r>
            <a:r>
              <a:rPr lang="en-US" sz="2400" b="0" dirty="0" err="1"/>
              <a:t>column_name</a:t>
            </a:r>
            <a:r>
              <a:rPr lang="en-US" sz="2400" b="0" dirty="0"/>
              <a:t> | expression [alias],…} </a:t>
            </a:r>
          </a:p>
          <a:p>
            <a:pPr marL="342900" indent="-342900">
              <a:lnSpc>
                <a:spcPct val="90000"/>
              </a:lnSpc>
              <a:spcBef>
                <a:spcPct val="20000"/>
              </a:spcBef>
              <a:buClr>
                <a:schemeClr val="hlink"/>
              </a:buClr>
              <a:buFont typeface="Wingdings" pitchFamily="2" charset="2"/>
              <a:buNone/>
            </a:pPr>
            <a:r>
              <a:rPr lang="en-US" sz="2400" b="0" dirty="0">
                <a:solidFill>
                  <a:srgbClr val="0000FF"/>
                </a:solidFill>
              </a:rPr>
              <a:t>[FROM</a:t>
            </a:r>
            <a:r>
              <a:rPr lang="en-US" sz="2400" b="0" dirty="0"/>
              <a:t> table]</a:t>
            </a:r>
          </a:p>
          <a:p>
            <a:pPr marL="342900" indent="-342900">
              <a:lnSpc>
                <a:spcPct val="90000"/>
              </a:lnSpc>
              <a:spcBef>
                <a:spcPct val="20000"/>
              </a:spcBef>
              <a:buClr>
                <a:schemeClr val="hlink"/>
              </a:buClr>
              <a:buFont typeface="Wingdings" pitchFamily="2" charset="2"/>
              <a:buNone/>
            </a:pPr>
            <a:r>
              <a:rPr lang="en-US" sz="2400" b="0" dirty="0">
                <a:solidFill>
                  <a:srgbClr val="0000FF"/>
                </a:solidFill>
              </a:rPr>
              <a:t>[WHERE</a:t>
            </a:r>
            <a:r>
              <a:rPr lang="en-US" sz="2400" b="0" dirty="0"/>
              <a:t> conditions]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Example 18.1</a:t>
            </a:r>
          </a:p>
          <a:p>
            <a:pPr lvl="1"/>
            <a:r>
              <a:rPr lang="en-US" dirty="0" smtClean="0"/>
              <a:t>Find average salary of all employees</a:t>
            </a:r>
          </a:p>
          <a:p>
            <a:r>
              <a:rPr lang="en-US" dirty="0" smtClean="0"/>
              <a:t>Example 18.2</a:t>
            </a:r>
          </a:p>
          <a:p>
            <a:pPr lvl="1"/>
            <a:r>
              <a:rPr lang="en-US" dirty="0" smtClean="0"/>
              <a:t>Find number of employees</a:t>
            </a:r>
            <a:endParaRPr lang="en-US" dirty="0"/>
          </a:p>
        </p:txBody>
      </p:sp>
      <p:sp>
        <p:nvSpPr>
          <p:cNvPr id="2" name="Title 1"/>
          <p:cNvSpPr>
            <a:spLocks noGrp="1"/>
          </p:cNvSpPr>
          <p:nvPr>
            <p:ph type="title"/>
          </p:nvPr>
        </p:nvSpPr>
        <p:spPr/>
        <p:txBody>
          <a:bodyPr/>
          <a:lstStyle/>
          <a:p>
            <a:r>
              <a:rPr lang="en-US" dirty="0" smtClean="0"/>
              <a:t>Aggregation Operators</a:t>
            </a:r>
            <a:endParaRPr lang="en-US" dirty="0"/>
          </a:p>
        </p:txBody>
      </p:sp>
      <p:pic>
        <p:nvPicPr>
          <p:cNvPr id="22530" name="Picture 2"/>
          <p:cNvPicPr>
            <a:picLocks noChangeAspect="1" noChangeArrowheads="1"/>
          </p:cNvPicPr>
          <p:nvPr/>
        </p:nvPicPr>
        <p:blipFill>
          <a:blip r:embed="rId2" cstate="print"/>
          <a:srcRect/>
          <a:stretch>
            <a:fillRect/>
          </a:stretch>
        </p:blipFill>
        <p:spPr bwMode="auto">
          <a:xfrm>
            <a:off x="685800" y="3962400"/>
            <a:ext cx="4953000" cy="1145202"/>
          </a:xfrm>
          <a:prstGeom prst="rect">
            <a:avLst/>
          </a:prstGeom>
          <a:noFill/>
          <a:ln w="9525">
            <a:noFill/>
            <a:miter lim="800000"/>
            <a:headEnd/>
            <a:tailEnd/>
          </a:ln>
          <a:effectLst/>
        </p:spPr>
      </p:pic>
      <p:pic>
        <p:nvPicPr>
          <p:cNvPr id="22531" name="Picture 3"/>
          <p:cNvPicPr>
            <a:picLocks noChangeAspect="1" noChangeArrowheads="1"/>
          </p:cNvPicPr>
          <p:nvPr/>
        </p:nvPicPr>
        <p:blipFill>
          <a:blip r:embed="rId3" cstate="print"/>
          <a:srcRect/>
          <a:stretch>
            <a:fillRect/>
          </a:stretch>
        </p:blipFill>
        <p:spPr bwMode="auto">
          <a:xfrm>
            <a:off x="685800" y="5105400"/>
            <a:ext cx="4648200" cy="111618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blinds(horizontal)">
                                      <p:cBhvr>
                                        <p:cTn id="7" dur="500"/>
                                        <p:tgtEl>
                                          <p:spTgt spid="225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531"/>
                                        </p:tgtEl>
                                        <p:attrNameLst>
                                          <p:attrName>style.visibility</p:attrName>
                                        </p:attrNameLst>
                                      </p:cBhvr>
                                      <p:to>
                                        <p:strVal val="visible"/>
                                      </p:to>
                                    </p:set>
                                    <p:animEffect transition="in" filter="blinds(horizontal)">
                                      <p:cBhvr>
                                        <p:cTn id="12" dur="500"/>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To partition the tuples of relation into groups</a:t>
            </a:r>
          </a:p>
          <a:p>
            <a:r>
              <a:rPr lang="en-US" dirty="0" smtClean="0"/>
              <a:t>Syntax</a:t>
            </a:r>
            <a:endParaRPr lang="en-US" dirty="0"/>
          </a:p>
        </p:txBody>
      </p:sp>
      <p:sp>
        <p:nvSpPr>
          <p:cNvPr id="2" name="Title 1"/>
          <p:cNvSpPr>
            <a:spLocks noGrp="1"/>
          </p:cNvSpPr>
          <p:nvPr>
            <p:ph type="title"/>
          </p:nvPr>
        </p:nvSpPr>
        <p:spPr/>
        <p:txBody>
          <a:bodyPr/>
          <a:lstStyle/>
          <a:p>
            <a:r>
              <a:rPr lang="en-US" dirty="0" smtClean="0"/>
              <a:t>Grouping</a:t>
            </a:r>
            <a:endParaRPr lang="en-US" dirty="0"/>
          </a:p>
        </p:txBody>
      </p:sp>
      <p:sp>
        <p:nvSpPr>
          <p:cNvPr id="4" name="TextBox 3"/>
          <p:cNvSpPr txBox="1"/>
          <p:nvPr/>
        </p:nvSpPr>
        <p:spPr>
          <a:xfrm>
            <a:off x="1752600" y="3014008"/>
            <a:ext cx="5486400" cy="1938992"/>
          </a:xfrm>
          <a:prstGeom prst="rect">
            <a:avLst/>
          </a:prstGeom>
          <a:noFill/>
        </p:spPr>
        <p:txBody>
          <a:bodyPr wrap="square" rtlCol="0">
            <a:spAutoFit/>
          </a:bodyPr>
          <a:lstStyle/>
          <a:p>
            <a:pPr>
              <a:lnSpc>
                <a:spcPct val="150000"/>
              </a:lnSpc>
            </a:pPr>
            <a:r>
              <a:rPr lang="en-US" sz="2000" dirty="0" smtClean="0">
                <a:solidFill>
                  <a:srgbClr val="FF0000"/>
                </a:solidFill>
                <a:latin typeface="Arial" pitchFamily="34" charset="0"/>
                <a:cs typeface="Arial" pitchFamily="34" charset="0"/>
              </a:rPr>
              <a:t>SELECT </a:t>
            </a:r>
            <a:r>
              <a:rPr lang="en-US" sz="2000" dirty="0" smtClean="0">
                <a:latin typeface="Arial" pitchFamily="34" charset="0"/>
                <a:cs typeface="Arial" pitchFamily="34" charset="0"/>
              </a:rPr>
              <a:t>&lt;list of attributes&gt;</a:t>
            </a:r>
          </a:p>
          <a:p>
            <a:pPr>
              <a:lnSpc>
                <a:spcPct val="150000"/>
              </a:lnSpc>
            </a:pPr>
            <a:r>
              <a:rPr lang="en-US" sz="2000" dirty="0" smtClean="0">
                <a:solidFill>
                  <a:srgbClr val="FF0000"/>
                </a:solidFill>
                <a:latin typeface="Arial" pitchFamily="34" charset="0"/>
                <a:cs typeface="Arial" pitchFamily="34" charset="0"/>
              </a:rPr>
              <a:t>FROM </a:t>
            </a:r>
            <a:r>
              <a:rPr lang="en-US" sz="2000" dirty="0" smtClean="0">
                <a:latin typeface="Arial" pitchFamily="34" charset="0"/>
                <a:cs typeface="Arial" pitchFamily="34" charset="0"/>
              </a:rPr>
              <a:t>&lt;list of tables&gt;</a:t>
            </a:r>
          </a:p>
          <a:p>
            <a:pPr>
              <a:lnSpc>
                <a:spcPct val="150000"/>
              </a:lnSpc>
            </a:pPr>
            <a:r>
              <a:rPr lang="en-US" sz="2000" dirty="0" smtClean="0">
                <a:solidFill>
                  <a:srgbClr val="FF0000"/>
                </a:solidFill>
                <a:latin typeface="Arial" pitchFamily="34" charset="0"/>
                <a:cs typeface="Arial" pitchFamily="34" charset="0"/>
              </a:rPr>
              <a:t>WHERE </a:t>
            </a:r>
            <a:r>
              <a:rPr lang="en-US" sz="2000" dirty="0" smtClean="0">
                <a:latin typeface="Arial" pitchFamily="34" charset="0"/>
                <a:cs typeface="Arial" pitchFamily="34" charset="0"/>
              </a:rPr>
              <a:t>&lt;condition&gt;</a:t>
            </a:r>
          </a:p>
          <a:p>
            <a:pPr>
              <a:lnSpc>
                <a:spcPct val="150000"/>
              </a:lnSpc>
            </a:pPr>
            <a:r>
              <a:rPr lang="en-US" sz="2000" dirty="0" smtClean="0">
                <a:solidFill>
                  <a:srgbClr val="FF0000"/>
                </a:solidFill>
                <a:latin typeface="Arial" pitchFamily="34" charset="0"/>
                <a:cs typeface="Arial" pitchFamily="34" charset="0"/>
              </a:rPr>
              <a:t>GROUP BY </a:t>
            </a:r>
            <a:r>
              <a:rPr lang="en-US" sz="2000" dirty="0" smtClean="0">
                <a:latin typeface="Arial" pitchFamily="34" charset="0"/>
                <a:cs typeface="Arial" pitchFamily="34" charset="0"/>
              </a:rPr>
              <a:t>&lt;list of attributes&gt;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Example 19.1:</a:t>
            </a:r>
          </a:p>
          <a:p>
            <a:pPr lvl="1"/>
            <a:r>
              <a:rPr lang="en-US" dirty="0" smtClean="0"/>
              <a:t>Group employees by department number</a:t>
            </a:r>
          </a:p>
          <a:p>
            <a:r>
              <a:rPr lang="en-US" dirty="0" smtClean="0"/>
              <a:t>Example 19.2</a:t>
            </a:r>
          </a:p>
          <a:p>
            <a:pPr lvl="1"/>
            <a:r>
              <a:rPr lang="en-US" dirty="0" smtClean="0"/>
              <a:t>List number of employees for each department number</a:t>
            </a:r>
            <a:endParaRPr lang="en-US" dirty="0"/>
          </a:p>
        </p:txBody>
      </p:sp>
      <p:sp>
        <p:nvSpPr>
          <p:cNvPr id="2" name="Title 1"/>
          <p:cNvSpPr>
            <a:spLocks noGrp="1"/>
          </p:cNvSpPr>
          <p:nvPr>
            <p:ph type="title"/>
          </p:nvPr>
        </p:nvSpPr>
        <p:spPr/>
        <p:txBody>
          <a:bodyPr/>
          <a:lstStyle/>
          <a:p>
            <a:r>
              <a:rPr lang="en-US" dirty="0" smtClean="0"/>
              <a:t>Grouping</a:t>
            </a:r>
            <a:endParaRPr lang="en-US" dirty="0"/>
          </a:p>
        </p:txBody>
      </p:sp>
      <p:pic>
        <p:nvPicPr>
          <p:cNvPr id="23554" name="Picture 2"/>
          <p:cNvPicPr>
            <a:picLocks noChangeAspect="1" noChangeArrowheads="1"/>
          </p:cNvPicPr>
          <p:nvPr/>
        </p:nvPicPr>
        <p:blipFill>
          <a:blip r:embed="rId2" cstate="print"/>
          <a:srcRect/>
          <a:stretch>
            <a:fillRect/>
          </a:stretch>
        </p:blipFill>
        <p:spPr bwMode="auto">
          <a:xfrm>
            <a:off x="761999" y="3962400"/>
            <a:ext cx="2155613" cy="1447800"/>
          </a:xfrm>
          <a:prstGeom prst="rect">
            <a:avLst/>
          </a:prstGeom>
          <a:noFill/>
          <a:ln w="9525">
            <a:noFill/>
            <a:miter lim="800000"/>
            <a:headEnd/>
            <a:tailEnd/>
          </a:ln>
          <a:effectLst/>
        </p:spPr>
      </p:pic>
      <p:pic>
        <p:nvPicPr>
          <p:cNvPr id="23555" name="Picture 3"/>
          <p:cNvPicPr>
            <a:picLocks noChangeAspect="1" noChangeArrowheads="1"/>
          </p:cNvPicPr>
          <p:nvPr/>
        </p:nvPicPr>
        <p:blipFill>
          <a:blip r:embed="rId3" cstate="print"/>
          <a:srcRect/>
          <a:stretch>
            <a:fillRect/>
          </a:stretch>
        </p:blipFill>
        <p:spPr bwMode="auto">
          <a:xfrm>
            <a:off x="3286125" y="3962400"/>
            <a:ext cx="5400675" cy="1600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linds(horizontal)">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555"/>
                                        </p:tgtEl>
                                        <p:attrNameLst>
                                          <p:attrName>style.visibility</p:attrName>
                                        </p:attrNameLst>
                                      </p:cBhvr>
                                      <p:to>
                                        <p:strVal val="visible"/>
                                      </p:to>
                                    </p:set>
                                    <p:animEffect transition="in" filter="blinds(horizontal)">
                                      <p:cBhvr>
                                        <p:cTn id="12"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There are two kinds of terms in SELECT clause</a:t>
            </a:r>
          </a:p>
          <a:p>
            <a:pPr lvl="1"/>
            <a:r>
              <a:rPr lang="en-US" i="1" dirty="0" smtClean="0"/>
              <a:t>Aggregations</a:t>
            </a:r>
            <a:r>
              <a:rPr lang="en-US" dirty="0" smtClean="0"/>
              <a:t>, that applied to an attribute or expression involving attributes</a:t>
            </a:r>
          </a:p>
          <a:p>
            <a:pPr lvl="1"/>
            <a:r>
              <a:rPr lang="en-US" i="1" dirty="0" smtClean="0"/>
              <a:t>Grouping Attributes</a:t>
            </a:r>
            <a:r>
              <a:rPr lang="en-US" dirty="0" smtClean="0"/>
              <a:t>, that appear in </a:t>
            </a:r>
            <a:r>
              <a:rPr lang="en-US" dirty="0" smtClean="0">
                <a:solidFill>
                  <a:srgbClr val="FF0000"/>
                </a:solidFill>
              </a:rPr>
              <a:t>GROUP BY</a:t>
            </a:r>
            <a:r>
              <a:rPr lang="en-US" dirty="0" smtClean="0"/>
              <a:t> clause</a:t>
            </a:r>
          </a:p>
          <a:p>
            <a:r>
              <a:rPr lang="en-US" dirty="0" smtClean="0"/>
              <a:t>A query with GROUP BY is interpreted as follow:</a:t>
            </a:r>
          </a:p>
          <a:p>
            <a:pPr lvl="1"/>
            <a:r>
              <a:rPr lang="en-US" dirty="0" smtClean="0"/>
              <a:t>Evaluate the relation R expressed by the </a:t>
            </a:r>
            <a:r>
              <a:rPr lang="en-US" dirty="0" smtClean="0">
                <a:solidFill>
                  <a:srgbClr val="FF0000"/>
                </a:solidFill>
              </a:rPr>
              <a:t>FROM</a:t>
            </a:r>
            <a:r>
              <a:rPr lang="en-US" dirty="0" smtClean="0"/>
              <a:t> and </a:t>
            </a:r>
            <a:r>
              <a:rPr lang="en-US" dirty="0" smtClean="0">
                <a:solidFill>
                  <a:srgbClr val="FF0000"/>
                </a:solidFill>
              </a:rPr>
              <a:t>WHERE</a:t>
            </a:r>
            <a:r>
              <a:rPr lang="en-US" dirty="0" smtClean="0"/>
              <a:t> clauses</a:t>
            </a:r>
          </a:p>
          <a:p>
            <a:pPr lvl="1"/>
            <a:r>
              <a:rPr lang="en-US" dirty="0" smtClean="0"/>
              <a:t>Group the tuples of R according to the attributes in </a:t>
            </a:r>
            <a:r>
              <a:rPr lang="en-US" dirty="0" smtClean="0">
                <a:solidFill>
                  <a:srgbClr val="FF0000"/>
                </a:solidFill>
              </a:rPr>
              <a:t>GROUP</a:t>
            </a:r>
            <a:r>
              <a:rPr lang="en-US" dirty="0" smtClean="0"/>
              <a:t> </a:t>
            </a:r>
            <a:r>
              <a:rPr lang="en-US" dirty="0" smtClean="0">
                <a:solidFill>
                  <a:srgbClr val="FF0000"/>
                </a:solidFill>
              </a:rPr>
              <a:t>BY</a:t>
            </a:r>
            <a:r>
              <a:rPr lang="en-US" dirty="0" smtClean="0"/>
              <a:t> clause</a:t>
            </a:r>
          </a:p>
          <a:p>
            <a:pPr lvl="1"/>
            <a:r>
              <a:rPr lang="en-US" dirty="0" smtClean="0"/>
              <a:t>Produce as a result the attributes and aggregation of the </a:t>
            </a:r>
            <a:r>
              <a:rPr lang="en-US" dirty="0" smtClean="0">
                <a:solidFill>
                  <a:srgbClr val="FF0000"/>
                </a:solidFill>
              </a:rPr>
              <a:t>SELECT</a:t>
            </a:r>
            <a:r>
              <a:rPr lang="en-US" dirty="0" smtClean="0"/>
              <a:t> clause</a:t>
            </a:r>
            <a:endParaRPr lang="en-US" dirty="0"/>
          </a:p>
        </p:txBody>
      </p:sp>
      <p:sp>
        <p:nvSpPr>
          <p:cNvPr id="2" name="Title 1"/>
          <p:cNvSpPr>
            <a:spLocks noGrp="1"/>
          </p:cNvSpPr>
          <p:nvPr>
            <p:ph type="title"/>
          </p:nvPr>
        </p:nvSpPr>
        <p:spPr/>
        <p:txBody>
          <a:bodyPr/>
          <a:lstStyle/>
          <a:p>
            <a:r>
              <a:rPr lang="en-US" dirty="0" smtClean="0"/>
              <a:t>Grouping</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Example 20</a:t>
            </a:r>
          </a:p>
          <a:p>
            <a:pPr lvl="1"/>
            <a:r>
              <a:rPr lang="en-US" dirty="0" smtClean="0"/>
              <a:t>Compute the number of employees for each project</a:t>
            </a:r>
            <a:endParaRPr lang="en-US" dirty="0"/>
          </a:p>
        </p:txBody>
      </p:sp>
      <p:sp>
        <p:nvSpPr>
          <p:cNvPr id="2" name="Title 1"/>
          <p:cNvSpPr>
            <a:spLocks noGrp="1"/>
          </p:cNvSpPr>
          <p:nvPr>
            <p:ph type="title"/>
          </p:nvPr>
        </p:nvSpPr>
        <p:spPr/>
        <p:txBody>
          <a:bodyPr/>
          <a:lstStyle/>
          <a:p>
            <a:r>
              <a:rPr lang="en-US" dirty="0" smtClean="0"/>
              <a:t>Grouping</a:t>
            </a:r>
            <a:endParaRPr lang="en-US" dirty="0"/>
          </a:p>
        </p:txBody>
      </p:sp>
      <p:pic>
        <p:nvPicPr>
          <p:cNvPr id="24578" name="Picture 2"/>
          <p:cNvPicPr>
            <a:picLocks noChangeAspect="1" noChangeArrowheads="1"/>
          </p:cNvPicPr>
          <p:nvPr/>
        </p:nvPicPr>
        <p:blipFill>
          <a:blip r:embed="rId2" cstate="print"/>
          <a:srcRect/>
          <a:stretch>
            <a:fillRect/>
          </a:stretch>
        </p:blipFill>
        <p:spPr bwMode="auto">
          <a:xfrm>
            <a:off x="990600" y="2743199"/>
            <a:ext cx="6400800" cy="1641231"/>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blinds(horizontal)">
                                      <p:cBhvr>
                                        <p:cTn id="7" dur="500"/>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mtClean="0"/>
              <a:t>When tuples have nulls, there are some rules:</a:t>
            </a:r>
          </a:p>
          <a:p>
            <a:pPr lvl="1"/>
            <a:r>
              <a:rPr lang="en-US" smtClean="0"/>
              <a:t>The value NULL is ignored in any aggregation</a:t>
            </a:r>
          </a:p>
          <a:p>
            <a:pPr lvl="2"/>
            <a:r>
              <a:rPr lang="en-US" smtClean="0"/>
              <a:t>Count(*): a number of tuples in a relation</a:t>
            </a:r>
          </a:p>
          <a:p>
            <a:pPr lvl="2"/>
            <a:r>
              <a:rPr lang="en-US" smtClean="0"/>
              <a:t>Count(A): a number of tuples with non-NULL values for A attribute</a:t>
            </a:r>
          </a:p>
          <a:p>
            <a:pPr lvl="1"/>
            <a:r>
              <a:rPr lang="en-US" smtClean="0"/>
              <a:t>NULL is treated as an ordinary value when forming groups</a:t>
            </a:r>
          </a:p>
          <a:p>
            <a:pPr lvl="1"/>
            <a:r>
              <a:rPr lang="en-US" smtClean="0"/>
              <a:t>The count of empty bag is 0, other aggregation of empty bag is NULL</a:t>
            </a:r>
            <a:endParaRPr lang="en-US"/>
          </a:p>
        </p:txBody>
      </p:sp>
      <p:sp>
        <p:nvSpPr>
          <p:cNvPr id="3" name="Title 2"/>
          <p:cNvSpPr>
            <a:spLocks noGrp="1"/>
          </p:cNvSpPr>
          <p:nvPr>
            <p:ph type="title"/>
          </p:nvPr>
        </p:nvSpPr>
        <p:spPr/>
        <p:txBody>
          <a:bodyPr>
            <a:normAutofit fontScale="90000"/>
          </a:bodyPr>
          <a:lstStyle/>
          <a:p>
            <a:r>
              <a:rPr lang="en-US" smtClean="0"/>
              <a:t>Grouping, Aggregation, and Nulls</a:t>
            </a: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Example: Suppose R(A,B) as followed</a:t>
            </a:r>
          </a:p>
          <a:p>
            <a:endParaRPr lang="en-US" dirty="0" smtClean="0"/>
          </a:p>
          <a:p>
            <a:endParaRPr lang="en-US" dirty="0" smtClean="0"/>
          </a:p>
          <a:p>
            <a:pPr lvl="1"/>
            <a:endParaRPr lang="en-US" dirty="0"/>
          </a:p>
        </p:txBody>
      </p:sp>
      <p:sp>
        <p:nvSpPr>
          <p:cNvPr id="2" name="Title 1"/>
          <p:cNvSpPr>
            <a:spLocks noGrp="1"/>
          </p:cNvSpPr>
          <p:nvPr>
            <p:ph type="title"/>
          </p:nvPr>
        </p:nvSpPr>
        <p:spPr/>
        <p:txBody>
          <a:bodyPr>
            <a:normAutofit fontScale="90000"/>
          </a:bodyPr>
          <a:lstStyle/>
          <a:p>
            <a:r>
              <a:rPr lang="en-US" dirty="0" smtClean="0"/>
              <a:t>Grouping, Aggregation, and Nulls</a:t>
            </a:r>
            <a:endParaRPr lang="en-US" dirty="0"/>
          </a:p>
        </p:txBody>
      </p:sp>
      <p:graphicFrame>
        <p:nvGraphicFramePr>
          <p:cNvPr id="4" name="Table 3"/>
          <p:cNvGraphicFramePr>
            <a:graphicFrameLocks noGrp="1"/>
          </p:cNvGraphicFramePr>
          <p:nvPr/>
        </p:nvGraphicFramePr>
        <p:xfrm>
          <a:off x="3657600" y="2306320"/>
          <a:ext cx="1724660" cy="741680"/>
        </p:xfrm>
        <a:graphic>
          <a:graphicData uri="http://schemas.openxmlformats.org/drawingml/2006/table">
            <a:tbl>
              <a:tblPr firstRow="1" bandRow="1">
                <a:tableStyleId>{5C22544A-7EE6-4342-B048-85BDC9FD1C3A}</a:tableStyleId>
              </a:tblPr>
              <a:tblGrid>
                <a:gridCol w="862330"/>
                <a:gridCol w="862330"/>
              </a:tblGrid>
              <a:tr h="370840">
                <a:tc>
                  <a:txBody>
                    <a:bodyPr/>
                    <a:lstStyle/>
                    <a:p>
                      <a:pPr algn="ctr"/>
                      <a:r>
                        <a:rPr lang="en-US" dirty="0" smtClean="0"/>
                        <a:t>A</a:t>
                      </a:r>
                      <a:endParaRPr lang="en-US" dirty="0"/>
                    </a:p>
                  </a:txBody>
                  <a:tcPr/>
                </a:tc>
                <a:tc>
                  <a:txBody>
                    <a:bodyPr/>
                    <a:lstStyle/>
                    <a:p>
                      <a:pPr algn="ctr"/>
                      <a:r>
                        <a:rPr lang="en-US" dirty="0" smtClean="0"/>
                        <a:t>B</a:t>
                      </a:r>
                      <a:endParaRPr lang="en-US" dirty="0"/>
                    </a:p>
                  </a:txBody>
                  <a:tcPr/>
                </a:tc>
              </a:tr>
              <a:tr h="370840">
                <a:tc>
                  <a:txBody>
                    <a:bodyPr/>
                    <a:lstStyle/>
                    <a:p>
                      <a:r>
                        <a:rPr lang="en-US" dirty="0" smtClean="0"/>
                        <a:t>NULL</a:t>
                      </a:r>
                      <a:endParaRPr lang="en-US" dirty="0"/>
                    </a:p>
                  </a:txBody>
                  <a:tcPr/>
                </a:tc>
                <a:tc>
                  <a:txBody>
                    <a:bodyPr/>
                    <a:lstStyle/>
                    <a:p>
                      <a:r>
                        <a:rPr lang="en-US" dirty="0" smtClean="0"/>
                        <a:t>NULL</a:t>
                      </a:r>
                      <a:endParaRPr lang="en-US" dirty="0"/>
                    </a:p>
                  </a:txBody>
                  <a:tcPr/>
                </a:tc>
              </a:tr>
            </a:tbl>
          </a:graphicData>
        </a:graphic>
      </p:graphicFrame>
      <p:sp>
        <p:nvSpPr>
          <p:cNvPr id="5" name="TextBox 4"/>
          <p:cNvSpPr txBox="1"/>
          <p:nvPr/>
        </p:nvSpPr>
        <p:spPr>
          <a:xfrm>
            <a:off x="1219200" y="3085743"/>
            <a:ext cx="3124200" cy="2400657"/>
          </a:xfrm>
          <a:prstGeom prst="rect">
            <a:avLst/>
          </a:prstGeom>
          <a:noFill/>
        </p:spPr>
        <p:txBody>
          <a:bodyPr wrap="square" rtlCol="0">
            <a:spAutoFit/>
          </a:bodyPr>
          <a:lstStyle/>
          <a:p>
            <a:pPr>
              <a:lnSpc>
                <a:spcPct val="150000"/>
              </a:lnSpc>
            </a:pPr>
            <a:r>
              <a:rPr lang="en-US" sz="2000" dirty="0" smtClean="0">
                <a:latin typeface="Arial" pitchFamily="34" charset="0"/>
                <a:cs typeface="Arial" pitchFamily="34" charset="0"/>
              </a:rPr>
              <a:t>The result of query</a:t>
            </a:r>
          </a:p>
          <a:p>
            <a:pPr>
              <a:lnSpc>
                <a:spcPct val="150000"/>
              </a:lnSpc>
            </a:pPr>
            <a:r>
              <a:rPr lang="en-US" sz="2000" dirty="0" smtClean="0">
                <a:solidFill>
                  <a:srgbClr val="FF0000"/>
                </a:solidFill>
                <a:latin typeface="Arial" pitchFamily="34" charset="0"/>
                <a:cs typeface="Arial" pitchFamily="34" charset="0"/>
              </a:rPr>
              <a:t>   SELECT </a:t>
            </a:r>
            <a:r>
              <a:rPr lang="en-US" sz="2000" dirty="0" smtClean="0">
                <a:latin typeface="Arial" pitchFamily="34" charset="0"/>
                <a:cs typeface="Arial" pitchFamily="34" charset="0"/>
              </a:rPr>
              <a:t>A, count(B)</a:t>
            </a:r>
          </a:p>
          <a:p>
            <a:pPr>
              <a:lnSpc>
                <a:spcPct val="150000"/>
              </a:lnSpc>
            </a:pPr>
            <a:r>
              <a:rPr lang="en-US" sz="2000" dirty="0" smtClean="0">
                <a:solidFill>
                  <a:srgbClr val="FF0000"/>
                </a:solidFill>
                <a:latin typeface="Arial" pitchFamily="34" charset="0"/>
                <a:cs typeface="Arial" pitchFamily="34" charset="0"/>
              </a:rPr>
              <a:t>   FROM </a:t>
            </a:r>
            <a:r>
              <a:rPr lang="en-US" sz="2000" dirty="0" smtClean="0">
                <a:latin typeface="Arial" pitchFamily="34" charset="0"/>
                <a:cs typeface="Arial" pitchFamily="34" charset="0"/>
              </a:rPr>
              <a:t>R</a:t>
            </a:r>
          </a:p>
          <a:p>
            <a:pPr>
              <a:lnSpc>
                <a:spcPct val="150000"/>
              </a:lnSpc>
            </a:pPr>
            <a:r>
              <a:rPr lang="en-US" sz="2000" dirty="0" smtClean="0">
                <a:solidFill>
                  <a:srgbClr val="FF0000"/>
                </a:solidFill>
                <a:latin typeface="Arial" pitchFamily="34" charset="0"/>
                <a:cs typeface="Arial" pitchFamily="34" charset="0"/>
              </a:rPr>
              <a:t>   GROUP BY </a:t>
            </a:r>
            <a:r>
              <a:rPr lang="en-US" sz="2000" dirty="0" smtClean="0">
                <a:latin typeface="Arial" pitchFamily="34" charset="0"/>
                <a:cs typeface="Arial" pitchFamily="34" charset="0"/>
              </a:rPr>
              <a:t>A;</a:t>
            </a:r>
          </a:p>
          <a:p>
            <a:pPr>
              <a:lnSpc>
                <a:spcPct val="150000"/>
              </a:lnSpc>
            </a:pPr>
            <a:r>
              <a:rPr lang="en-US" sz="2000" dirty="0" smtClean="0">
                <a:latin typeface="Arial" pitchFamily="34" charset="0"/>
                <a:cs typeface="Arial" pitchFamily="34" charset="0"/>
              </a:rPr>
              <a:t>is one tuple (NULL,0)</a:t>
            </a:r>
          </a:p>
        </p:txBody>
      </p:sp>
      <p:sp>
        <p:nvSpPr>
          <p:cNvPr id="6" name="TextBox 5"/>
          <p:cNvSpPr txBox="1"/>
          <p:nvPr/>
        </p:nvSpPr>
        <p:spPr>
          <a:xfrm>
            <a:off x="5334000" y="3085743"/>
            <a:ext cx="3200400" cy="2400657"/>
          </a:xfrm>
          <a:prstGeom prst="rect">
            <a:avLst/>
          </a:prstGeom>
          <a:noFill/>
        </p:spPr>
        <p:txBody>
          <a:bodyPr wrap="square" rtlCol="0">
            <a:spAutoFit/>
          </a:bodyPr>
          <a:lstStyle/>
          <a:p>
            <a:pPr>
              <a:lnSpc>
                <a:spcPct val="150000"/>
              </a:lnSpc>
            </a:pPr>
            <a:r>
              <a:rPr lang="en-US" sz="2000" dirty="0" smtClean="0">
                <a:latin typeface="Arial" pitchFamily="34" charset="0"/>
                <a:cs typeface="Arial" pitchFamily="34" charset="0"/>
              </a:rPr>
              <a:t>The result of query</a:t>
            </a:r>
          </a:p>
          <a:p>
            <a:pPr>
              <a:lnSpc>
                <a:spcPct val="150000"/>
              </a:lnSpc>
            </a:pPr>
            <a:r>
              <a:rPr lang="en-US" sz="2000" dirty="0" smtClean="0">
                <a:solidFill>
                  <a:srgbClr val="FF0000"/>
                </a:solidFill>
                <a:latin typeface="Arial" pitchFamily="34" charset="0"/>
                <a:cs typeface="Arial" pitchFamily="34" charset="0"/>
              </a:rPr>
              <a:t>   SELECT </a:t>
            </a:r>
            <a:r>
              <a:rPr lang="en-US" sz="2000" dirty="0" smtClean="0">
                <a:latin typeface="Arial" pitchFamily="34" charset="0"/>
                <a:cs typeface="Arial" pitchFamily="34" charset="0"/>
              </a:rPr>
              <a:t>A, sum(B)</a:t>
            </a:r>
          </a:p>
          <a:p>
            <a:pPr>
              <a:lnSpc>
                <a:spcPct val="150000"/>
              </a:lnSpc>
            </a:pPr>
            <a:r>
              <a:rPr lang="en-US" sz="2000" dirty="0" smtClean="0">
                <a:solidFill>
                  <a:srgbClr val="FF0000"/>
                </a:solidFill>
                <a:latin typeface="Arial" pitchFamily="34" charset="0"/>
                <a:cs typeface="Arial" pitchFamily="34" charset="0"/>
              </a:rPr>
              <a:t>   FROM </a:t>
            </a:r>
            <a:r>
              <a:rPr lang="en-US" sz="2000" dirty="0" smtClean="0">
                <a:latin typeface="Arial" pitchFamily="34" charset="0"/>
                <a:cs typeface="Arial" pitchFamily="34" charset="0"/>
              </a:rPr>
              <a:t>R</a:t>
            </a:r>
          </a:p>
          <a:p>
            <a:pPr>
              <a:lnSpc>
                <a:spcPct val="150000"/>
              </a:lnSpc>
            </a:pPr>
            <a:r>
              <a:rPr lang="en-US" sz="2000" dirty="0" smtClean="0">
                <a:solidFill>
                  <a:srgbClr val="FF0000"/>
                </a:solidFill>
                <a:latin typeface="Arial" pitchFamily="34" charset="0"/>
                <a:cs typeface="Arial" pitchFamily="34" charset="0"/>
              </a:rPr>
              <a:t>   GROUP BY </a:t>
            </a:r>
            <a:r>
              <a:rPr lang="en-US" sz="2000" dirty="0" smtClean="0">
                <a:latin typeface="Arial" pitchFamily="34" charset="0"/>
                <a:cs typeface="Arial" pitchFamily="34" charset="0"/>
              </a:rPr>
              <a:t>A;</a:t>
            </a:r>
          </a:p>
          <a:p>
            <a:pPr>
              <a:lnSpc>
                <a:spcPct val="150000"/>
              </a:lnSpc>
            </a:pPr>
            <a:r>
              <a:rPr lang="en-US" sz="2000" dirty="0" smtClean="0">
                <a:latin typeface="Arial" pitchFamily="34" charset="0"/>
                <a:cs typeface="Arial" pitchFamily="34" charset="0"/>
              </a:rPr>
              <a:t>is one tuple (NULL,NULL)</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If we want to apply conditions to tuples of relations, we put those conditions in </a:t>
            </a:r>
            <a:r>
              <a:rPr lang="en-US" dirty="0" smtClean="0">
                <a:solidFill>
                  <a:srgbClr val="FF0000"/>
                </a:solidFill>
              </a:rPr>
              <a:t>WHERE</a:t>
            </a:r>
            <a:r>
              <a:rPr lang="en-US" dirty="0" smtClean="0"/>
              <a:t> clause</a:t>
            </a:r>
          </a:p>
          <a:p>
            <a:r>
              <a:rPr lang="en-US" dirty="0" smtClean="0"/>
              <a:t>If we want to apply conditions to groups of tuples after grouping, those conditions are based on some aggregations, how can we do?</a:t>
            </a:r>
          </a:p>
          <a:p>
            <a:r>
              <a:rPr lang="en-US" dirty="0" smtClean="0"/>
              <a:t>In that case, we follow the </a:t>
            </a:r>
            <a:r>
              <a:rPr lang="en-US" dirty="0" smtClean="0">
                <a:solidFill>
                  <a:srgbClr val="FF0000"/>
                </a:solidFill>
              </a:rPr>
              <a:t>GROUP BY</a:t>
            </a:r>
            <a:r>
              <a:rPr lang="en-US" dirty="0" smtClean="0"/>
              <a:t> clause with a </a:t>
            </a:r>
            <a:r>
              <a:rPr lang="en-US" dirty="0" smtClean="0">
                <a:solidFill>
                  <a:srgbClr val="FF0000"/>
                </a:solidFill>
              </a:rPr>
              <a:t>HAVING</a:t>
            </a:r>
            <a:r>
              <a:rPr lang="en-US" dirty="0" smtClean="0"/>
              <a:t> clause</a:t>
            </a:r>
            <a:endParaRPr lang="en-US" dirty="0"/>
          </a:p>
        </p:txBody>
      </p:sp>
      <p:sp>
        <p:nvSpPr>
          <p:cNvPr id="2" name="Title 1"/>
          <p:cNvSpPr>
            <a:spLocks noGrp="1"/>
          </p:cNvSpPr>
          <p:nvPr>
            <p:ph type="title"/>
          </p:nvPr>
        </p:nvSpPr>
        <p:spPr/>
        <p:txBody>
          <a:bodyPr/>
          <a:lstStyle/>
          <a:p>
            <a:r>
              <a:rPr lang="en-US" dirty="0" smtClean="0"/>
              <a:t>Considerations …</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Syntax:</a:t>
            </a:r>
            <a:endParaRPr lang="en-US" dirty="0"/>
          </a:p>
        </p:txBody>
      </p:sp>
      <p:sp>
        <p:nvSpPr>
          <p:cNvPr id="2" name="Title 1"/>
          <p:cNvSpPr>
            <a:spLocks noGrp="1"/>
          </p:cNvSpPr>
          <p:nvPr>
            <p:ph type="title"/>
          </p:nvPr>
        </p:nvSpPr>
        <p:spPr/>
        <p:txBody>
          <a:bodyPr/>
          <a:lstStyle/>
          <a:p>
            <a:r>
              <a:rPr lang="en-US" dirty="0" smtClean="0"/>
              <a:t>HAVING clause</a:t>
            </a:r>
            <a:endParaRPr lang="en-US" dirty="0"/>
          </a:p>
        </p:txBody>
      </p:sp>
      <p:sp>
        <p:nvSpPr>
          <p:cNvPr id="4" name="TextBox 3"/>
          <p:cNvSpPr txBox="1"/>
          <p:nvPr/>
        </p:nvSpPr>
        <p:spPr>
          <a:xfrm>
            <a:off x="1981200" y="2323743"/>
            <a:ext cx="5486400" cy="2400657"/>
          </a:xfrm>
          <a:prstGeom prst="rect">
            <a:avLst/>
          </a:prstGeom>
          <a:noFill/>
        </p:spPr>
        <p:txBody>
          <a:bodyPr wrap="square" rtlCol="0">
            <a:spAutoFit/>
          </a:bodyPr>
          <a:lstStyle/>
          <a:p>
            <a:pPr>
              <a:lnSpc>
                <a:spcPct val="150000"/>
              </a:lnSpc>
            </a:pPr>
            <a:r>
              <a:rPr lang="en-US" sz="2000" dirty="0" smtClean="0">
                <a:solidFill>
                  <a:srgbClr val="FF0000"/>
                </a:solidFill>
                <a:latin typeface="Arial" pitchFamily="34" charset="0"/>
                <a:cs typeface="Arial" pitchFamily="34" charset="0"/>
              </a:rPr>
              <a:t>SELECT </a:t>
            </a:r>
            <a:r>
              <a:rPr lang="en-US" sz="2000" dirty="0" smtClean="0">
                <a:latin typeface="Arial" pitchFamily="34" charset="0"/>
                <a:cs typeface="Arial" pitchFamily="34" charset="0"/>
              </a:rPr>
              <a:t>&lt;list of attributes&gt;</a:t>
            </a:r>
          </a:p>
          <a:p>
            <a:pPr>
              <a:lnSpc>
                <a:spcPct val="150000"/>
              </a:lnSpc>
            </a:pPr>
            <a:r>
              <a:rPr lang="en-US" sz="2000" dirty="0" smtClean="0">
                <a:solidFill>
                  <a:srgbClr val="FF0000"/>
                </a:solidFill>
                <a:latin typeface="Arial" pitchFamily="34" charset="0"/>
                <a:cs typeface="Arial" pitchFamily="34" charset="0"/>
              </a:rPr>
              <a:t>FROM  </a:t>
            </a:r>
            <a:r>
              <a:rPr lang="en-US" sz="2000" dirty="0" smtClean="0">
                <a:latin typeface="Arial" pitchFamily="34" charset="0"/>
                <a:cs typeface="Arial" pitchFamily="34" charset="0"/>
              </a:rPr>
              <a:t>&lt;list of tables&gt;</a:t>
            </a:r>
          </a:p>
          <a:p>
            <a:pPr>
              <a:lnSpc>
                <a:spcPct val="150000"/>
              </a:lnSpc>
            </a:pPr>
            <a:r>
              <a:rPr lang="en-US" sz="2000" dirty="0" smtClean="0">
                <a:solidFill>
                  <a:srgbClr val="FF0000"/>
                </a:solidFill>
                <a:latin typeface="Arial" pitchFamily="34" charset="0"/>
                <a:cs typeface="Arial" pitchFamily="34" charset="0"/>
              </a:rPr>
              <a:t>WHERE  </a:t>
            </a:r>
            <a:r>
              <a:rPr lang="en-US" sz="2000" dirty="0" smtClean="0">
                <a:latin typeface="Arial" pitchFamily="34" charset="0"/>
                <a:cs typeface="Arial" pitchFamily="34" charset="0"/>
              </a:rPr>
              <a:t>&lt;conditions on tuples&gt;</a:t>
            </a:r>
          </a:p>
          <a:p>
            <a:pPr>
              <a:lnSpc>
                <a:spcPct val="150000"/>
              </a:lnSpc>
            </a:pPr>
            <a:r>
              <a:rPr lang="en-US" sz="2000" dirty="0" smtClean="0">
                <a:solidFill>
                  <a:srgbClr val="FF0000"/>
                </a:solidFill>
                <a:latin typeface="Arial" pitchFamily="34" charset="0"/>
                <a:cs typeface="Arial" pitchFamily="34" charset="0"/>
              </a:rPr>
              <a:t>GROUP BY </a:t>
            </a:r>
            <a:r>
              <a:rPr lang="en-US" sz="2000" dirty="0" smtClean="0">
                <a:latin typeface="Arial" pitchFamily="34" charset="0"/>
                <a:cs typeface="Arial" pitchFamily="34" charset="0"/>
              </a:rPr>
              <a:t>&lt;list of attributes&gt;</a:t>
            </a:r>
          </a:p>
          <a:p>
            <a:pPr>
              <a:lnSpc>
                <a:spcPct val="150000"/>
              </a:lnSpc>
            </a:pPr>
            <a:r>
              <a:rPr lang="en-US" sz="2000" dirty="0" smtClean="0">
                <a:solidFill>
                  <a:srgbClr val="FF0000"/>
                </a:solidFill>
                <a:latin typeface="Arial" pitchFamily="34" charset="0"/>
                <a:cs typeface="Arial" pitchFamily="34" charset="0"/>
              </a:rPr>
              <a:t>HAVING</a:t>
            </a:r>
            <a:r>
              <a:rPr lang="en-US" sz="2000" dirty="0" smtClean="0">
                <a:latin typeface="Arial" pitchFamily="34" charset="0"/>
                <a:cs typeface="Arial" pitchFamily="34" charset="0"/>
              </a:rPr>
              <a:t> &lt;conditions on groups&gt;</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Example 21: </a:t>
            </a:r>
          </a:p>
          <a:p>
            <a:pPr lvl="1"/>
            <a:r>
              <a:rPr lang="en-US" dirty="0" smtClean="0"/>
              <a:t>Print the number of employees for each those department, whose average salary exceeds 80000</a:t>
            </a:r>
            <a:endParaRPr lang="en-US" dirty="0"/>
          </a:p>
        </p:txBody>
      </p:sp>
      <p:sp>
        <p:nvSpPr>
          <p:cNvPr id="2" name="Title 1"/>
          <p:cNvSpPr>
            <a:spLocks noGrp="1"/>
          </p:cNvSpPr>
          <p:nvPr>
            <p:ph type="title"/>
          </p:nvPr>
        </p:nvSpPr>
        <p:spPr/>
        <p:txBody>
          <a:bodyPr/>
          <a:lstStyle/>
          <a:p>
            <a:r>
              <a:rPr lang="en-US" dirty="0" smtClean="0"/>
              <a:t>HAVING clause</a:t>
            </a:r>
            <a:endParaRPr lang="en-US" dirty="0"/>
          </a:p>
        </p:txBody>
      </p:sp>
      <p:pic>
        <p:nvPicPr>
          <p:cNvPr id="25602" name="Picture 2"/>
          <p:cNvPicPr>
            <a:picLocks noChangeAspect="1" noChangeArrowheads="1"/>
          </p:cNvPicPr>
          <p:nvPr/>
        </p:nvPicPr>
        <p:blipFill>
          <a:blip r:embed="rId2" cstate="print"/>
          <a:srcRect/>
          <a:stretch>
            <a:fillRect/>
          </a:stretch>
        </p:blipFill>
        <p:spPr bwMode="auto">
          <a:xfrm>
            <a:off x="1066800" y="3200400"/>
            <a:ext cx="7490534" cy="1905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blinds(horizontal)">
                                      <p:cBhvr>
                                        <p:cTn id="7" dur="500"/>
                                        <p:tgtEl>
                                          <p:spTgt spid="25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17991"/>
            <a:ext cx="8458200" cy="2263409"/>
          </a:xfrm>
        </p:spPr>
        <p:txBody>
          <a:bodyPr>
            <a:normAutofit/>
          </a:bodyPr>
          <a:lstStyle/>
          <a:p>
            <a:r>
              <a:rPr lang="en-US" sz="2000" dirty="0" smtClean="0"/>
              <a:t>Example 1: Listing all employees whose salary exceed at 50000</a:t>
            </a:r>
            <a:endParaRPr lang="en-US" sz="2000" dirty="0"/>
          </a:p>
        </p:txBody>
      </p:sp>
      <p:sp>
        <p:nvSpPr>
          <p:cNvPr id="2" name="Title 1"/>
          <p:cNvSpPr>
            <a:spLocks noGrp="1"/>
          </p:cNvSpPr>
          <p:nvPr>
            <p:ph type="title"/>
          </p:nvPr>
        </p:nvSpPr>
        <p:spPr/>
        <p:txBody>
          <a:bodyPr/>
          <a:lstStyle/>
          <a:p>
            <a:r>
              <a:rPr lang="en-US" dirty="0" smtClean="0"/>
              <a:t>Common Query in SQL</a:t>
            </a:r>
            <a:endParaRPr lang="en-US" dirty="0"/>
          </a:p>
        </p:txBody>
      </p:sp>
      <p:sp>
        <p:nvSpPr>
          <p:cNvPr id="5" name="TextBox 4"/>
          <p:cNvSpPr txBox="1"/>
          <p:nvPr/>
        </p:nvSpPr>
        <p:spPr>
          <a:xfrm>
            <a:off x="3200400" y="4343400"/>
            <a:ext cx="184731" cy="369332"/>
          </a:xfrm>
          <a:prstGeom prst="rect">
            <a:avLst/>
          </a:prstGeom>
          <a:noFill/>
        </p:spPr>
        <p:txBody>
          <a:bodyPr wrap="none" rtlCol="0">
            <a:spAutoFit/>
          </a:bodyPr>
          <a:lstStyle/>
          <a:p>
            <a:endParaRPr lang="en-US" dirty="0"/>
          </a:p>
        </p:txBody>
      </p:sp>
      <p:pic>
        <p:nvPicPr>
          <p:cNvPr id="4" name="Picture 2"/>
          <p:cNvPicPr>
            <a:picLocks noChangeAspect="1" noChangeArrowheads="1"/>
          </p:cNvPicPr>
          <p:nvPr/>
        </p:nvPicPr>
        <p:blipFill>
          <a:blip r:embed="rId3" cstate="print"/>
          <a:srcRect/>
          <a:stretch>
            <a:fillRect/>
          </a:stretch>
        </p:blipFill>
        <p:spPr bwMode="auto">
          <a:xfrm>
            <a:off x="1152525" y="2057400"/>
            <a:ext cx="3724275" cy="1314949"/>
          </a:xfrm>
          <a:prstGeom prst="rect">
            <a:avLst/>
          </a:prstGeom>
          <a:noFill/>
          <a:ln w="9525">
            <a:noFill/>
            <a:miter lim="800000"/>
            <a:headEnd/>
            <a:tailEnd/>
          </a:ln>
        </p:spPr>
      </p:pic>
      <p:sp>
        <p:nvSpPr>
          <p:cNvPr id="7" name="Content Placeholder 2"/>
          <p:cNvSpPr txBox="1">
            <a:spLocks/>
          </p:cNvSpPr>
          <p:nvPr/>
        </p:nvSpPr>
        <p:spPr>
          <a:xfrm>
            <a:off x="533400" y="3581400"/>
            <a:ext cx="8458200" cy="2743200"/>
          </a:xfrm>
          <a:prstGeom prst="rect">
            <a:avLst/>
          </a:prstGeom>
        </p:spPr>
        <p:txBody>
          <a:bodyPr vert="horz" lIns="54864" tIns="91440" rtlCol="0">
            <a:normAutofit/>
          </a:bodyPr>
          <a:lstStyle/>
          <a:p>
            <a:pPr marL="438912" marR="0" lvl="0" indent="-320040" algn="l" defTabSz="914400" rtl="0" eaLnBrk="1" fontAlgn="auto" latinLnBrk="0" hangingPunct="1">
              <a:lnSpc>
                <a:spcPct val="150000"/>
              </a:lnSpc>
              <a:spcBef>
                <a:spcPts val="0"/>
              </a:spcBef>
              <a:spcAft>
                <a:spcPts val="0"/>
              </a:spcAft>
              <a:buClr>
                <a:schemeClr val="accent1"/>
              </a:buClr>
              <a:buSzPct val="80000"/>
              <a:buFont typeface="Wingdings 2"/>
              <a:buChar char=""/>
              <a:tabLst/>
              <a:defRPr/>
            </a:pPr>
            <a:r>
              <a:rPr kumimoji="0" lang="en-US" sz="2000" b="0" i="0" u="none" strike="noStrike" kern="1200" cap="none" spc="0" normalizeH="0" baseline="0" noProof="0" dirty="0" smtClean="0">
                <a:ln>
                  <a:noFill/>
                </a:ln>
                <a:solidFill>
                  <a:srgbClr val="0070C0"/>
                </a:solidFill>
                <a:effectLst/>
                <a:uLnTx/>
                <a:uFillTx/>
                <a:latin typeface="Arial" pitchFamily="34" charset="0"/>
                <a:ea typeface="+mn-ea"/>
                <a:cs typeface="Arial" pitchFamily="34" charset="0"/>
              </a:rPr>
              <a:t>Example 2: Listing name and salary of all employees whose income exceed 50000</a:t>
            </a:r>
            <a:endParaRPr kumimoji="0" lang="en-US" sz="2800" b="0" i="0" u="none" strike="noStrike" kern="1200" cap="none" spc="0" normalizeH="0" baseline="0" noProof="0" dirty="0" smtClean="0">
              <a:ln>
                <a:noFill/>
              </a:ln>
              <a:solidFill>
                <a:srgbClr val="0070C0"/>
              </a:solidFill>
              <a:effectLst/>
              <a:uLnTx/>
              <a:uFillTx/>
              <a:latin typeface="Arial" pitchFamily="34" charset="0"/>
              <a:ea typeface="+mn-ea"/>
              <a:cs typeface="Arial" pitchFamily="34" charset="0"/>
            </a:endParaRPr>
          </a:p>
          <a:p>
            <a:pPr marL="438912" marR="0" lvl="0" indent="-320040" algn="l" defTabSz="914400" rtl="0" eaLnBrk="1" fontAlgn="auto" latinLnBrk="0" hangingPunct="1">
              <a:lnSpc>
                <a:spcPct val="150000"/>
              </a:lnSpc>
              <a:spcBef>
                <a:spcPts val="0"/>
              </a:spcBef>
              <a:spcAft>
                <a:spcPts val="0"/>
              </a:spcAft>
              <a:buClr>
                <a:schemeClr val="accent1"/>
              </a:buClr>
              <a:buSzPct val="80000"/>
              <a:buFont typeface="Wingdings 2"/>
              <a:buNone/>
              <a:tabLst/>
              <a:defRPr/>
            </a:pPr>
            <a:endParaRPr kumimoji="0" lang="en-US" sz="2800" b="0" i="0" u="none" strike="noStrike" kern="1200" cap="none" spc="0" normalizeH="0" baseline="0" noProof="0" dirty="0" smtClean="0">
              <a:ln>
                <a:noFill/>
              </a:ln>
              <a:solidFill>
                <a:srgbClr val="0070C0"/>
              </a:solidFill>
              <a:effectLst/>
              <a:uLnTx/>
              <a:uFillTx/>
              <a:latin typeface="Arial" pitchFamily="34" charset="0"/>
              <a:ea typeface="+mn-ea"/>
              <a:cs typeface="Arial" pitchFamily="34" charset="0"/>
            </a:endParaRPr>
          </a:p>
          <a:p>
            <a:pPr marL="438912" marR="0" lvl="0" indent="-320040" algn="l" defTabSz="914400" rtl="0" eaLnBrk="1" fontAlgn="auto" latinLnBrk="0" hangingPunct="1">
              <a:lnSpc>
                <a:spcPct val="150000"/>
              </a:lnSpc>
              <a:spcBef>
                <a:spcPts val="0"/>
              </a:spcBef>
              <a:spcAft>
                <a:spcPts val="0"/>
              </a:spcAft>
              <a:buClr>
                <a:schemeClr val="accent1"/>
              </a:buClr>
              <a:buSzPct val="80000"/>
              <a:buFont typeface="Wingdings 2"/>
              <a:buNone/>
              <a:tabLst/>
              <a:defRPr/>
            </a:pPr>
            <a:endParaRPr kumimoji="0" lang="en-US" sz="2800" b="0" i="0" u="none" strike="noStrike" kern="1200" cap="none" spc="0" normalizeH="0" baseline="0" noProof="0" dirty="0" smtClean="0">
              <a:ln>
                <a:noFill/>
              </a:ln>
              <a:solidFill>
                <a:srgbClr val="0070C0"/>
              </a:solidFill>
              <a:effectLst/>
              <a:uLnTx/>
              <a:uFillTx/>
              <a:latin typeface="Arial" pitchFamily="34" charset="0"/>
              <a:ea typeface="+mn-ea"/>
              <a:cs typeface="Arial" pitchFamily="34" charset="0"/>
            </a:endParaRPr>
          </a:p>
        </p:txBody>
      </p:sp>
      <p:pic>
        <p:nvPicPr>
          <p:cNvPr id="2051" name="Picture 3"/>
          <p:cNvPicPr>
            <a:picLocks noChangeAspect="1" noChangeArrowheads="1"/>
          </p:cNvPicPr>
          <p:nvPr/>
        </p:nvPicPr>
        <p:blipFill>
          <a:blip r:embed="rId4" cstate="print"/>
          <a:srcRect/>
          <a:stretch>
            <a:fillRect/>
          </a:stretch>
        </p:blipFill>
        <p:spPr bwMode="auto">
          <a:xfrm>
            <a:off x="1219200" y="4676775"/>
            <a:ext cx="3876675" cy="13430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i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ox(in)">
                                      <p:cBhvr>
                                        <p:cTn id="15" dur="500"/>
                                        <p:tgtEl>
                                          <p:spTgt spid="7"/>
                                        </p:tgtEl>
                                      </p:cBhvr>
                                    </p:animEffect>
                                  </p:childTnLst>
                                </p:cTn>
                              </p:par>
                              <p:par>
                                <p:cTn id="16" presetID="4" presetClass="entr" presetSubtype="16" fill="hold" nodeType="withEffect">
                                  <p:stCondLst>
                                    <p:cond delay="0"/>
                                  </p:stCondLst>
                                  <p:childTnLst>
                                    <p:set>
                                      <p:cBhvr>
                                        <p:cTn id="17" dur="1" fill="hold">
                                          <p:stCondLst>
                                            <p:cond delay="0"/>
                                          </p:stCondLst>
                                        </p:cTn>
                                        <p:tgtEl>
                                          <p:spTgt spid="2051"/>
                                        </p:tgtEl>
                                        <p:attrNameLst>
                                          <p:attrName>style.visibility</p:attrName>
                                        </p:attrNameLst>
                                      </p:cBhvr>
                                      <p:to>
                                        <p:strVal val="visible"/>
                                      </p:to>
                                    </p:set>
                                    <p:animEffect transition="in" filter="box(in)">
                                      <p:cBhvr>
                                        <p:cTn id="18"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Some rules about HAVING clause</a:t>
            </a:r>
          </a:p>
          <a:p>
            <a:pPr lvl="1"/>
            <a:r>
              <a:rPr lang="en-US" dirty="0" smtClean="0"/>
              <a:t>An aggregation in a </a:t>
            </a:r>
            <a:r>
              <a:rPr lang="en-US" dirty="0" smtClean="0">
                <a:solidFill>
                  <a:srgbClr val="FF0000"/>
                </a:solidFill>
              </a:rPr>
              <a:t>HAVING</a:t>
            </a:r>
            <a:r>
              <a:rPr lang="en-US" dirty="0" smtClean="0"/>
              <a:t> clause applies only to the tuples of the group being tested</a:t>
            </a:r>
          </a:p>
          <a:p>
            <a:pPr lvl="1"/>
            <a:r>
              <a:rPr lang="en-US" dirty="0" smtClean="0"/>
              <a:t>Any attribute of relations in the </a:t>
            </a:r>
            <a:r>
              <a:rPr lang="en-US" dirty="0" smtClean="0">
                <a:solidFill>
                  <a:srgbClr val="FF0000"/>
                </a:solidFill>
              </a:rPr>
              <a:t>FROM</a:t>
            </a:r>
            <a:r>
              <a:rPr lang="en-US" dirty="0" smtClean="0"/>
              <a:t> clause may be aggregated in the </a:t>
            </a:r>
            <a:r>
              <a:rPr lang="en-US" dirty="0" smtClean="0">
                <a:solidFill>
                  <a:srgbClr val="FF0000"/>
                </a:solidFill>
              </a:rPr>
              <a:t>HAVING</a:t>
            </a:r>
            <a:r>
              <a:rPr lang="en-US" dirty="0" smtClean="0"/>
              <a:t> clause, but only those attributes that are in the </a:t>
            </a:r>
            <a:r>
              <a:rPr lang="en-US" dirty="0" smtClean="0">
                <a:solidFill>
                  <a:srgbClr val="FF0000"/>
                </a:solidFill>
              </a:rPr>
              <a:t>GROUP BY</a:t>
            </a:r>
            <a:r>
              <a:rPr lang="en-US" dirty="0" smtClean="0"/>
              <a:t> list may appear un-aggregated in the </a:t>
            </a:r>
            <a:r>
              <a:rPr lang="en-US" dirty="0" smtClean="0">
                <a:solidFill>
                  <a:srgbClr val="FF0000"/>
                </a:solidFill>
              </a:rPr>
              <a:t>HAVING</a:t>
            </a:r>
            <a:r>
              <a:rPr lang="en-US" dirty="0" smtClean="0"/>
              <a:t> clause (the same rule as for the </a:t>
            </a:r>
            <a:r>
              <a:rPr lang="en-US" dirty="0" smtClean="0">
                <a:solidFill>
                  <a:srgbClr val="FF0000"/>
                </a:solidFill>
              </a:rPr>
              <a:t>SELECT</a:t>
            </a:r>
            <a:r>
              <a:rPr lang="en-US" dirty="0" smtClean="0"/>
              <a:t> clause)</a:t>
            </a:r>
            <a:endParaRPr lang="en-US" dirty="0"/>
          </a:p>
        </p:txBody>
      </p:sp>
      <p:sp>
        <p:nvSpPr>
          <p:cNvPr id="2" name="Title 1"/>
          <p:cNvSpPr>
            <a:spLocks noGrp="1"/>
          </p:cNvSpPr>
          <p:nvPr>
            <p:ph type="title"/>
          </p:nvPr>
        </p:nvSpPr>
        <p:spPr/>
        <p:txBody>
          <a:bodyPr/>
          <a:lstStyle/>
          <a:p>
            <a:r>
              <a:rPr lang="en-US" dirty="0" smtClean="0"/>
              <a:t>HAVING clause</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Example:</a:t>
            </a:r>
          </a:p>
          <a:p>
            <a:pPr marL="966788" indent="-320675">
              <a:buNone/>
            </a:pPr>
            <a:r>
              <a:rPr lang="en-US" sz="1900" dirty="0" smtClean="0"/>
              <a:t>SELECT </a:t>
            </a:r>
            <a:r>
              <a:rPr lang="en-US" sz="1900" dirty="0" err="1" smtClean="0"/>
              <a:t>proNum</a:t>
            </a:r>
            <a:r>
              <a:rPr lang="en-US" sz="1900" dirty="0" smtClean="0"/>
              <a:t>, COUNT(</a:t>
            </a:r>
            <a:r>
              <a:rPr lang="en-US" sz="1900" dirty="0" err="1" smtClean="0"/>
              <a:t>empSSN</a:t>
            </a:r>
            <a:r>
              <a:rPr lang="en-US" sz="1900" dirty="0" smtClean="0"/>
              <a:t>) AS </a:t>
            </a:r>
            <a:r>
              <a:rPr lang="en-US" sz="1900" dirty="0" err="1" smtClean="0"/>
              <a:t>Number_Of_Employees</a:t>
            </a:r>
            <a:r>
              <a:rPr lang="en-US" sz="1900" dirty="0" smtClean="0"/>
              <a:t>,</a:t>
            </a:r>
          </a:p>
          <a:p>
            <a:pPr marL="966788" indent="-320675">
              <a:buNone/>
            </a:pPr>
            <a:r>
              <a:rPr lang="en-US" sz="1900" dirty="0" smtClean="0"/>
              <a:t>FROM  </a:t>
            </a:r>
            <a:r>
              <a:rPr lang="en-US" sz="1900" dirty="0" err="1" smtClean="0"/>
              <a:t>tblWorksOn</a:t>
            </a:r>
            <a:r>
              <a:rPr lang="en-US" sz="1900" dirty="0" smtClean="0"/>
              <a:t> </a:t>
            </a:r>
          </a:p>
          <a:p>
            <a:pPr marL="966788" indent="-320675">
              <a:buNone/>
            </a:pPr>
            <a:r>
              <a:rPr lang="en-US" sz="1900" dirty="0" smtClean="0"/>
              <a:t>GROUP BY </a:t>
            </a:r>
            <a:r>
              <a:rPr lang="en-US" sz="1900" b="1" dirty="0" err="1" smtClean="0"/>
              <a:t>proNum</a:t>
            </a:r>
            <a:endParaRPr lang="en-US" sz="1900" b="1" dirty="0" smtClean="0"/>
          </a:p>
          <a:p>
            <a:pPr marL="966788" indent="-320675">
              <a:buNone/>
            </a:pPr>
            <a:r>
              <a:rPr lang="en-US" sz="1900" dirty="0" smtClean="0"/>
              <a:t>HAVING AVG(</a:t>
            </a:r>
            <a:r>
              <a:rPr lang="en-US" sz="1900" b="1" dirty="0" err="1" smtClean="0"/>
              <a:t>workHours</a:t>
            </a:r>
            <a:r>
              <a:rPr lang="en-US" sz="1900" dirty="0" smtClean="0"/>
              <a:t>)&gt;20</a:t>
            </a:r>
          </a:p>
          <a:p>
            <a:pPr marL="966788" indent="-320675">
              <a:buNone/>
            </a:pPr>
            <a:endParaRPr lang="en-US" sz="1900" dirty="0" smtClean="0"/>
          </a:p>
          <a:p>
            <a:pPr marL="966788" indent="-320675">
              <a:buNone/>
            </a:pPr>
            <a:r>
              <a:rPr lang="en-US" sz="1900" dirty="0" smtClean="0"/>
              <a:t>SELECT </a:t>
            </a:r>
            <a:r>
              <a:rPr lang="en-US" sz="1900" dirty="0" err="1" smtClean="0"/>
              <a:t>proNum</a:t>
            </a:r>
            <a:r>
              <a:rPr lang="en-US" sz="1900" dirty="0" smtClean="0"/>
              <a:t>, COUNT(</a:t>
            </a:r>
            <a:r>
              <a:rPr lang="en-US" sz="1900" dirty="0" err="1" smtClean="0"/>
              <a:t>empSSN</a:t>
            </a:r>
            <a:r>
              <a:rPr lang="en-US" sz="1900" dirty="0" smtClean="0"/>
              <a:t>) AS </a:t>
            </a:r>
            <a:r>
              <a:rPr lang="en-US" sz="1900" dirty="0" err="1" smtClean="0"/>
              <a:t>Number_Of_Employees</a:t>
            </a:r>
            <a:r>
              <a:rPr lang="en-US" sz="1900" dirty="0" smtClean="0"/>
              <a:t>,</a:t>
            </a:r>
          </a:p>
          <a:p>
            <a:pPr marL="966788" indent="-320675">
              <a:buNone/>
            </a:pPr>
            <a:r>
              <a:rPr lang="en-US" sz="1900" dirty="0" smtClean="0"/>
              <a:t>FROM  </a:t>
            </a:r>
            <a:r>
              <a:rPr lang="en-US" sz="1900" dirty="0" err="1" smtClean="0"/>
              <a:t>tblWorksOn</a:t>
            </a:r>
            <a:r>
              <a:rPr lang="en-US" sz="1900" dirty="0" smtClean="0"/>
              <a:t> </a:t>
            </a:r>
          </a:p>
          <a:p>
            <a:pPr marL="966788" indent="-320675">
              <a:buNone/>
            </a:pPr>
            <a:r>
              <a:rPr lang="en-US" sz="1900" dirty="0" smtClean="0"/>
              <a:t>GROUP BY </a:t>
            </a:r>
            <a:r>
              <a:rPr lang="en-US" sz="1900" b="1" dirty="0" err="1" smtClean="0"/>
              <a:t>proNum</a:t>
            </a:r>
            <a:endParaRPr lang="en-US" sz="1900" b="1" dirty="0" smtClean="0"/>
          </a:p>
          <a:p>
            <a:pPr marL="966788" indent="-320675">
              <a:buNone/>
            </a:pPr>
            <a:r>
              <a:rPr lang="en-US" sz="1900" dirty="0" smtClean="0"/>
              <a:t>HAVING </a:t>
            </a:r>
            <a:r>
              <a:rPr lang="en-US" sz="1900" b="1" dirty="0" err="1" smtClean="0"/>
              <a:t>proNum</a:t>
            </a:r>
            <a:r>
              <a:rPr lang="en-US" sz="1900" dirty="0" smtClean="0"/>
              <a:t>=4</a:t>
            </a:r>
          </a:p>
        </p:txBody>
      </p:sp>
      <p:sp>
        <p:nvSpPr>
          <p:cNvPr id="2" name="Title 1"/>
          <p:cNvSpPr>
            <a:spLocks noGrp="1"/>
          </p:cNvSpPr>
          <p:nvPr>
            <p:ph type="title"/>
          </p:nvPr>
        </p:nvSpPr>
        <p:spPr/>
        <p:txBody>
          <a:bodyPr/>
          <a:lstStyle/>
          <a:p>
            <a:r>
              <a:rPr lang="en-US" dirty="0" smtClean="0"/>
              <a:t>HAVING clause</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Page 257, Exercise 6.1.3</a:t>
            </a:r>
          </a:p>
          <a:p>
            <a:r>
              <a:rPr lang="en-US" smtClean="0"/>
              <a:t>Page 267, Exercise 6.2.2</a:t>
            </a:r>
          </a:p>
          <a:p>
            <a:r>
              <a:rPr lang="en-US" smtClean="0"/>
              <a:t>Page 279, Exercise 6.3.1</a:t>
            </a:r>
          </a:p>
          <a:p>
            <a:r>
              <a:rPr lang="en-US" smtClean="0"/>
              <a:t>Page 289, Exercise 6.4.6</a:t>
            </a:r>
            <a:endParaRPr lang="en-US"/>
          </a:p>
        </p:txBody>
      </p:sp>
      <p:sp>
        <p:nvSpPr>
          <p:cNvPr id="2" name="Title 1"/>
          <p:cNvSpPr>
            <a:spLocks noGrp="1"/>
          </p:cNvSpPr>
          <p:nvPr>
            <p:ph type="title"/>
          </p:nvPr>
        </p:nvSpPr>
        <p:spPr/>
        <p:txBody>
          <a:bodyPr/>
          <a:lstStyle/>
          <a:p>
            <a:r>
              <a:rPr lang="en-US" dirty="0" smtClean="0"/>
              <a:t>Exercises</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r>
              <a:rPr lang="en-US" dirty="0" smtClean="0"/>
              <a:t>6.5 DATABASE MODIFICATIONS</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Three types of statements that allow us to</a:t>
            </a:r>
          </a:p>
          <a:p>
            <a:pPr lvl="1"/>
            <a:r>
              <a:rPr lang="en-US" dirty="0" smtClean="0"/>
              <a:t>Insert tuples into relation</a:t>
            </a:r>
          </a:p>
          <a:p>
            <a:pPr lvl="1"/>
            <a:r>
              <a:rPr lang="en-US" dirty="0" smtClean="0"/>
              <a:t>Delete certain tuples from a relation</a:t>
            </a:r>
          </a:p>
          <a:p>
            <a:pPr lvl="1"/>
            <a:r>
              <a:rPr lang="en-US" dirty="0" smtClean="0"/>
              <a:t>Update values of certain components of certain existing tuples</a:t>
            </a:r>
          </a:p>
        </p:txBody>
      </p:sp>
      <p:sp>
        <p:nvSpPr>
          <p:cNvPr id="2" name="Title 1"/>
          <p:cNvSpPr>
            <a:spLocks noGrp="1"/>
          </p:cNvSpPr>
          <p:nvPr>
            <p:ph type="title"/>
          </p:nvPr>
        </p:nvSpPr>
        <p:spPr/>
        <p:txBody>
          <a:bodyPr/>
          <a:lstStyle/>
          <a:p>
            <a:r>
              <a:rPr lang="en-US" dirty="0" smtClean="0"/>
              <a:t>Database Modifications</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Basic form of insertion statement </a:t>
            </a:r>
          </a:p>
          <a:p>
            <a:pPr>
              <a:buNone/>
            </a:pPr>
            <a:endParaRPr lang="en-US" dirty="0" smtClean="0"/>
          </a:p>
          <a:p>
            <a:pPr lvl="1"/>
            <a:r>
              <a:rPr lang="en-US" sz="2800" dirty="0" smtClean="0"/>
              <a:t>A </a:t>
            </a:r>
            <a:r>
              <a:rPr lang="en-US" sz="2800" dirty="0" err="1" smtClean="0"/>
              <a:t>tuple</a:t>
            </a:r>
            <a:r>
              <a:rPr lang="en-US" sz="2800" dirty="0" smtClean="0"/>
              <a:t> is created using the values v</a:t>
            </a:r>
            <a:r>
              <a:rPr lang="en-US" sz="2800" baseline="-25000" dirty="0" smtClean="0"/>
              <a:t>1 </a:t>
            </a:r>
            <a:r>
              <a:rPr lang="en-US" sz="2800" dirty="0" smtClean="0"/>
              <a:t>for attribute A</a:t>
            </a:r>
            <a:r>
              <a:rPr lang="en-US" sz="2800" baseline="-25000" dirty="0" smtClean="0"/>
              <a:t>i</a:t>
            </a:r>
            <a:endParaRPr lang="en-US" sz="2800" dirty="0" smtClean="0"/>
          </a:p>
          <a:p>
            <a:pPr lvl="1"/>
            <a:r>
              <a:rPr lang="en-US" sz="2800" dirty="0" smtClean="0"/>
              <a:t>If the list of attributes does not include all attributes of the relation R, then the </a:t>
            </a:r>
            <a:r>
              <a:rPr lang="en-US" sz="2800" dirty="0" err="1" smtClean="0"/>
              <a:t>tuple</a:t>
            </a:r>
            <a:r>
              <a:rPr lang="en-US" sz="2800" dirty="0" smtClean="0"/>
              <a:t> created has default values for all missing attributes</a:t>
            </a:r>
          </a:p>
          <a:p>
            <a:r>
              <a:rPr lang="en-US" dirty="0" smtClean="0"/>
              <a:t>The basic form allows to insert only one tuple at once</a:t>
            </a:r>
          </a:p>
          <a:p>
            <a:r>
              <a:rPr lang="en-US" dirty="0" smtClean="0"/>
              <a:t>The extended form allows to insert a set of tuples as result of a sub query:</a:t>
            </a:r>
          </a:p>
          <a:p>
            <a:pPr marL="1187450" lvl="1" indent="-273050">
              <a:buNone/>
            </a:pPr>
            <a:r>
              <a:rPr lang="en-US" dirty="0" smtClean="0"/>
              <a:t>INSERT INTO R(A</a:t>
            </a:r>
            <a:r>
              <a:rPr lang="en-US" baseline="-25000" dirty="0" smtClean="0"/>
              <a:t>1</a:t>
            </a:r>
            <a:r>
              <a:rPr lang="en-US" dirty="0" smtClean="0"/>
              <a:t>, ..., A</a:t>
            </a:r>
            <a:r>
              <a:rPr lang="en-US" baseline="-25000" dirty="0" smtClean="0"/>
              <a:t>n</a:t>
            </a:r>
            <a:r>
              <a:rPr lang="en-US" dirty="0" smtClean="0"/>
              <a:t>) </a:t>
            </a:r>
          </a:p>
          <a:p>
            <a:pPr marL="1187450" lvl="1" indent="-273050">
              <a:buNone/>
            </a:pPr>
            <a:r>
              <a:rPr lang="en-US" dirty="0" smtClean="0"/>
              <a:t>		SELECT A</a:t>
            </a:r>
            <a:r>
              <a:rPr lang="en-US" baseline="-25000" dirty="0" smtClean="0"/>
              <a:t>1</a:t>
            </a:r>
            <a:r>
              <a:rPr lang="en-US" dirty="0" smtClean="0"/>
              <a:t>, …, A</a:t>
            </a:r>
            <a:r>
              <a:rPr lang="en-US" baseline="-25000" dirty="0" smtClean="0"/>
              <a:t>n</a:t>
            </a:r>
            <a:r>
              <a:rPr lang="en-US" dirty="0" smtClean="0"/>
              <a:t> FROM … WHERE …</a:t>
            </a:r>
            <a:endParaRPr lang="en-US" dirty="0"/>
          </a:p>
        </p:txBody>
      </p:sp>
      <p:sp>
        <p:nvSpPr>
          <p:cNvPr id="2" name="Title 1"/>
          <p:cNvSpPr>
            <a:spLocks noGrp="1"/>
          </p:cNvSpPr>
          <p:nvPr>
            <p:ph type="title"/>
          </p:nvPr>
        </p:nvSpPr>
        <p:spPr/>
        <p:txBody>
          <a:bodyPr/>
          <a:lstStyle/>
          <a:p>
            <a:r>
              <a:rPr lang="en-US" dirty="0" smtClean="0"/>
              <a:t>Insertion</a:t>
            </a:r>
            <a:endParaRPr lang="en-US" dirty="0"/>
          </a:p>
        </p:txBody>
      </p:sp>
      <p:sp>
        <p:nvSpPr>
          <p:cNvPr id="4" name="TextBox 3"/>
          <p:cNvSpPr txBox="1"/>
          <p:nvPr/>
        </p:nvSpPr>
        <p:spPr>
          <a:xfrm>
            <a:off x="1447800" y="1828800"/>
            <a:ext cx="6096000" cy="553998"/>
          </a:xfrm>
          <a:prstGeom prst="rect">
            <a:avLst/>
          </a:prstGeom>
          <a:noFill/>
        </p:spPr>
        <p:txBody>
          <a:bodyPr wrap="square" rtlCol="0">
            <a:spAutoFit/>
          </a:bodyPr>
          <a:lstStyle/>
          <a:p>
            <a:pPr>
              <a:lnSpc>
                <a:spcPct val="150000"/>
              </a:lnSpc>
            </a:pPr>
            <a:r>
              <a:rPr lang="en-US" sz="2000" b="1" dirty="0" smtClean="0">
                <a:solidFill>
                  <a:srgbClr val="FF0000"/>
                </a:solidFill>
              </a:rPr>
              <a:t>INSERT</a:t>
            </a:r>
            <a:r>
              <a:rPr lang="en-US" sz="2000" dirty="0" smtClean="0">
                <a:solidFill>
                  <a:srgbClr val="FF0000"/>
                </a:solidFill>
              </a:rPr>
              <a:t> </a:t>
            </a:r>
            <a:r>
              <a:rPr lang="en-US" sz="2000" b="1" dirty="0" smtClean="0">
                <a:solidFill>
                  <a:srgbClr val="FF0000"/>
                </a:solidFill>
              </a:rPr>
              <a:t>INTO</a:t>
            </a:r>
            <a:r>
              <a:rPr lang="en-US" sz="2000" dirty="0" smtClean="0"/>
              <a:t> R(A1,…,An) </a:t>
            </a:r>
            <a:r>
              <a:rPr lang="en-US" sz="2000" b="1" dirty="0" smtClean="0">
                <a:solidFill>
                  <a:srgbClr val="FF0000"/>
                </a:solidFill>
              </a:rPr>
              <a:t>VALUES</a:t>
            </a:r>
            <a:r>
              <a:rPr lang="en-US" sz="2000" dirty="0" smtClean="0"/>
              <a:t> (v</a:t>
            </a:r>
            <a:r>
              <a:rPr lang="en-US" sz="2000" baseline="-25000" dirty="0" smtClean="0"/>
              <a:t>1 </a:t>
            </a:r>
            <a:r>
              <a:rPr lang="en-US" sz="2000" dirty="0" smtClean="0"/>
              <a:t>,…,</a:t>
            </a:r>
            <a:r>
              <a:rPr lang="en-US" sz="2000" dirty="0" err="1" smtClean="0"/>
              <a:t>v</a:t>
            </a:r>
            <a:r>
              <a:rPr lang="en-US" sz="2000" baseline="-25000" dirty="0" err="1" smtClean="0"/>
              <a:t>n</a:t>
            </a:r>
            <a:r>
              <a:rPr lang="en-US" sz="2000" baseline="-25000" dirty="0" smtClean="0"/>
              <a:t> </a:t>
            </a:r>
            <a:r>
              <a:rPr lang="en-US" sz="2000" dirty="0" smtClean="0"/>
              <a:t>);</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Example: add new a department</a:t>
            </a:r>
          </a:p>
          <a:p>
            <a:endParaRPr lang="en-US" dirty="0"/>
          </a:p>
        </p:txBody>
      </p:sp>
      <p:sp>
        <p:nvSpPr>
          <p:cNvPr id="2" name="Title 1"/>
          <p:cNvSpPr>
            <a:spLocks noGrp="1"/>
          </p:cNvSpPr>
          <p:nvPr>
            <p:ph type="title"/>
          </p:nvPr>
        </p:nvSpPr>
        <p:spPr/>
        <p:txBody>
          <a:bodyPr/>
          <a:lstStyle/>
          <a:p>
            <a:r>
              <a:rPr lang="en-US" dirty="0" smtClean="0"/>
              <a:t>Insertion</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990600" y="2209799"/>
            <a:ext cx="6324600" cy="19781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17991"/>
            <a:ext cx="8458200" cy="1577609"/>
          </a:xfrm>
        </p:spPr>
        <p:txBody>
          <a:bodyPr/>
          <a:lstStyle/>
          <a:p>
            <a:r>
              <a:rPr lang="en-US" dirty="0" smtClean="0"/>
              <a:t>The form of a deletion</a:t>
            </a:r>
            <a:endParaRPr lang="en-US" dirty="0"/>
          </a:p>
        </p:txBody>
      </p:sp>
      <p:sp>
        <p:nvSpPr>
          <p:cNvPr id="2" name="Title 1"/>
          <p:cNvSpPr>
            <a:spLocks noGrp="1"/>
          </p:cNvSpPr>
          <p:nvPr>
            <p:ph type="title"/>
          </p:nvPr>
        </p:nvSpPr>
        <p:spPr/>
        <p:txBody>
          <a:bodyPr/>
          <a:lstStyle/>
          <a:p>
            <a:r>
              <a:rPr lang="en-US" dirty="0" smtClean="0"/>
              <a:t>Deletion</a:t>
            </a:r>
            <a:endParaRPr lang="en-US" dirty="0"/>
          </a:p>
        </p:txBody>
      </p:sp>
      <p:sp>
        <p:nvSpPr>
          <p:cNvPr id="4" name="TextBox 3"/>
          <p:cNvSpPr txBox="1"/>
          <p:nvPr/>
        </p:nvSpPr>
        <p:spPr>
          <a:xfrm>
            <a:off x="1447800" y="2036802"/>
            <a:ext cx="6096000" cy="553998"/>
          </a:xfrm>
          <a:prstGeom prst="rect">
            <a:avLst/>
          </a:prstGeom>
          <a:noFill/>
        </p:spPr>
        <p:txBody>
          <a:bodyPr wrap="square" rtlCol="0">
            <a:spAutoFit/>
          </a:bodyPr>
          <a:lstStyle/>
          <a:p>
            <a:pPr>
              <a:lnSpc>
                <a:spcPct val="150000"/>
              </a:lnSpc>
            </a:pPr>
            <a:r>
              <a:rPr lang="en-US" sz="2000" b="1" dirty="0" smtClean="0">
                <a:solidFill>
                  <a:srgbClr val="FF0000"/>
                </a:solidFill>
              </a:rPr>
              <a:t>DELETE FROM</a:t>
            </a:r>
            <a:r>
              <a:rPr lang="en-US" sz="2000" dirty="0" smtClean="0"/>
              <a:t> R </a:t>
            </a:r>
            <a:r>
              <a:rPr lang="en-US" sz="2000" b="1" dirty="0" smtClean="0">
                <a:solidFill>
                  <a:srgbClr val="FF0000"/>
                </a:solidFill>
              </a:rPr>
              <a:t>WHERE </a:t>
            </a:r>
            <a:r>
              <a:rPr lang="en-US" sz="2000" dirty="0" smtClean="0"/>
              <a:t> &lt;condition&gt;;</a:t>
            </a:r>
          </a:p>
        </p:txBody>
      </p:sp>
      <p:sp>
        <p:nvSpPr>
          <p:cNvPr id="5" name="Content Placeholder 2"/>
          <p:cNvSpPr txBox="1">
            <a:spLocks/>
          </p:cNvSpPr>
          <p:nvPr/>
        </p:nvSpPr>
        <p:spPr>
          <a:xfrm>
            <a:off x="533400" y="2667000"/>
            <a:ext cx="8458200" cy="3733800"/>
          </a:xfrm>
          <a:prstGeom prst="rect">
            <a:avLst/>
          </a:prstGeom>
        </p:spPr>
        <p:txBody>
          <a:bodyPr vert="horz" lIns="54864" tIns="91440" rtlCol="0">
            <a:normAutofit fontScale="85000" lnSpcReduction="20000"/>
          </a:bodyPr>
          <a:lstStyle/>
          <a:p>
            <a:pPr marL="438912" lvl="0" indent="-320040">
              <a:lnSpc>
                <a:spcPct val="150000"/>
              </a:lnSpc>
              <a:buClr>
                <a:schemeClr val="accent1"/>
              </a:buClr>
              <a:buSzPct val="80000"/>
              <a:buFont typeface="Wingdings 2"/>
              <a:buChar char=""/>
            </a:pPr>
            <a:r>
              <a:rPr kumimoji="0" lang="en-US" sz="2800" b="0" i="0" u="none" strike="noStrike" kern="1200" cap="none" spc="0" normalizeH="0" baseline="0" noProof="0" dirty="0" smtClean="0">
                <a:ln>
                  <a:noFill/>
                </a:ln>
                <a:solidFill>
                  <a:srgbClr val="0070C0"/>
                </a:solidFill>
                <a:effectLst/>
                <a:uLnTx/>
                <a:uFillTx/>
                <a:latin typeface="Arial" pitchFamily="34" charset="0"/>
                <a:ea typeface="+mn-ea"/>
                <a:cs typeface="Arial" pitchFamily="34" charset="0"/>
              </a:rPr>
              <a:t>Example: </a:t>
            </a:r>
          </a:p>
          <a:p>
            <a:pPr marL="896112" lvl="1" indent="-320040">
              <a:lnSpc>
                <a:spcPct val="150000"/>
              </a:lnSpc>
              <a:buClr>
                <a:schemeClr val="accent1"/>
              </a:buClr>
              <a:buSzPct val="80000"/>
              <a:buFont typeface="Wingdings 2"/>
              <a:buChar char=""/>
            </a:pPr>
            <a:r>
              <a:rPr kumimoji="0" lang="en-US" sz="2200" b="0" i="0" u="none" strike="noStrike" kern="1200" cap="none" spc="0" normalizeH="0" baseline="0" noProof="0" dirty="0" smtClean="0">
                <a:ln>
                  <a:noFill/>
                </a:ln>
                <a:solidFill>
                  <a:srgbClr val="0070C0"/>
                </a:solidFill>
                <a:effectLst/>
                <a:uLnTx/>
                <a:uFillTx/>
                <a:latin typeface="Arial" pitchFamily="34" charset="0"/>
                <a:ea typeface="+mn-ea"/>
                <a:cs typeface="Arial" pitchFamily="34" charset="0"/>
              </a:rPr>
              <a:t>remove a department named</a:t>
            </a:r>
            <a:r>
              <a:rPr lang="en-US" sz="2200" dirty="0" smtClean="0">
                <a:solidFill>
                  <a:srgbClr val="0070C0"/>
                </a:solidFill>
                <a:latin typeface="Arial" pitchFamily="34" charset="0"/>
                <a:cs typeface="Arial" pitchFamily="34" charset="0"/>
              </a:rPr>
              <a:t> ‘</a:t>
            </a:r>
            <a:r>
              <a:rPr lang="en-US" sz="2200" dirty="0" err="1" smtClean="0">
                <a:solidFill>
                  <a:srgbClr val="0070C0"/>
                </a:solidFill>
                <a:latin typeface="Arial" pitchFamily="34" charset="0"/>
                <a:cs typeface="Arial" pitchFamily="34" charset="0"/>
              </a:rPr>
              <a:t>Phòng</a:t>
            </a:r>
            <a:r>
              <a:rPr lang="en-US" sz="2200" dirty="0" smtClean="0">
                <a:solidFill>
                  <a:srgbClr val="0070C0"/>
                </a:solidFill>
                <a:latin typeface="Arial" pitchFamily="34" charset="0"/>
                <a:cs typeface="Arial" pitchFamily="34" charset="0"/>
              </a:rPr>
              <a:t> </a:t>
            </a:r>
            <a:r>
              <a:rPr lang="en-US" sz="2200" dirty="0" err="1" smtClean="0">
                <a:solidFill>
                  <a:srgbClr val="0070C0"/>
                </a:solidFill>
                <a:latin typeface="Arial" pitchFamily="34" charset="0"/>
                <a:cs typeface="Arial" pitchFamily="34" charset="0"/>
              </a:rPr>
              <a:t>Kế</a:t>
            </a:r>
            <a:r>
              <a:rPr lang="en-US" sz="2200" dirty="0" smtClean="0">
                <a:solidFill>
                  <a:srgbClr val="0070C0"/>
                </a:solidFill>
                <a:latin typeface="Arial" pitchFamily="34" charset="0"/>
                <a:cs typeface="Arial" pitchFamily="34" charset="0"/>
              </a:rPr>
              <a:t> </a:t>
            </a:r>
            <a:r>
              <a:rPr lang="en-US" sz="2200" dirty="0" err="1" smtClean="0">
                <a:solidFill>
                  <a:srgbClr val="0070C0"/>
                </a:solidFill>
                <a:latin typeface="Arial" pitchFamily="34" charset="0"/>
                <a:cs typeface="Arial" pitchFamily="34" charset="0"/>
              </a:rPr>
              <a:t>Toán</a:t>
            </a:r>
            <a:r>
              <a:rPr lang="en-US" sz="2200" dirty="0" smtClean="0">
                <a:solidFill>
                  <a:srgbClr val="0070C0"/>
                </a:solidFill>
                <a:latin typeface="Arial" pitchFamily="34" charset="0"/>
                <a:cs typeface="Arial" pitchFamily="34" charset="0"/>
              </a:rPr>
              <a:t>’</a:t>
            </a:r>
            <a:endParaRPr kumimoji="0" lang="en-US" sz="2200" b="0" i="0" u="none" strike="noStrike" kern="1200" cap="none" spc="0" normalizeH="0" baseline="0" noProof="0" dirty="0" smtClean="0">
              <a:ln>
                <a:noFill/>
              </a:ln>
              <a:solidFill>
                <a:srgbClr val="0070C0"/>
              </a:solidFill>
              <a:effectLst/>
              <a:uLnTx/>
              <a:uFillTx/>
              <a:latin typeface="Arial" pitchFamily="34" charset="0"/>
              <a:ea typeface="+mn-ea"/>
              <a:cs typeface="Arial" pitchFamily="34" charset="0"/>
            </a:endParaRPr>
          </a:p>
          <a:p>
            <a:pPr marL="896112" lvl="1" indent="-320040">
              <a:lnSpc>
                <a:spcPct val="150000"/>
              </a:lnSpc>
              <a:buClr>
                <a:schemeClr val="accent1"/>
              </a:buClr>
              <a:buSzPct val="80000"/>
              <a:buFont typeface="Wingdings 2"/>
              <a:buChar char=""/>
            </a:pPr>
            <a:r>
              <a:rPr lang="en-US" sz="2200" dirty="0" smtClean="0">
                <a:solidFill>
                  <a:srgbClr val="0070C0"/>
                </a:solidFill>
                <a:latin typeface="Arial" pitchFamily="34" charset="0"/>
                <a:cs typeface="Arial" pitchFamily="34" charset="0"/>
              </a:rPr>
              <a:t>remove a department which </a:t>
            </a:r>
            <a:r>
              <a:rPr lang="en-US" sz="2200" dirty="0" err="1" smtClean="0">
                <a:solidFill>
                  <a:srgbClr val="0070C0"/>
                </a:solidFill>
                <a:latin typeface="Arial" pitchFamily="34" charset="0"/>
                <a:cs typeface="Arial" pitchFamily="34" charset="0"/>
              </a:rPr>
              <a:t>depNum</a:t>
            </a:r>
            <a:r>
              <a:rPr lang="en-US" sz="2200" dirty="0" smtClean="0">
                <a:solidFill>
                  <a:srgbClr val="0070C0"/>
                </a:solidFill>
                <a:latin typeface="Arial" pitchFamily="34" charset="0"/>
                <a:cs typeface="Arial" pitchFamily="34" charset="0"/>
              </a:rPr>
              <a:t> is 7</a:t>
            </a:r>
          </a:p>
          <a:p>
            <a:pPr marL="896112" lvl="1" indent="-320040">
              <a:lnSpc>
                <a:spcPct val="150000"/>
              </a:lnSpc>
              <a:buClr>
                <a:schemeClr val="accent1"/>
              </a:buClr>
              <a:buSzPct val="80000"/>
              <a:buFont typeface="Wingdings 2"/>
              <a:buChar char=""/>
            </a:pPr>
            <a:endParaRPr lang="en-US" sz="2200" dirty="0" smtClean="0">
              <a:solidFill>
                <a:srgbClr val="0070C0"/>
              </a:solidFill>
              <a:latin typeface="Arial" pitchFamily="34" charset="0"/>
              <a:cs typeface="Arial" pitchFamily="34" charset="0"/>
            </a:endParaRPr>
          </a:p>
          <a:p>
            <a:pPr marL="896112" lvl="1" indent="-320040">
              <a:lnSpc>
                <a:spcPct val="150000"/>
              </a:lnSpc>
              <a:buClr>
                <a:schemeClr val="accent1"/>
              </a:buClr>
              <a:buSzPct val="80000"/>
              <a:buFont typeface="Wingdings 2"/>
              <a:buChar char=""/>
            </a:pPr>
            <a:endParaRPr lang="en-US" sz="2200" dirty="0" smtClean="0">
              <a:solidFill>
                <a:srgbClr val="0070C0"/>
              </a:solidFill>
              <a:latin typeface="Arial" pitchFamily="34" charset="0"/>
              <a:cs typeface="Arial" pitchFamily="34" charset="0"/>
            </a:endParaRPr>
          </a:p>
          <a:p>
            <a:pPr marL="896112" lvl="1" indent="-320040">
              <a:lnSpc>
                <a:spcPct val="150000"/>
              </a:lnSpc>
              <a:buClr>
                <a:schemeClr val="accent1"/>
              </a:buClr>
              <a:buSzPct val="80000"/>
              <a:buFont typeface="Wingdings 2"/>
              <a:buChar char=""/>
            </a:pPr>
            <a:endParaRPr lang="en-US" sz="2200" dirty="0" smtClean="0">
              <a:solidFill>
                <a:srgbClr val="0070C0"/>
              </a:solidFill>
              <a:latin typeface="Arial" pitchFamily="34" charset="0"/>
              <a:cs typeface="Arial" pitchFamily="34" charset="0"/>
            </a:endParaRPr>
          </a:p>
          <a:p>
            <a:pPr marL="896112" lvl="1" indent="-320040">
              <a:lnSpc>
                <a:spcPct val="150000"/>
              </a:lnSpc>
              <a:buClr>
                <a:schemeClr val="accent1"/>
              </a:buClr>
              <a:buSzPct val="80000"/>
              <a:buFont typeface="Wingdings 2"/>
              <a:buChar char=""/>
            </a:pPr>
            <a:endParaRPr lang="en-US" sz="2200" dirty="0" smtClean="0">
              <a:solidFill>
                <a:srgbClr val="0070C0"/>
              </a:solidFill>
              <a:latin typeface="Arial" pitchFamily="34" charset="0"/>
              <a:cs typeface="Arial" pitchFamily="34" charset="0"/>
            </a:endParaRPr>
          </a:p>
          <a:p>
            <a:pPr marL="896112" lvl="1" indent="-320040">
              <a:lnSpc>
                <a:spcPct val="150000"/>
              </a:lnSpc>
              <a:buClr>
                <a:schemeClr val="accent1"/>
              </a:buClr>
              <a:buSzPct val="80000"/>
              <a:buFont typeface="Wingdings 2"/>
              <a:buChar char=""/>
            </a:pPr>
            <a:endParaRPr lang="en-US" sz="2200" dirty="0" smtClean="0">
              <a:solidFill>
                <a:srgbClr val="0070C0"/>
              </a:solidFill>
              <a:latin typeface="Arial" pitchFamily="34" charset="0"/>
              <a:cs typeface="Arial" pitchFamily="34" charset="0"/>
            </a:endParaRPr>
          </a:p>
          <a:p>
            <a:pPr marL="438912" indent="-320040">
              <a:lnSpc>
                <a:spcPct val="150000"/>
              </a:lnSpc>
              <a:buClr>
                <a:schemeClr val="accent1"/>
              </a:buClr>
              <a:buSzPct val="80000"/>
              <a:buFont typeface="Wingdings 2"/>
              <a:buChar char=""/>
            </a:pPr>
            <a:r>
              <a:rPr lang="en-US" sz="2200" dirty="0" smtClean="0">
                <a:solidFill>
                  <a:srgbClr val="0070C0"/>
                </a:solidFill>
                <a:latin typeface="Arial" pitchFamily="34" charset="0"/>
                <a:cs typeface="Arial" pitchFamily="34" charset="0"/>
              </a:rPr>
              <a:t>If no WHERE clause, all the department will be deleted. Be carefully !</a:t>
            </a:r>
            <a:endParaRPr kumimoji="0" lang="en-US" sz="28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pic>
        <p:nvPicPr>
          <p:cNvPr id="6147" name="Picture 3"/>
          <p:cNvPicPr>
            <a:picLocks noChangeAspect="1" noChangeArrowheads="1"/>
          </p:cNvPicPr>
          <p:nvPr/>
        </p:nvPicPr>
        <p:blipFill>
          <a:blip r:embed="rId2" cstate="print"/>
          <a:srcRect/>
          <a:stretch>
            <a:fillRect/>
          </a:stretch>
        </p:blipFill>
        <p:spPr bwMode="auto">
          <a:xfrm>
            <a:off x="1219200" y="4008634"/>
            <a:ext cx="3962400" cy="18587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form of an update statement</a:t>
            </a:r>
            <a:endParaRPr lang="en-US" dirty="0"/>
          </a:p>
        </p:txBody>
      </p:sp>
      <p:sp>
        <p:nvSpPr>
          <p:cNvPr id="2" name="Title 1"/>
          <p:cNvSpPr>
            <a:spLocks noGrp="1"/>
          </p:cNvSpPr>
          <p:nvPr>
            <p:ph type="title"/>
          </p:nvPr>
        </p:nvSpPr>
        <p:spPr/>
        <p:txBody>
          <a:bodyPr/>
          <a:lstStyle/>
          <a:p>
            <a:r>
              <a:rPr lang="en-US" dirty="0" smtClean="0"/>
              <a:t>Updates</a:t>
            </a:r>
            <a:endParaRPr lang="en-US" dirty="0"/>
          </a:p>
        </p:txBody>
      </p:sp>
      <p:sp>
        <p:nvSpPr>
          <p:cNvPr id="4" name="TextBox 3"/>
          <p:cNvSpPr txBox="1"/>
          <p:nvPr/>
        </p:nvSpPr>
        <p:spPr>
          <a:xfrm>
            <a:off x="1066800" y="2057400"/>
            <a:ext cx="7848600" cy="553998"/>
          </a:xfrm>
          <a:prstGeom prst="rect">
            <a:avLst/>
          </a:prstGeom>
          <a:noFill/>
        </p:spPr>
        <p:txBody>
          <a:bodyPr wrap="square" rtlCol="0">
            <a:spAutoFit/>
          </a:bodyPr>
          <a:lstStyle/>
          <a:p>
            <a:pPr>
              <a:lnSpc>
                <a:spcPct val="150000"/>
              </a:lnSpc>
            </a:pPr>
            <a:r>
              <a:rPr lang="en-US" sz="2000" b="1" dirty="0" smtClean="0">
                <a:solidFill>
                  <a:srgbClr val="FF0000"/>
                </a:solidFill>
              </a:rPr>
              <a:t>UPDATE </a:t>
            </a:r>
            <a:r>
              <a:rPr lang="en-US" sz="2000" dirty="0" smtClean="0"/>
              <a:t>R </a:t>
            </a:r>
            <a:r>
              <a:rPr lang="en-US" sz="2000" b="1" dirty="0" smtClean="0">
                <a:solidFill>
                  <a:srgbClr val="FF0000"/>
                </a:solidFill>
              </a:rPr>
              <a:t>SET </a:t>
            </a:r>
            <a:r>
              <a:rPr lang="en-US" sz="2000" dirty="0" smtClean="0"/>
              <a:t>&lt;new-value assignments&gt; </a:t>
            </a:r>
            <a:r>
              <a:rPr lang="en-US" sz="2000" b="1" dirty="0" smtClean="0">
                <a:solidFill>
                  <a:srgbClr val="FF0000"/>
                </a:solidFill>
              </a:rPr>
              <a:t>WHERE</a:t>
            </a:r>
            <a:r>
              <a:rPr lang="en-US" sz="2000" dirty="0" smtClean="0"/>
              <a:t> &lt;condition&gt;;</a:t>
            </a:r>
          </a:p>
        </p:txBody>
      </p:sp>
      <p:sp>
        <p:nvSpPr>
          <p:cNvPr id="5" name="Content Placeholder 2"/>
          <p:cNvSpPr txBox="1">
            <a:spLocks/>
          </p:cNvSpPr>
          <p:nvPr/>
        </p:nvSpPr>
        <p:spPr>
          <a:xfrm>
            <a:off x="533400" y="2667000"/>
            <a:ext cx="8458200" cy="3733800"/>
          </a:xfrm>
          <a:prstGeom prst="rect">
            <a:avLst/>
          </a:prstGeom>
        </p:spPr>
        <p:txBody>
          <a:bodyPr vert="horz" lIns="54864" tIns="91440" rtlCol="0">
            <a:normAutofit/>
          </a:bodyPr>
          <a:lstStyle/>
          <a:p>
            <a:pPr marL="438912" lvl="0" indent="-320040">
              <a:lnSpc>
                <a:spcPct val="150000"/>
              </a:lnSpc>
              <a:buClr>
                <a:schemeClr val="accent1"/>
              </a:buClr>
              <a:buSzPct val="80000"/>
              <a:buFont typeface="Wingdings 2"/>
              <a:buChar char=""/>
            </a:pPr>
            <a:r>
              <a:rPr kumimoji="0" lang="en-US" sz="2800" b="0" i="0" u="none" strike="noStrike" kern="1200" cap="none" spc="0" normalizeH="0" baseline="0" noProof="0" dirty="0" smtClean="0">
                <a:ln>
                  <a:noFill/>
                </a:ln>
                <a:solidFill>
                  <a:srgbClr val="0070C0"/>
                </a:solidFill>
                <a:effectLst/>
                <a:uLnTx/>
                <a:uFillTx/>
                <a:latin typeface="Arial" pitchFamily="34" charset="0"/>
                <a:ea typeface="+mn-ea"/>
                <a:cs typeface="Arial" pitchFamily="34" charset="0"/>
              </a:rPr>
              <a:t>Example</a:t>
            </a:r>
            <a:r>
              <a:rPr lang="en-US" sz="2800" dirty="0" smtClean="0">
                <a:solidFill>
                  <a:srgbClr val="0070C0"/>
                </a:solidFill>
                <a:latin typeface="Arial" pitchFamily="34" charset="0"/>
                <a:cs typeface="Arial" pitchFamily="34" charset="0"/>
              </a:rPr>
              <a:t>: Update new salary and </a:t>
            </a:r>
            <a:r>
              <a:rPr lang="en-US" sz="2800" dirty="0" err="1" smtClean="0">
                <a:solidFill>
                  <a:srgbClr val="0070C0"/>
                </a:solidFill>
                <a:latin typeface="Arial" pitchFamily="34" charset="0"/>
                <a:cs typeface="Arial" pitchFamily="34" charset="0"/>
              </a:rPr>
              <a:t>depNum</a:t>
            </a:r>
            <a:r>
              <a:rPr lang="en-US" sz="2800" dirty="0" smtClean="0">
                <a:solidFill>
                  <a:srgbClr val="0070C0"/>
                </a:solidFill>
                <a:latin typeface="Arial" pitchFamily="34" charset="0"/>
                <a:cs typeface="Arial" pitchFamily="34" charset="0"/>
              </a:rPr>
              <a:t> for the employee named ‘Mai </a:t>
            </a:r>
            <a:r>
              <a:rPr lang="en-US" sz="2800" dirty="0" err="1" smtClean="0">
                <a:solidFill>
                  <a:srgbClr val="0070C0"/>
                </a:solidFill>
                <a:latin typeface="Arial" pitchFamily="34" charset="0"/>
                <a:cs typeface="Arial" pitchFamily="34" charset="0"/>
              </a:rPr>
              <a:t>Duy</a:t>
            </a:r>
            <a:r>
              <a:rPr lang="en-US" sz="2800" dirty="0" smtClean="0">
                <a:solidFill>
                  <a:srgbClr val="0070C0"/>
                </a:solidFill>
                <a:latin typeface="Arial" pitchFamily="34" charset="0"/>
                <a:cs typeface="Arial" pitchFamily="34" charset="0"/>
              </a:rPr>
              <a:t> An’</a:t>
            </a:r>
            <a:endParaRPr kumimoji="0" lang="en-US" sz="2800" b="0" i="0" u="none" strike="noStrike" kern="1200" cap="none" spc="0" normalizeH="0" baseline="0" noProof="0" dirty="0" smtClean="0">
              <a:ln>
                <a:noFill/>
              </a:ln>
              <a:solidFill>
                <a:srgbClr val="0070C0"/>
              </a:solidFill>
              <a:effectLst/>
              <a:uLnTx/>
              <a:uFillTx/>
              <a:latin typeface="Arial" pitchFamily="34" charset="0"/>
              <a:ea typeface="+mn-ea"/>
              <a:cs typeface="Arial" pitchFamily="34" charset="0"/>
            </a:endParaRPr>
          </a:p>
        </p:txBody>
      </p:sp>
      <p:pic>
        <p:nvPicPr>
          <p:cNvPr id="7170" name="Picture 2"/>
          <p:cNvPicPr>
            <a:picLocks noChangeAspect="1" noChangeArrowheads="1"/>
          </p:cNvPicPr>
          <p:nvPr/>
        </p:nvPicPr>
        <p:blipFill>
          <a:blip r:embed="rId3" cstate="print"/>
          <a:srcRect/>
          <a:stretch>
            <a:fillRect/>
          </a:stretch>
        </p:blipFill>
        <p:spPr bwMode="auto">
          <a:xfrm>
            <a:off x="1066800" y="4114800"/>
            <a:ext cx="68580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smtClean="0"/>
              <a:t>Example: increase salary to 10% for all employees who belongs to '</a:t>
            </a:r>
            <a:r>
              <a:rPr lang="vi-VN" sz="2400" dirty="0" smtClean="0"/>
              <a:t> Phòng Phần mềm trong nước </a:t>
            </a:r>
            <a:r>
              <a:rPr lang="en-US" sz="2400" dirty="0" smtClean="0"/>
              <a:t>' department</a:t>
            </a:r>
            <a:endParaRPr lang="en-US" sz="2400" dirty="0"/>
          </a:p>
        </p:txBody>
      </p:sp>
      <p:sp>
        <p:nvSpPr>
          <p:cNvPr id="2" name="Title 1"/>
          <p:cNvSpPr>
            <a:spLocks noGrp="1"/>
          </p:cNvSpPr>
          <p:nvPr>
            <p:ph type="title"/>
          </p:nvPr>
        </p:nvSpPr>
        <p:spPr/>
        <p:txBody>
          <a:bodyPr/>
          <a:lstStyle/>
          <a:p>
            <a:r>
              <a:rPr lang="en-US" dirty="0" smtClean="0"/>
              <a:t>Updates</a:t>
            </a:r>
            <a:endParaRPr lang="en-US" dirty="0"/>
          </a:p>
        </p:txBody>
      </p:sp>
      <p:pic>
        <p:nvPicPr>
          <p:cNvPr id="8194" name="Picture 2"/>
          <p:cNvPicPr>
            <a:picLocks noChangeAspect="1" noChangeArrowheads="1"/>
          </p:cNvPicPr>
          <p:nvPr/>
        </p:nvPicPr>
        <p:blipFill>
          <a:blip r:embed="rId3" cstate="print"/>
          <a:srcRect/>
          <a:stretch>
            <a:fillRect/>
          </a:stretch>
        </p:blipFill>
        <p:spPr bwMode="auto">
          <a:xfrm>
            <a:off x="990600" y="2819400"/>
            <a:ext cx="7761514"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Using alias name in select clause</a:t>
            </a:r>
          </a:p>
          <a:p>
            <a:r>
              <a:rPr lang="en-US" dirty="0" smtClean="0"/>
              <a:t>Example 3: </a:t>
            </a:r>
          </a:p>
          <a:p>
            <a:pPr lvl="1"/>
            <a:r>
              <a:rPr lang="en-US" dirty="0" smtClean="0"/>
              <a:t>Listing full name and salary of all employees whose income exceed 50000</a:t>
            </a:r>
          </a:p>
        </p:txBody>
      </p:sp>
      <p:sp>
        <p:nvSpPr>
          <p:cNvPr id="2" name="Title 1"/>
          <p:cNvSpPr>
            <a:spLocks noGrp="1"/>
          </p:cNvSpPr>
          <p:nvPr>
            <p:ph type="title"/>
          </p:nvPr>
        </p:nvSpPr>
        <p:spPr/>
        <p:txBody>
          <a:bodyPr/>
          <a:lstStyle/>
          <a:p>
            <a:r>
              <a:rPr lang="en-US" dirty="0" smtClean="0"/>
              <a:t>Projection in SQL</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1085850" y="3886200"/>
            <a:ext cx="6972300" cy="1209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6.6 TRANSACTION IN SQL</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mtClean="0"/>
              <a:t>DB User operates on database by querying or modifying the database</a:t>
            </a:r>
          </a:p>
          <a:p>
            <a:r>
              <a:rPr lang="en-US" smtClean="0"/>
              <a:t>Operations on database are executed one at a time</a:t>
            </a:r>
          </a:p>
          <a:p>
            <a:r>
              <a:rPr lang="en-US" smtClean="0"/>
              <a:t>Output of one operation is input of the next operation</a:t>
            </a:r>
          </a:p>
          <a:p>
            <a:r>
              <a:rPr lang="en-US" smtClean="0"/>
              <a:t>So, how the DBMS treats simultaneous operations?</a:t>
            </a:r>
            <a:endParaRPr lang="en-US"/>
          </a:p>
        </p:txBody>
      </p:sp>
      <p:sp>
        <p:nvSpPr>
          <p:cNvPr id="3" name="Title 2"/>
          <p:cNvSpPr>
            <a:spLocks noGrp="1"/>
          </p:cNvSpPr>
          <p:nvPr>
            <p:ph type="title"/>
          </p:nvPr>
        </p:nvSpPr>
        <p:spPr/>
        <p:txBody>
          <a:bodyPr/>
          <a:lstStyle/>
          <a:p>
            <a:r>
              <a:rPr lang="en-US" smtClean="0"/>
              <a:t>Introduction</a:t>
            </a:r>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 applications, many operations per second may be performed on database</a:t>
            </a:r>
          </a:p>
          <a:p>
            <a:r>
              <a:rPr lang="en-US" dirty="0" smtClean="0"/>
              <a:t>These may operate on the same data</a:t>
            </a:r>
          </a:p>
          <a:p>
            <a:r>
              <a:rPr lang="en-US" dirty="0" smtClean="0"/>
              <a:t>We’ll get unexpected results</a:t>
            </a:r>
            <a:endParaRPr lang="en-US" dirty="0"/>
          </a:p>
        </p:txBody>
      </p:sp>
      <p:sp>
        <p:nvSpPr>
          <p:cNvPr id="2" name="Title 1"/>
          <p:cNvSpPr>
            <a:spLocks noGrp="1"/>
          </p:cNvSpPr>
          <p:nvPr>
            <p:ph type="title"/>
          </p:nvPr>
        </p:nvSpPr>
        <p:spPr/>
        <p:txBody>
          <a:bodyPr/>
          <a:lstStyle/>
          <a:p>
            <a:r>
              <a:rPr lang="en-US" dirty="0" smtClean="0"/>
              <a:t>Serializability</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Example: Two users book the same seat of the flight</a:t>
            </a:r>
          </a:p>
          <a:p>
            <a:pPr>
              <a:buNone/>
            </a:pPr>
            <a:endParaRPr lang="en-US" dirty="0"/>
          </a:p>
        </p:txBody>
      </p:sp>
      <p:sp>
        <p:nvSpPr>
          <p:cNvPr id="2" name="Title 1"/>
          <p:cNvSpPr>
            <a:spLocks noGrp="1"/>
          </p:cNvSpPr>
          <p:nvPr>
            <p:ph type="title"/>
          </p:nvPr>
        </p:nvSpPr>
        <p:spPr/>
        <p:txBody>
          <a:bodyPr/>
          <a:lstStyle/>
          <a:p>
            <a:r>
              <a:rPr lang="en-US" dirty="0" smtClean="0"/>
              <a:t>Serializability</a:t>
            </a:r>
            <a:endParaRPr lang="en-US" dirty="0"/>
          </a:p>
        </p:txBody>
      </p:sp>
      <p:graphicFrame>
        <p:nvGraphicFramePr>
          <p:cNvPr id="4" name="Table 3"/>
          <p:cNvGraphicFramePr>
            <a:graphicFrameLocks noGrp="1"/>
          </p:cNvGraphicFramePr>
          <p:nvPr/>
        </p:nvGraphicFramePr>
        <p:xfrm>
          <a:off x="1447800" y="3002280"/>
          <a:ext cx="6096000" cy="2804160"/>
        </p:xfrm>
        <a:graphic>
          <a:graphicData uri="http://schemas.openxmlformats.org/drawingml/2006/table">
            <a:tbl>
              <a:tblPr firstRow="1" bandRow="1">
                <a:tableStyleId>{2D5ABB26-0587-4C30-8999-92F81FD0307C}</a:tableStyleId>
              </a:tblPr>
              <a:tblGrid>
                <a:gridCol w="2032000"/>
                <a:gridCol w="2032000"/>
                <a:gridCol w="2032000"/>
              </a:tblGrid>
              <a:tr h="370840">
                <a:tc rowSpan="4">
                  <a:txBody>
                    <a:bodyPr/>
                    <a:lstStyle/>
                    <a:p>
                      <a:pPr algn="ctr"/>
                      <a:endParaRPr lang="en-US" sz="2000" dirty="0" smtClean="0"/>
                    </a:p>
                    <a:p>
                      <a:pPr algn="ctr"/>
                      <a:r>
                        <a:rPr lang="en-US" sz="2000" dirty="0" smtClean="0"/>
                        <a:t>time</a:t>
                      </a:r>
                      <a:endParaRPr lang="en-US" sz="2000" dirty="0"/>
                    </a:p>
                  </a:txBody>
                  <a:tcPr/>
                </a:tc>
                <a:tc>
                  <a:txBody>
                    <a:bodyPr/>
                    <a:lstStyle/>
                    <a:p>
                      <a:pPr algn="ctr"/>
                      <a:r>
                        <a:rPr lang="en-US" sz="2000" dirty="0" smtClean="0"/>
                        <a:t>User 1 finds a seat empty</a:t>
                      </a:r>
                      <a:endParaRPr lang="en-US" sz="2000" dirty="0"/>
                    </a:p>
                  </a:txBody>
                  <a:tcPr/>
                </a:tc>
                <a:tc>
                  <a:txBody>
                    <a:bodyPr/>
                    <a:lstStyle/>
                    <a:p>
                      <a:pPr algn="ctr"/>
                      <a:endParaRPr lang="en-US" sz="2000" dirty="0"/>
                    </a:p>
                  </a:txBody>
                  <a:tcPr/>
                </a:tc>
              </a:tr>
              <a:tr h="370840">
                <a:tc vMerge="1">
                  <a:txBody>
                    <a:bodyPr/>
                    <a:lstStyle/>
                    <a:p>
                      <a:endParaRPr lang="en-US" dirty="0"/>
                    </a:p>
                  </a:txBody>
                  <a:tcPr/>
                </a:tc>
                <a:tc>
                  <a:txBody>
                    <a:bodyPr/>
                    <a:lstStyle/>
                    <a:p>
                      <a:pPr algn="ctr"/>
                      <a:endParaRPr lang="en-US" sz="2000" dirty="0"/>
                    </a:p>
                  </a:txBody>
                  <a:tcPr/>
                </a:tc>
                <a:tc>
                  <a:txBody>
                    <a:bodyPr/>
                    <a:lstStyle/>
                    <a:p>
                      <a:pPr algn="ctr"/>
                      <a:r>
                        <a:rPr lang="en-US" sz="2000" dirty="0" smtClean="0"/>
                        <a:t>User2</a:t>
                      </a:r>
                      <a:r>
                        <a:rPr lang="en-US" sz="2000" baseline="0" dirty="0" smtClean="0"/>
                        <a:t> finds a seat empty</a:t>
                      </a:r>
                      <a:endParaRPr lang="en-US" sz="2000" dirty="0"/>
                    </a:p>
                  </a:txBody>
                  <a:tcPr/>
                </a:tc>
              </a:tr>
              <a:tr h="370840">
                <a:tc vMerge="1">
                  <a:txBody>
                    <a:bodyPr/>
                    <a:lstStyle/>
                    <a:p>
                      <a:endParaRPr lang="en-US" dirty="0"/>
                    </a:p>
                  </a:txBody>
                  <a:tcPr/>
                </a:tc>
                <a:tc>
                  <a:txBody>
                    <a:bodyPr/>
                    <a:lstStyle/>
                    <a:p>
                      <a:pPr algn="ctr"/>
                      <a:r>
                        <a:rPr lang="en-US" sz="2000" dirty="0" smtClean="0"/>
                        <a:t>User1</a:t>
                      </a:r>
                      <a:r>
                        <a:rPr lang="en-US" sz="2000" baseline="0" dirty="0" smtClean="0"/>
                        <a:t> sets seat 22A occupied</a:t>
                      </a:r>
                      <a:endParaRPr lang="en-US" sz="2000" dirty="0"/>
                    </a:p>
                  </a:txBody>
                  <a:tcPr/>
                </a:tc>
                <a:tc>
                  <a:txBody>
                    <a:bodyPr/>
                    <a:lstStyle/>
                    <a:p>
                      <a:pPr algn="ctr"/>
                      <a:endParaRPr lang="en-US" sz="2000" dirty="0"/>
                    </a:p>
                  </a:txBody>
                  <a:tcPr/>
                </a:tc>
              </a:tr>
              <a:tr h="370840">
                <a:tc vMerge="1">
                  <a:txBody>
                    <a:bodyPr/>
                    <a:lstStyle/>
                    <a:p>
                      <a:endParaRPr lang="en-US" dirty="0"/>
                    </a:p>
                  </a:txBody>
                  <a:tcPr/>
                </a:tc>
                <a:tc>
                  <a:txBody>
                    <a:bodyPr/>
                    <a:lstStyle/>
                    <a:p>
                      <a:pPr algn="ctr"/>
                      <a:endParaRPr lang="en-US" sz="2000" dirty="0"/>
                    </a:p>
                  </a:txBody>
                  <a:tcPr/>
                </a:tc>
                <a:tc>
                  <a:txBody>
                    <a:bodyPr/>
                    <a:lstStyle/>
                    <a:p>
                      <a:pPr algn="ctr"/>
                      <a:r>
                        <a:rPr lang="en-US" sz="2000" dirty="0" smtClean="0"/>
                        <a:t>User2 sets seat 22A occupied</a:t>
                      </a:r>
                      <a:endParaRPr lang="en-US" sz="2000" dirty="0"/>
                    </a:p>
                  </a:txBody>
                  <a:tcPr/>
                </a:tc>
              </a:tr>
            </a:tbl>
          </a:graphicData>
        </a:graphic>
      </p:graphicFrame>
      <p:cxnSp>
        <p:nvCxnSpPr>
          <p:cNvPr id="6" name="Straight Arrow Connector 5"/>
          <p:cNvCxnSpPr/>
          <p:nvPr/>
        </p:nvCxnSpPr>
        <p:spPr>
          <a:xfrm rot="5400000">
            <a:off x="1562100" y="4457700"/>
            <a:ext cx="1752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0000"/>
                </a:solidFill>
              </a:rPr>
              <a:t>Transaction</a:t>
            </a:r>
            <a:r>
              <a:rPr lang="en-US" dirty="0" smtClean="0"/>
              <a:t> is a group of operations that need to be performed together</a:t>
            </a:r>
          </a:p>
          <a:p>
            <a:r>
              <a:rPr lang="en-US" dirty="0" smtClean="0"/>
              <a:t>A certain transaction must be serializable with respect to other transactions, that is, the transactions run serially – one at a time, no overlap</a:t>
            </a:r>
          </a:p>
          <a:p>
            <a:endParaRPr lang="en-US" dirty="0"/>
          </a:p>
        </p:txBody>
      </p:sp>
      <p:sp>
        <p:nvSpPr>
          <p:cNvPr id="2" name="Title 1"/>
          <p:cNvSpPr>
            <a:spLocks noGrp="1"/>
          </p:cNvSpPr>
          <p:nvPr>
            <p:ph type="title"/>
          </p:nvPr>
        </p:nvSpPr>
        <p:spPr/>
        <p:txBody>
          <a:bodyPr/>
          <a:lstStyle/>
          <a:p>
            <a:r>
              <a:rPr lang="en-US" dirty="0" smtClean="0"/>
              <a:t>Serializability</a:t>
            </a: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certain combinations of database operations need to be done </a:t>
            </a:r>
            <a:r>
              <a:rPr lang="en-US" dirty="0" smtClean="0">
                <a:solidFill>
                  <a:srgbClr val="FF0000"/>
                </a:solidFill>
              </a:rPr>
              <a:t>atomically</a:t>
            </a:r>
            <a:r>
              <a:rPr lang="en-US" dirty="0" smtClean="0"/>
              <a:t>, that is, either they are all done or neither is done</a:t>
            </a:r>
          </a:p>
          <a:p>
            <a:endParaRPr lang="en-US" dirty="0"/>
          </a:p>
        </p:txBody>
      </p:sp>
      <p:sp>
        <p:nvSpPr>
          <p:cNvPr id="2" name="Title 1"/>
          <p:cNvSpPr>
            <a:spLocks noGrp="1"/>
          </p:cNvSpPr>
          <p:nvPr>
            <p:ph type="title"/>
          </p:nvPr>
        </p:nvSpPr>
        <p:spPr/>
        <p:txBody>
          <a:bodyPr/>
          <a:lstStyle/>
          <a:p>
            <a:r>
              <a:rPr lang="en-US" dirty="0" smtClean="0"/>
              <a:t>Atomicity</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Example: Transfer $500 from the account number 3209 to account number 3208 by two steps</a:t>
            </a:r>
          </a:p>
          <a:p>
            <a:pPr lvl="1"/>
            <a:r>
              <a:rPr lang="en-US" dirty="0" smtClean="0"/>
              <a:t>(1) Subtract $500 from account number 3209</a:t>
            </a:r>
          </a:p>
          <a:p>
            <a:pPr lvl="1"/>
            <a:r>
              <a:rPr lang="en-US" dirty="0" smtClean="0"/>
              <a:t>(2) Add $500 to account number 3208</a:t>
            </a:r>
          </a:p>
          <a:p>
            <a:r>
              <a:rPr lang="en-US" dirty="0" smtClean="0"/>
              <a:t>What happen if there is a failure after step (1) but before step (2)?</a:t>
            </a:r>
          </a:p>
        </p:txBody>
      </p:sp>
      <p:sp>
        <p:nvSpPr>
          <p:cNvPr id="2" name="Title 1"/>
          <p:cNvSpPr>
            <a:spLocks noGrp="1"/>
          </p:cNvSpPr>
          <p:nvPr>
            <p:ph type="title"/>
          </p:nvPr>
        </p:nvSpPr>
        <p:spPr/>
        <p:txBody>
          <a:bodyPr/>
          <a:lstStyle/>
          <a:p>
            <a:r>
              <a:rPr lang="en-US" dirty="0" smtClean="0"/>
              <a:t>Atomicity</a:t>
            </a: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Atomicity</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3152775" y="1600200"/>
            <a:ext cx="5867400" cy="5111750"/>
          </a:xfrm>
          <a:prstGeom prst="rect">
            <a:avLst/>
          </a:prstGeom>
          <a:noFill/>
          <a:ln w="9525">
            <a:noFill/>
            <a:miter lim="800000"/>
            <a:headEnd/>
            <a:tailEnd/>
          </a:ln>
        </p:spPr>
      </p:pic>
      <p:sp>
        <p:nvSpPr>
          <p:cNvPr id="5" name="Rectangle 4"/>
          <p:cNvSpPr>
            <a:spLocks noChangeArrowheads="1"/>
          </p:cNvSpPr>
          <p:nvPr/>
        </p:nvSpPr>
        <p:spPr bwMode="auto">
          <a:xfrm>
            <a:off x="457200" y="2590800"/>
            <a:ext cx="1219200" cy="1295400"/>
          </a:xfrm>
          <a:prstGeom prst="rect">
            <a:avLst/>
          </a:prstGeom>
          <a:solidFill>
            <a:srgbClr val="FFCC99"/>
          </a:solidFill>
          <a:ln w="9525">
            <a:miter lim="800000"/>
            <a:headEnd/>
            <a:tailEnd/>
          </a:ln>
          <a:effectLst/>
          <a:scene3d>
            <a:camera prst="legacyPerspectiveTopRight"/>
            <a:lightRig rig="legacyFlat3" dir="b"/>
          </a:scene3d>
          <a:sp3d extrusionH="887400" prstMaterial="legacyMetal">
            <a:bevelT w="13500" h="13500" prst="angle"/>
            <a:bevelB w="13500" h="13500" prst="angle"/>
            <a:extrusionClr>
              <a:srgbClr val="FFCC99"/>
            </a:extrusionClr>
          </a:sp3d>
        </p:spPr>
        <p:txBody>
          <a:bodyPr wrap="none" anchor="ctr">
            <a:flatTx/>
          </a:bodyPr>
          <a:lstStyle/>
          <a:p>
            <a:pPr algn="ctr" eaLnBrk="0" hangingPunct="0"/>
            <a:r>
              <a:rPr lang="en-US" b="0">
                <a:solidFill>
                  <a:srgbClr val="FFFF00"/>
                </a:solidFill>
                <a:latin typeface="Times New Roman" pitchFamily="18" charset="0"/>
              </a:rPr>
              <a:t>ACC: 3209</a:t>
            </a:r>
          </a:p>
        </p:txBody>
      </p:sp>
      <p:sp>
        <p:nvSpPr>
          <p:cNvPr id="6" name="Rectangle 5"/>
          <p:cNvSpPr>
            <a:spLocks noChangeArrowheads="1"/>
          </p:cNvSpPr>
          <p:nvPr/>
        </p:nvSpPr>
        <p:spPr bwMode="auto">
          <a:xfrm>
            <a:off x="457200" y="5029200"/>
            <a:ext cx="1219200" cy="1371600"/>
          </a:xfrm>
          <a:prstGeom prst="rect">
            <a:avLst/>
          </a:prstGeom>
          <a:solidFill>
            <a:srgbClr val="FFCC99"/>
          </a:solidFill>
          <a:ln w="9525">
            <a:miter lim="800000"/>
            <a:headEnd/>
            <a:tailEnd/>
          </a:ln>
          <a:effectLst/>
          <a:scene3d>
            <a:camera prst="legacyPerspectiveTopRight"/>
            <a:lightRig rig="legacyFlat3" dir="b"/>
          </a:scene3d>
          <a:sp3d extrusionH="887400" prstMaterial="legacyMetal">
            <a:bevelT w="13500" h="13500" prst="angle"/>
            <a:bevelB w="13500" h="13500" prst="angle"/>
            <a:extrusionClr>
              <a:srgbClr val="FFCC99"/>
            </a:extrusionClr>
          </a:sp3d>
        </p:spPr>
        <p:txBody>
          <a:bodyPr wrap="none" anchor="ctr">
            <a:flatTx/>
          </a:bodyPr>
          <a:lstStyle/>
          <a:p>
            <a:pPr algn="ctr" eaLnBrk="0" hangingPunct="0"/>
            <a:r>
              <a:rPr lang="en-US" b="0">
                <a:solidFill>
                  <a:srgbClr val="FFFF00"/>
                </a:solidFill>
                <a:latin typeface="Times New Roman" pitchFamily="18" charset="0"/>
              </a:rPr>
              <a:t>ACC: 3208</a:t>
            </a:r>
          </a:p>
        </p:txBody>
      </p:sp>
      <p:sp>
        <p:nvSpPr>
          <p:cNvPr id="7" name="Rectangle 6"/>
          <p:cNvSpPr>
            <a:spLocks noChangeArrowheads="1"/>
          </p:cNvSpPr>
          <p:nvPr/>
        </p:nvSpPr>
        <p:spPr bwMode="auto">
          <a:xfrm>
            <a:off x="457200" y="2057400"/>
            <a:ext cx="1219200" cy="533400"/>
          </a:xfrm>
          <a:prstGeom prst="rect">
            <a:avLst/>
          </a:prstGeom>
          <a:solidFill>
            <a:srgbClr val="00FF00"/>
          </a:solidFill>
          <a:ln w="9525">
            <a:miter lim="800000"/>
            <a:headEnd/>
            <a:tailEnd/>
          </a:ln>
          <a:effectLst/>
          <a:scene3d>
            <a:camera prst="legacyPerspectiveTopRight"/>
            <a:lightRig rig="legacyFlat3" dir="b"/>
          </a:scene3d>
          <a:sp3d extrusionH="887400" prstMaterial="legacyMetal">
            <a:bevelT w="13500" h="13500" prst="angle"/>
            <a:bevelB w="13500" h="13500" prst="angle"/>
            <a:extrusionClr>
              <a:srgbClr val="00FF00"/>
            </a:extrusionClr>
          </a:sp3d>
        </p:spPr>
        <p:txBody>
          <a:bodyPr wrap="none" anchor="ctr">
            <a:flatTx/>
          </a:bodyPr>
          <a:lstStyle/>
          <a:p>
            <a:pPr algn="ctr" eaLnBrk="0" hangingPunct="0"/>
            <a:r>
              <a:rPr lang="en-US" sz="2400" b="0" dirty="0">
                <a:solidFill>
                  <a:srgbClr val="FFFF00"/>
                </a:solidFill>
                <a:latin typeface="Times New Roman" pitchFamily="18" charset="0"/>
              </a:rPr>
              <a:t>$500</a:t>
            </a:r>
          </a:p>
        </p:txBody>
      </p:sp>
      <p:sp>
        <p:nvSpPr>
          <p:cNvPr id="8" name="Rectangle 7"/>
          <p:cNvSpPr>
            <a:spLocks noChangeArrowheads="1"/>
          </p:cNvSpPr>
          <p:nvPr/>
        </p:nvSpPr>
        <p:spPr bwMode="auto">
          <a:xfrm>
            <a:off x="457200" y="4495800"/>
            <a:ext cx="1219200" cy="533400"/>
          </a:xfrm>
          <a:prstGeom prst="rect">
            <a:avLst/>
          </a:prstGeom>
          <a:solidFill>
            <a:srgbClr val="00FF00"/>
          </a:solidFill>
          <a:ln w="9525">
            <a:miter lim="800000"/>
            <a:headEnd/>
            <a:tailEnd/>
          </a:ln>
          <a:effectLst/>
          <a:scene3d>
            <a:camera prst="legacyPerspectiveTopRight"/>
            <a:lightRig rig="legacyFlat3" dir="b"/>
          </a:scene3d>
          <a:sp3d extrusionH="887400" prstMaterial="legacyMetal">
            <a:bevelT w="13500" h="13500" prst="angle"/>
            <a:bevelB w="13500" h="13500" prst="angle"/>
            <a:extrusionClr>
              <a:srgbClr val="00FF00"/>
            </a:extrusionClr>
          </a:sp3d>
        </p:spPr>
        <p:txBody>
          <a:bodyPr wrap="none" anchor="ctr">
            <a:flatTx/>
          </a:bodyPr>
          <a:lstStyle/>
          <a:p>
            <a:pPr algn="ctr" eaLnBrk="0" hangingPunct="0"/>
            <a:r>
              <a:rPr lang="en-US" sz="2400" b="0">
                <a:solidFill>
                  <a:srgbClr val="FFFF00"/>
                </a:solidFill>
                <a:latin typeface="Times New Roman" pitchFamily="18" charset="0"/>
              </a:rPr>
              <a:t>$500</a:t>
            </a:r>
          </a:p>
        </p:txBody>
      </p:sp>
      <p:cxnSp>
        <p:nvCxnSpPr>
          <p:cNvPr id="9" name="AutoShape 8"/>
          <p:cNvCxnSpPr>
            <a:cxnSpLocks noChangeShapeType="1"/>
            <a:stCxn id="7" idx="3"/>
            <a:endCxn id="8" idx="3"/>
          </p:cNvCxnSpPr>
          <p:nvPr/>
        </p:nvCxnSpPr>
        <p:spPr bwMode="auto">
          <a:xfrm>
            <a:off x="1676400" y="2324100"/>
            <a:ext cx="1588" cy="2438400"/>
          </a:xfrm>
          <a:prstGeom prst="curvedConnector3">
            <a:avLst>
              <a:gd name="adj1" fmla="val 56400000"/>
            </a:avLst>
          </a:prstGeom>
          <a:noFill/>
          <a:ln w="57150" cap="sq">
            <a:solidFill>
              <a:schemeClr val="accent1"/>
            </a:solidFill>
            <a:round/>
            <a:headEnd type="none" w="sm" len="sm"/>
            <a:tailEnd type="triangle" w="sm" len="sm"/>
          </a:ln>
          <a:effectLst>
            <a:outerShdw dist="107763" dir="18900000" algn="ctr" rotWithShape="0">
              <a:schemeClr val="bg2">
                <a:alpha val="50000"/>
              </a:schemeClr>
            </a:outerShdw>
          </a:effectLst>
        </p:spPr>
      </p:cxn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Transaction is a collection of one or more operations on the database that must be executed atomically</a:t>
            </a:r>
          </a:p>
          <a:p>
            <a:r>
              <a:rPr lang="en-US" dirty="0" smtClean="0"/>
              <a:t>That is, either all operations are performed or none are</a:t>
            </a:r>
          </a:p>
          <a:p>
            <a:r>
              <a:rPr lang="en-US" dirty="0" smtClean="0"/>
              <a:t>In SQL, each statement is a transaction by itself</a:t>
            </a:r>
          </a:p>
          <a:p>
            <a:r>
              <a:rPr lang="en-US" dirty="0" smtClean="0"/>
              <a:t>SQL allows to group several statements into a single transaction</a:t>
            </a:r>
          </a:p>
        </p:txBody>
      </p:sp>
      <p:sp>
        <p:nvSpPr>
          <p:cNvPr id="2" name="Title 1"/>
          <p:cNvSpPr>
            <a:spLocks noGrp="1"/>
          </p:cNvSpPr>
          <p:nvPr>
            <p:ph type="title"/>
          </p:nvPr>
        </p:nvSpPr>
        <p:spPr/>
        <p:txBody>
          <a:bodyPr/>
          <a:lstStyle/>
          <a:p>
            <a:r>
              <a:rPr lang="en-US" dirty="0" smtClean="0"/>
              <a:t>Transactions</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Transaction begins by SQL command </a:t>
            </a:r>
            <a:r>
              <a:rPr lang="en-US" dirty="0" smtClean="0">
                <a:solidFill>
                  <a:srgbClr val="FF0000"/>
                </a:solidFill>
              </a:rPr>
              <a:t>START TRANSACTION</a:t>
            </a:r>
            <a:endParaRPr lang="en-US" dirty="0" smtClean="0"/>
          </a:p>
          <a:p>
            <a:r>
              <a:rPr lang="en-US" dirty="0" smtClean="0"/>
              <a:t>Two ways to end a transaction</a:t>
            </a:r>
          </a:p>
          <a:p>
            <a:pPr lvl="1"/>
            <a:r>
              <a:rPr lang="en-US" dirty="0" smtClean="0"/>
              <a:t>The SQL statement </a:t>
            </a:r>
            <a:r>
              <a:rPr lang="en-US" dirty="0" smtClean="0">
                <a:solidFill>
                  <a:srgbClr val="FF0000"/>
                </a:solidFill>
              </a:rPr>
              <a:t>COMMIT</a:t>
            </a:r>
            <a:r>
              <a:rPr lang="en-US" dirty="0" smtClean="0"/>
              <a:t> causes the transaction to end successfully</a:t>
            </a:r>
          </a:p>
          <a:p>
            <a:pPr lvl="1"/>
            <a:r>
              <a:rPr lang="en-US" dirty="0" smtClean="0"/>
              <a:t>The SQL statement </a:t>
            </a:r>
            <a:r>
              <a:rPr lang="en-US" dirty="0" smtClean="0">
                <a:solidFill>
                  <a:srgbClr val="FF0000"/>
                </a:solidFill>
              </a:rPr>
              <a:t>ROLLBACK</a:t>
            </a:r>
            <a:r>
              <a:rPr lang="en-US" dirty="0" smtClean="0"/>
              <a:t> causes the transaction to abort, or terminate unsuccessfully</a:t>
            </a:r>
          </a:p>
          <a:p>
            <a:pPr lvl="1"/>
            <a:endParaRPr lang="en-US" dirty="0"/>
          </a:p>
        </p:txBody>
      </p:sp>
      <p:sp>
        <p:nvSpPr>
          <p:cNvPr id="2" name="Title 1"/>
          <p:cNvSpPr>
            <a:spLocks noGrp="1"/>
          </p:cNvSpPr>
          <p:nvPr>
            <p:ph type="title"/>
          </p:nvPr>
        </p:nvSpPr>
        <p:spPr/>
        <p:txBody>
          <a:bodyPr/>
          <a:lstStyle/>
          <a:p>
            <a:r>
              <a:rPr lang="en-US" dirty="0" smtClean="0"/>
              <a:t>Transactions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t>Condition expression in where clause may use</a:t>
            </a:r>
          </a:p>
          <a:p>
            <a:pPr lvl="1"/>
            <a:r>
              <a:rPr lang="en-US" dirty="0" smtClean="0"/>
              <a:t>Constants and attributes</a:t>
            </a:r>
          </a:p>
          <a:p>
            <a:pPr lvl="1"/>
            <a:r>
              <a:rPr lang="en-US" dirty="0" smtClean="0"/>
              <a:t>Arithmetic operators</a:t>
            </a:r>
          </a:p>
          <a:p>
            <a:pPr lvl="2"/>
            <a:r>
              <a:rPr lang="en-US" dirty="0" smtClean="0"/>
              <a:t>+, -, *, /</a:t>
            </a:r>
          </a:p>
          <a:p>
            <a:pPr lvl="1"/>
            <a:r>
              <a:rPr lang="en-US" dirty="0" smtClean="0"/>
              <a:t>Comparison operators</a:t>
            </a:r>
          </a:p>
          <a:p>
            <a:pPr lvl="2"/>
            <a:r>
              <a:rPr lang="en-US" dirty="0" smtClean="0"/>
              <a:t>=, &lt;&gt;, &lt;, &gt;, </a:t>
            </a:r>
            <a:r>
              <a:rPr lang="en-US" dirty="0" smtClean="0">
                <a:sym typeface="Symbol"/>
              </a:rPr>
              <a:t>, ≥</a:t>
            </a:r>
          </a:p>
          <a:p>
            <a:pPr lvl="1"/>
            <a:r>
              <a:rPr lang="en-US" dirty="0" smtClean="0">
                <a:sym typeface="Symbol"/>
              </a:rPr>
              <a:t>Logical operators</a:t>
            </a:r>
          </a:p>
          <a:p>
            <a:pPr lvl="2"/>
            <a:r>
              <a:rPr lang="en-US" dirty="0" smtClean="0">
                <a:sym typeface="Symbol"/>
              </a:rPr>
              <a:t>and, or, not</a:t>
            </a:r>
          </a:p>
          <a:p>
            <a:r>
              <a:rPr lang="en-US" dirty="0" smtClean="0"/>
              <a:t>The result of condition must be True or False</a:t>
            </a:r>
          </a:p>
        </p:txBody>
      </p:sp>
      <p:sp>
        <p:nvSpPr>
          <p:cNvPr id="2" name="Title 1"/>
          <p:cNvSpPr>
            <a:spLocks noGrp="1"/>
          </p:cNvSpPr>
          <p:nvPr>
            <p:ph type="title"/>
          </p:nvPr>
        </p:nvSpPr>
        <p:spPr/>
        <p:txBody>
          <a:bodyPr/>
          <a:lstStyle/>
          <a:p>
            <a:r>
              <a:rPr lang="en-US" dirty="0" smtClean="0"/>
              <a:t>Selection in SQL</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Transactions should possess several properties, often called the ACID properties; they should be enforced by the concurrency control and recovery methods of the DBMS. The following are the ACID properties:</a:t>
            </a:r>
          </a:p>
          <a:p>
            <a:pPr lvl="1"/>
            <a:r>
              <a:rPr lang="en-US" dirty="0" smtClean="0"/>
              <a:t>Atomicity</a:t>
            </a:r>
          </a:p>
          <a:p>
            <a:pPr lvl="1"/>
            <a:r>
              <a:rPr lang="en-US" dirty="0" smtClean="0"/>
              <a:t>Consistency</a:t>
            </a:r>
          </a:p>
          <a:p>
            <a:pPr lvl="1"/>
            <a:r>
              <a:rPr lang="en-US" dirty="0" smtClean="0"/>
              <a:t>Isolation</a:t>
            </a:r>
          </a:p>
          <a:p>
            <a:pPr lvl="1"/>
            <a:r>
              <a:rPr lang="en-US" dirty="0" smtClean="0"/>
              <a:t>Durability</a:t>
            </a:r>
          </a:p>
          <a:p>
            <a:endParaRPr lang="en-US" dirty="0"/>
          </a:p>
        </p:txBody>
      </p:sp>
      <p:sp>
        <p:nvSpPr>
          <p:cNvPr id="3" name="Title 2"/>
          <p:cNvSpPr>
            <a:spLocks noGrp="1"/>
          </p:cNvSpPr>
          <p:nvPr>
            <p:ph type="title"/>
          </p:nvPr>
        </p:nvSpPr>
        <p:spPr/>
        <p:txBody>
          <a:bodyPr>
            <a:normAutofit fontScale="90000"/>
          </a:bodyPr>
          <a:lstStyle/>
          <a:p>
            <a:r>
              <a:rPr lang="en-US" dirty="0" smtClean="0"/>
              <a:t>ACID properties of Transaction</a:t>
            </a:r>
            <a:br>
              <a:rPr lang="en-US" dirty="0" smtClean="0"/>
            </a:br>
            <a:r>
              <a:rPr lang="en-US" dirty="0" smtClean="0"/>
              <a:t>(review)</a:t>
            </a:r>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b="1" dirty="0" smtClean="0"/>
              <a:t>Atomicity</a:t>
            </a:r>
            <a:r>
              <a:rPr lang="en-US" dirty="0" smtClean="0"/>
              <a:t>: a transaction is an atomic unit of processing; it should either be performed in its entirety or not performed at all.</a:t>
            </a:r>
          </a:p>
          <a:p>
            <a:pPr lvl="1"/>
            <a:r>
              <a:rPr lang="en-US" dirty="0" smtClean="0"/>
              <a:t>At the end of the transaction, either all statements of the transaction is successful or all statements of the transaction fail. </a:t>
            </a:r>
          </a:p>
          <a:p>
            <a:pPr lvl="1"/>
            <a:r>
              <a:rPr lang="en-US" dirty="0" smtClean="0"/>
              <a:t>If a partial transaction is written to the disk then the </a:t>
            </a:r>
            <a:r>
              <a:rPr lang="en-US" i="1" dirty="0" smtClean="0"/>
              <a:t>Atomic </a:t>
            </a:r>
            <a:r>
              <a:rPr lang="en-US" dirty="0" smtClean="0"/>
              <a:t>property is violated</a:t>
            </a:r>
            <a:endParaRPr lang="en-US" b="1" dirty="0" smtClean="0"/>
          </a:p>
          <a:p>
            <a:r>
              <a:rPr lang="en-US" b="1" dirty="0" smtClean="0"/>
              <a:t>Consistency</a:t>
            </a:r>
            <a:r>
              <a:rPr lang="en-US" dirty="0" smtClean="0"/>
              <a:t>: a transaction should be consistency preserving, meaning that if it is completely executed from beginning to end without interference from other transactions, it should take the database from one consistent state to another.</a:t>
            </a:r>
          </a:p>
        </p:txBody>
      </p:sp>
      <p:sp>
        <p:nvSpPr>
          <p:cNvPr id="3" name="Title 2"/>
          <p:cNvSpPr>
            <a:spLocks noGrp="1"/>
          </p:cNvSpPr>
          <p:nvPr>
            <p:ph type="title"/>
          </p:nvPr>
        </p:nvSpPr>
        <p:spPr/>
        <p:txBody>
          <a:bodyPr>
            <a:normAutofit fontScale="90000"/>
          </a:bodyPr>
          <a:lstStyle/>
          <a:p>
            <a:r>
              <a:rPr lang="en-US" dirty="0" smtClean="0"/>
              <a:t>ACID properties of Transaction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b="1" dirty="0" smtClean="0"/>
              <a:t>Isolation</a:t>
            </a:r>
            <a:r>
              <a:rPr lang="en-US" dirty="0" smtClean="0"/>
              <a:t>: a transaction should appear as though it is being executed in isolation from other transactions, even though many transactions are executing concurrently. That is the execution of a transaction should not be interfered with by any other transactions executing concurrently.</a:t>
            </a:r>
          </a:p>
          <a:p>
            <a:endParaRPr lang="en-US" dirty="0" smtClean="0"/>
          </a:p>
          <a:p>
            <a:r>
              <a:rPr lang="en-US" b="1" dirty="0" smtClean="0"/>
              <a:t>Durability </a:t>
            </a:r>
            <a:r>
              <a:rPr lang="en-US" dirty="0" smtClean="0"/>
              <a:t>: the changes applied to the database by a committed transaction must persist in the database. These changes must not be lost because of any failure..</a:t>
            </a:r>
          </a:p>
        </p:txBody>
      </p:sp>
      <p:sp>
        <p:nvSpPr>
          <p:cNvPr id="3" name="Title 2"/>
          <p:cNvSpPr>
            <a:spLocks noGrp="1"/>
          </p:cNvSpPr>
          <p:nvPr>
            <p:ph type="title"/>
          </p:nvPr>
        </p:nvSpPr>
        <p:spPr/>
        <p:txBody>
          <a:bodyPr>
            <a:normAutofit fontScale="90000"/>
          </a:bodyPr>
          <a:lstStyle/>
          <a:p>
            <a:r>
              <a:rPr lang="en-US" dirty="0" smtClean="0"/>
              <a:t>ACID properties of Transaction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A transaction can read or write some data into the database</a:t>
            </a:r>
          </a:p>
          <a:p>
            <a:r>
              <a:rPr lang="en-US" dirty="0" smtClean="0"/>
              <a:t>When a transaction only reads data and does not write data, the transaction may execute in parallel with other transactions</a:t>
            </a:r>
          </a:p>
          <a:p>
            <a:r>
              <a:rPr lang="en-US" dirty="0" smtClean="0"/>
              <a:t>Many read-only transactions access the same data to run in parallel, while they would not be allowed to run in parallel with a transaction that wrote the same data</a:t>
            </a:r>
            <a:endParaRPr lang="en-US" dirty="0"/>
          </a:p>
        </p:txBody>
      </p:sp>
      <p:sp>
        <p:nvSpPr>
          <p:cNvPr id="3" name="Title 2"/>
          <p:cNvSpPr>
            <a:spLocks noGrp="1"/>
          </p:cNvSpPr>
          <p:nvPr>
            <p:ph type="title"/>
          </p:nvPr>
        </p:nvSpPr>
        <p:spPr/>
        <p:txBody>
          <a:bodyPr/>
          <a:lstStyle/>
          <a:p>
            <a:r>
              <a:rPr lang="en-US" smtClean="0"/>
              <a:t>Read-Only Transactions</a:t>
            </a:r>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SQL statement set read-only to the next transaction</a:t>
            </a:r>
          </a:p>
          <a:p>
            <a:pPr lvl="1"/>
            <a:r>
              <a:rPr lang="en-US" dirty="0" smtClean="0">
                <a:solidFill>
                  <a:srgbClr val="FF0000"/>
                </a:solidFill>
              </a:rPr>
              <a:t>SET TRANSACTION READ ONLY;</a:t>
            </a:r>
          </a:p>
          <a:p>
            <a:r>
              <a:rPr lang="en-US" dirty="0" smtClean="0"/>
              <a:t>SQL statement set read/write to the next transaction</a:t>
            </a:r>
          </a:p>
          <a:p>
            <a:pPr lvl="1"/>
            <a:r>
              <a:rPr lang="en-US" dirty="0" smtClean="0">
                <a:solidFill>
                  <a:srgbClr val="FF0000"/>
                </a:solidFill>
              </a:rPr>
              <a:t>SET TRANSACTION READ WRITE;</a:t>
            </a:r>
            <a:endParaRPr lang="en-US" dirty="0">
              <a:solidFill>
                <a:srgbClr val="FF0000"/>
              </a:solidFill>
            </a:endParaRPr>
          </a:p>
        </p:txBody>
      </p:sp>
      <p:sp>
        <p:nvSpPr>
          <p:cNvPr id="2" name="Title 1"/>
          <p:cNvSpPr>
            <a:spLocks noGrp="1"/>
          </p:cNvSpPr>
          <p:nvPr>
            <p:ph type="title"/>
          </p:nvPr>
        </p:nvSpPr>
        <p:spPr/>
        <p:txBody>
          <a:bodyPr/>
          <a:lstStyle/>
          <a:p>
            <a:r>
              <a:rPr lang="en-US" dirty="0" smtClean="0"/>
              <a:t>Transactions</a:t>
            </a: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b="1" smtClean="0">
                <a:solidFill>
                  <a:srgbClr val="FF0000"/>
                </a:solidFill>
              </a:rPr>
              <a:t>Dirty data</a:t>
            </a:r>
            <a:r>
              <a:rPr lang="en-US" smtClean="0"/>
              <a:t>: data written by a transaction that has not yet committed</a:t>
            </a:r>
          </a:p>
          <a:p>
            <a:r>
              <a:rPr lang="en-US" b="1" smtClean="0">
                <a:solidFill>
                  <a:srgbClr val="FF0000"/>
                </a:solidFill>
              </a:rPr>
              <a:t>Dirty read</a:t>
            </a:r>
            <a:r>
              <a:rPr lang="en-US" smtClean="0"/>
              <a:t>: read of dirty data written by another transaction</a:t>
            </a:r>
          </a:p>
          <a:p>
            <a:r>
              <a:rPr lang="en-US" smtClean="0"/>
              <a:t>Problem: the transaction that wrote it may eventually abort, and the dirty data will be removed</a:t>
            </a:r>
          </a:p>
          <a:p>
            <a:r>
              <a:rPr lang="en-US" smtClean="0"/>
              <a:t>Sometimes the dirty read matters, sometimes it doesn’t</a:t>
            </a:r>
            <a:endParaRPr lang="en-US"/>
          </a:p>
        </p:txBody>
      </p:sp>
      <p:sp>
        <p:nvSpPr>
          <p:cNvPr id="3" name="Title 2"/>
          <p:cNvSpPr>
            <a:spLocks noGrp="1"/>
          </p:cNvSpPr>
          <p:nvPr>
            <p:ph type="title"/>
          </p:nvPr>
        </p:nvSpPr>
        <p:spPr/>
        <p:txBody>
          <a:bodyPr/>
          <a:lstStyle/>
          <a:p>
            <a:r>
              <a:rPr lang="en-US" smtClean="0"/>
              <a:t>Dirty Reads</a:t>
            </a:r>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33400" y="2590800"/>
          <a:ext cx="8458200" cy="2397760"/>
        </p:xfrm>
        <a:graphic>
          <a:graphicData uri="http://schemas.openxmlformats.org/drawingml/2006/table">
            <a:tbl>
              <a:tblPr firstRow="1" bandRow="1">
                <a:tableStyleId>{5C22544A-7EE6-4342-B048-85BDC9FD1C3A}</a:tableStyleId>
              </a:tblPr>
              <a:tblGrid>
                <a:gridCol w="1691640"/>
                <a:gridCol w="1691640"/>
                <a:gridCol w="1691640"/>
                <a:gridCol w="1691640"/>
                <a:gridCol w="1691640"/>
              </a:tblGrid>
              <a:tr h="0">
                <a:tc>
                  <a:txBody>
                    <a:bodyPr/>
                    <a:lstStyle/>
                    <a:p>
                      <a:r>
                        <a:rPr lang="en-US" dirty="0" smtClean="0"/>
                        <a:t>Transaction 1</a:t>
                      </a:r>
                      <a:endParaRPr lang="en-US" dirty="0"/>
                    </a:p>
                  </a:txBody>
                  <a:tcPr/>
                </a:tc>
                <a:tc>
                  <a:txBody>
                    <a:bodyPr/>
                    <a:lstStyle/>
                    <a:p>
                      <a:r>
                        <a:rPr lang="en-US" dirty="0" smtClean="0"/>
                        <a:t>Transaction 2</a:t>
                      </a:r>
                      <a:endParaRPr lang="en-US" dirty="0"/>
                    </a:p>
                  </a:txBody>
                  <a:tcPr/>
                </a:tc>
                <a:tc>
                  <a:txBody>
                    <a:bodyPr/>
                    <a:lstStyle/>
                    <a:p>
                      <a:r>
                        <a:rPr lang="en-US" dirty="0" smtClean="0"/>
                        <a:t>Logical</a:t>
                      </a:r>
                      <a:r>
                        <a:rPr lang="en-US" baseline="0" dirty="0" smtClean="0"/>
                        <a:t> value</a:t>
                      </a:r>
                      <a:endParaRPr lang="en-US" dirty="0"/>
                    </a:p>
                  </a:txBody>
                  <a:tcPr/>
                </a:tc>
                <a:tc>
                  <a:txBody>
                    <a:bodyPr/>
                    <a:lstStyle/>
                    <a:p>
                      <a:r>
                        <a:rPr lang="en-US" dirty="0" smtClean="0"/>
                        <a:t>Uncommitted value</a:t>
                      </a:r>
                      <a:endParaRPr lang="en-US" dirty="0"/>
                    </a:p>
                  </a:txBody>
                  <a:tcPr/>
                </a:tc>
                <a:tc>
                  <a:txBody>
                    <a:bodyPr/>
                    <a:lstStyle/>
                    <a:p>
                      <a:r>
                        <a:rPr lang="en-US" dirty="0" smtClean="0"/>
                        <a:t>What transaction 2 show</a:t>
                      </a:r>
                      <a:endParaRPr lang="en-US" dirty="0"/>
                    </a:p>
                  </a:txBody>
                  <a:tcPr/>
                </a:tc>
              </a:tr>
              <a:tr h="370840">
                <a:tc>
                  <a:txBody>
                    <a:bodyPr/>
                    <a:lstStyle/>
                    <a:p>
                      <a:r>
                        <a:rPr lang="en-US" dirty="0" smtClean="0"/>
                        <a:t>START  T1</a:t>
                      </a:r>
                      <a:endParaRPr lang="en-US" dirty="0"/>
                    </a:p>
                  </a:txBody>
                  <a:tcPr/>
                </a:tc>
                <a:tc>
                  <a:txBody>
                    <a:bodyPr/>
                    <a:lstStyle/>
                    <a:p>
                      <a:endParaRPr lang="en-US" dirty="0"/>
                    </a:p>
                  </a:txBody>
                  <a:tcPr/>
                </a:tc>
                <a:tc>
                  <a:txBody>
                    <a:bodyPr/>
                    <a:lstStyle/>
                    <a:p>
                      <a:pPr algn="ctr"/>
                      <a:r>
                        <a:rPr lang="en-US" dirty="0" smtClean="0"/>
                        <a:t>3</a:t>
                      </a: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r>
                        <a:rPr lang="en-US" dirty="0" smtClean="0"/>
                        <a:t>UPDATE A=5</a:t>
                      </a:r>
                      <a:endParaRPr lang="en-US" dirty="0"/>
                    </a:p>
                  </a:txBody>
                  <a:tcPr/>
                </a:tc>
                <a:tc>
                  <a:txBody>
                    <a:bodyPr/>
                    <a:lstStyle/>
                    <a:p>
                      <a:r>
                        <a:rPr lang="en-US" dirty="0" smtClean="0"/>
                        <a:t>START T2</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endParaRPr lang="en-US" dirty="0"/>
                    </a:p>
                  </a:txBody>
                  <a:tcPr/>
                </a:tc>
              </a:tr>
              <a:tr h="370840">
                <a:tc>
                  <a:txBody>
                    <a:bodyPr/>
                    <a:lstStyle/>
                    <a:p>
                      <a:r>
                        <a:rPr lang="en-US" dirty="0" smtClean="0"/>
                        <a:t>. . .</a:t>
                      </a:r>
                      <a:endParaRPr lang="en-US" dirty="0"/>
                    </a:p>
                  </a:txBody>
                  <a:tcPr/>
                </a:tc>
                <a:tc>
                  <a:txBody>
                    <a:bodyPr/>
                    <a:lstStyle/>
                    <a:p>
                      <a:r>
                        <a:rPr lang="en-US" dirty="0" smtClean="0"/>
                        <a:t>SELECT @v=A</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5</a:t>
                      </a:r>
                      <a:endParaRPr lang="en-US" dirty="0"/>
                    </a:p>
                  </a:txBody>
                  <a:tcPr/>
                </a:tc>
              </a:tr>
              <a:tr h="370840">
                <a:tc>
                  <a:txBody>
                    <a:bodyPr/>
                    <a:lstStyle/>
                    <a:p>
                      <a:r>
                        <a:rPr lang="en-US" dirty="0" smtClean="0"/>
                        <a:t>ROLLBACK</a:t>
                      </a:r>
                      <a:endParaRPr lang="en-US" dirty="0"/>
                    </a:p>
                  </a:txBody>
                  <a:tcPr/>
                </a:tc>
                <a:tc>
                  <a:txBody>
                    <a:bodyPr/>
                    <a:lstStyle/>
                    <a:p>
                      <a:r>
                        <a:rPr lang="en-US" dirty="0" smtClean="0"/>
                        <a:t>UPDATE B=@v</a:t>
                      </a:r>
                      <a:endParaRPr lang="en-US" dirty="0"/>
                    </a:p>
                  </a:txBody>
                  <a:tcPr/>
                </a:tc>
                <a:tc>
                  <a:txBody>
                    <a:bodyPr/>
                    <a:lstStyle/>
                    <a:p>
                      <a:pPr algn="ctr"/>
                      <a:r>
                        <a:rPr lang="en-US" dirty="0" smtClean="0"/>
                        <a:t>3</a:t>
                      </a:r>
                      <a:endParaRPr lang="en-US" dirty="0"/>
                    </a:p>
                  </a:txBody>
                  <a:tcPr/>
                </a:tc>
                <a:tc>
                  <a:txBody>
                    <a:bodyPr/>
                    <a:lstStyle/>
                    <a:p>
                      <a:pPr algn="ctr"/>
                      <a:endParaRPr lang="en-US" dirty="0"/>
                    </a:p>
                  </a:txBody>
                  <a:tcPr/>
                </a:tc>
                <a:tc>
                  <a:txBody>
                    <a:bodyPr/>
                    <a:lstStyle/>
                    <a:p>
                      <a:pPr algn="ctr"/>
                      <a:r>
                        <a:rPr lang="en-US" dirty="0" smtClean="0"/>
                        <a:t>5</a:t>
                      </a:r>
                      <a:endParaRPr lang="en-US" dirty="0"/>
                    </a:p>
                  </a:txBody>
                  <a:tcPr/>
                </a:tc>
              </a:tr>
            </a:tbl>
          </a:graphicData>
        </a:graphic>
      </p:graphicFrame>
      <p:sp>
        <p:nvSpPr>
          <p:cNvPr id="3" name="Title 2"/>
          <p:cNvSpPr>
            <a:spLocks noGrp="1"/>
          </p:cNvSpPr>
          <p:nvPr>
            <p:ph type="title"/>
          </p:nvPr>
        </p:nvSpPr>
        <p:spPr/>
        <p:txBody>
          <a:bodyPr/>
          <a:lstStyle/>
          <a:p>
            <a:r>
              <a:rPr lang="en-US" smtClean="0"/>
              <a:t>Dirty Reads</a:t>
            </a:r>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We can specify that dirty reads are acceptable for a given transaction</a:t>
            </a:r>
          </a:p>
          <a:p>
            <a:pPr lvl="1"/>
            <a:r>
              <a:rPr lang="en-US" dirty="0" smtClean="0">
                <a:solidFill>
                  <a:srgbClr val="FF0000"/>
                </a:solidFill>
              </a:rPr>
              <a:t>SET TRANSACTION READ WRITE</a:t>
            </a:r>
          </a:p>
          <a:p>
            <a:pPr lvl="1">
              <a:buNone/>
            </a:pPr>
            <a:r>
              <a:rPr lang="en-US" dirty="0" smtClean="0">
                <a:solidFill>
                  <a:srgbClr val="FF0000"/>
                </a:solidFill>
              </a:rPr>
              <a:t>		   ISOLATION LEVEL READ UNCOMMITTED;</a:t>
            </a:r>
          </a:p>
        </p:txBody>
      </p:sp>
      <p:sp>
        <p:nvSpPr>
          <p:cNvPr id="2" name="Title 1"/>
          <p:cNvSpPr>
            <a:spLocks noGrp="1"/>
          </p:cNvSpPr>
          <p:nvPr>
            <p:ph type="title"/>
          </p:nvPr>
        </p:nvSpPr>
        <p:spPr/>
        <p:txBody>
          <a:bodyPr/>
          <a:lstStyle/>
          <a:p>
            <a:r>
              <a:rPr lang="en-US" dirty="0" smtClean="0"/>
              <a:t>Dirty Reads</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Isolation Levels</a:t>
            </a:r>
            <a:endParaRPr lang="en-US" dirty="0"/>
          </a:p>
        </p:txBody>
      </p:sp>
      <p:sp>
        <p:nvSpPr>
          <p:cNvPr id="4" name="TextBox 3"/>
          <p:cNvSpPr txBox="1"/>
          <p:nvPr/>
        </p:nvSpPr>
        <p:spPr>
          <a:xfrm>
            <a:off x="762000" y="1524000"/>
            <a:ext cx="7620000" cy="1938992"/>
          </a:xfrm>
          <a:prstGeom prst="rect">
            <a:avLst/>
          </a:prstGeom>
          <a:noFill/>
        </p:spPr>
        <p:txBody>
          <a:bodyPr wrap="square" rtlCol="0">
            <a:spAutoFit/>
          </a:bodyPr>
          <a:lstStyle/>
          <a:p>
            <a:pPr>
              <a:lnSpc>
                <a:spcPct val="150000"/>
              </a:lnSpc>
            </a:pPr>
            <a:r>
              <a:rPr lang="en-US" sz="2000" dirty="0" smtClean="0"/>
              <a:t>SET TRANSACTION ISOLATION LEVEL READ </a:t>
            </a:r>
            <a:r>
              <a:rPr lang="en-US" sz="2000" dirty="0" smtClean="0">
                <a:solidFill>
                  <a:srgbClr val="FF0000"/>
                </a:solidFill>
              </a:rPr>
              <a:t>UNCOMMITED</a:t>
            </a:r>
            <a:r>
              <a:rPr lang="en-US" sz="2000" dirty="0" smtClean="0"/>
              <a:t>;</a:t>
            </a:r>
          </a:p>
          <a:p>
            <a:pPr>
              <a:lnSpc>
                <a:spcPct val="150000"/>
              </a:lnSpc>
            </a:pPr>
            <a:r>
              <a:rPr lang="en-US" sz="2000" dirty="0" smtClean="0"/>
              <a:t>SET TRANSACTION ISOLATION LEVEL READ  </a:t>
            </a:r>
            <a:r>
              <a:rPr lang="en-US" sz="2000" dirty="0" smtClean="0">
                <a:solidFill>
                  <a:srgbClr val="FF0000"/>
                </a:solidFill>
              </a:rPr>
              <a:t>COMMITTED</a:t>
            </a:r>
            <a:r>
              <a:rPr lang="en-US" sz="2000" dirty="0" smtClean="0"/>
              <a:t>;</a:t>
            </a:r>
          </a:p>
          <a:p>
            <a:pPr>
              <a:lnSpc>
                <a:spcPct val="150000"/>
              </a:lnSpc>
            </a:pPr>
            <a:r>
              <a:rPr lang="en-US" sz="2000" dirty="0" smtClean="0"/>
              <a:t>SET TRANSACTION ISOLATION LEVEL </a:t>
            </a:r>
            <a:r>
              <a:rPr lang="en-US" sz="2000" dirty="0" smtClean="0">
                <a:solidFill>
                  <a:srgbClr val="FF0000"/>
                </a:solidFill>
              </a:rPr>
              <a:t>REPEATABLE READ</a:t>
            </a:r>
            <a:r>
              <a:rPr lang="en-US" sz="2000" dirty="0" smtClean="0"/>
              <a:t>;</a:t>
            </a:r>
          </a:p>
          <a:p>
            <a:pPr>
              <a:lnSpc>
                <a:spcPct val="150000"/>
              </a:lnSpc>
            </a:pPr>
            <a:r>
              <a:rPr lang="en-US" sz="2000" dirty="0" smtClean="0"/>
              <a:t>SET TRANSACTION ISOLATION LEVEL </a:t>
            </a:r>
            <a:r>
              <a:rPr lang="en-US" sz="2000" dirty="0" smtClean="0">
                <a:solidFill>
                  <a:srgbClr val="FF0000"/>
                </a:solidFill>
              </a:rPr>
              <a:t>SERIALIZABLE</a:t>
            </a:r>
            <a:r>
              <a:rPr lang="en-US" sz="2000" dirty="0" smtClean="0"/>
              <a:t>;</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I2DB_Ch5_2010</Template>
  <TotalTime>6467</TotalTime>
  <Words>4014</Words>
  <Application>Microsoft Office PowerPoint</Application>
  <PresentationFormat>On-screen Show (4:3)</PresentationFormat>
  <Paragraphs>702</Paragraphs>
  <Slides>100</Slides>
  <Notes>70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100</vt:i4>
      </vt:variant>
    </vt:vector>
  </HeadingPairs>
  <TitlesOfParts>
    <vt:vector size="102" baseType="lpstr">
      <vt:lpstr>Module</vt:lpstr>
      <vt:lpstr>Image</vt:lpstr>
      <vt:lpstr>THE DATABASE LANGUAGE SQL</vt:lpstr>
      <vt:lpstr>SQL Language Overview</vt:lpstr>
      <vt:lpstr>6.1 SIMPLE QUERIES IN SQL</vt:lpstr>
      <vt:lpstr>Example Database Schema</vt:lpstr>
      <vt:lpstr>SQL Queries and Relational Algebra</vt:lpstr>
      <vt:lpstr>T-SQL : Basic Syntax for a simple SELECT queries</vt:lpstr>
      <vt:lpstr>Common Query in SQL</vt:lpstr>
      <vt:lpstr>Projection in SQL</vt:lpstr>
      <vt:lpstr>Selection in SQL</vt:lpstr>
      <vt:lpstr>Selection in SQL</vt:lpstr>
      <vt:lpstr>Comparison of Strings</vt:lpstr>
      <vt:lpstr>Pattern Matching in SQL</vt:lpstr>
      <vt:lpstr>Pattern Matching in SQL</vt:lpstr>
      <vt:lpstr>Pattern Matching in SQL</vt:lpstr>
      <vt:lpstr>Dates and Times</vt:lpstr>
      <vt:lpstr>Null Values</vt:lpstr>
      <vt:lpstr>The Truth-Value UNKNOWN</vt:lpstr>
      <vt:lpstr>The Truth-Value Unknown</vt:lpstr>
      <vt:lpstr>Ordering the Output</vt:lpstr>
      <vt:lpstr>Ordering the Output</vt:lpstr>
      <vt:lpstr>6.2 QUERIES INVOLVING MORE THAN ONE RELATION</vt:lpstr>
      <vt:lpstr>Queries Involving More Than One Relation</vt:lpstr>
      <vt:lpstr>Products and Joins in SQL</vt:lpstr>
      <vt:lpstr>Products and Joins in SQL</vt:lpstr>
      <vt:lpstr>What we do if …</vt:lpstr>
      <vt:lpstr>Tuple Variables</vt:lpstr>
      <vt:lpstr>Disambiguating Attributes</vt:lpstr>
      <vt:lpstr>What we do if …</vt:lpstr>
      <vt:lpstr>Union, Intersection, Difference of Queries</vt:lpstr>
      <vt:lpstr>Union, Intersection, Difference of Queries</vt:lpstr>
      <vt:lpstr>Union, Intersection, Difference of Queries</vt:lpstr>
      <vt:lpstr>Union, Intersection, Difference of Queries</vt:lpstr>
      <vt:lpstr>6.3 SUB QUERIES</vt:lpstr>
      <vt:lpstr>Sub-queries</vt:lpstr>
      <vt:lpstr>Sub-queries that Produce Scalar Values</vt:lpstr>
      <vt:lpstr>Sub-queries that Produce Scalar Values</vt:lpstr>
      <vt:lpstr>Sub-queries that Produce Scalar Values</vt:lpstr>
      <vt:lpstr>Sub-queries that Produce Scalar Values</vt:lpstr>
      <vt:lpstr>Sub-queries that Produce Scalar Values</vt:lpstr>
      <vt:lpstr>Conditions Involving Relations</vt:lpstr>
      <vt:lpstr>Conditions Involving Tuples</vt:lpstr>
      <vt:lpstr>Sub-queries that Produce Scalar Values</vt:lpstr>
      <vt:lpstr>Correlated Sub-queries</vt:lpstr>
      <vt:lpstr>Correlated Sub-queries</vt:lpstr>
      <vt:lpstr>Correlated Sub-queries</vt:lpstr>
      <vt:lpstr>Sub-queries in FROM Clauses</vt:lpstr>
      <vt:lpstr>SQL Join Expressions</vt:lpstr>
      <vt:lpstr>SQL Join Expression</vt:lpstr>
      <vt:lpstr>SQL Join Expression</vt:lpstr>
      <vt:lpstr>Natural Joins</vt:lpstr>
      <vt:lpstr>Outer Joins</vt:lpstr>
      <vt:lpstr>Outer joins</vt:lpstr>
      <vt:lpstr>Outer joins</vt:lpstr>
      <vt:lpstr>6.4 Full-Relation Operations</vt:lpstr>
      <vt:lpstr>Eliminating Duplicates</vt:lpstr>
      <vt:lpstr>Eliminating Duplicates</vt:lpstr>
      <vt:lpstr>Duplicates in Unions, Intersections, and Differences</vt:lpstr>
      <vt:lpstr>Grouping and Aggregation in SQL</vt:lpstr>
      <vt:lpstr>Aggregation Operators</vt:lpstr>
      <vt:lpstr>Aggregation Operators</vt:lpstr>
      <vt:lpstr>Grouping</vt:lpstr>
      <vt:lpstr>Grouping</vt:lpstr>
      <vt:lpstr>Grouping</vt:lpstr>
      <vt:lpstr>Grouping</vt:lpstr>
      <vt:lpstr>Grouping, Aggregation, and Nulls</vt:lpstr>
      <vt:lpstr>Grouping, Aggregation, and Nulls</vt:lpstr>
      <vt:lpstr>Considerations …</vt:lpstr>
      <vt:lpstr>HAVING clause</vt:lpstr>
      <vt:lpstr>HAVING clause</vt:lpstr>
      <vt:lpstr>HAVING clause</vt:lpstr>
      <vt:lpstr>HAVING clause</vt:lpstr>
      <vt:lpstr>Exercises</vt:lpstr>
      <vt:lpstr>6.5 DATABASE MODIFICATIONS</vt:lpstr>
      <vt:lpstr>Database Modifications</vt:lpstr>
      <vt:lpstr>Insertion</vt:lpstr>
      <vt:lpstr>Insertion</vt:lpstr>
      <vt:lpstr>Deletion</vt:lpstr>
      <vt:lpstr>Updates</vt:lpstr>
      <vt:lpstr>Updates</vt:lpstr>
      <vt:lpstr>6.6 TRANSACTION IN SQL</vt:lpstr>
      <vt:lpstr>Introduction</vt:lpstr>
      <vt:lpstr>Serializability</vt:lpstr>
      <vt:lpstr>Serializability</vt:lpstr>
      <vt:lpstr>Serializability</vt:lpstr>
      <vt:lpstr>Atomicity</vt:lpstr>
      <vt:lpstr>Atomicity</vt:lpstr>
      <vt:lpstr>Atomicity</vt:lpstr>
      <vt:lpstr>Transactions</vt:lpstr>
      <vt:lpstr>Transactions</vt:lpstr>
      <vt:lpstr>ACID properties of Transaction (review)</vt:lpstr>
      <vt:lpstr>ACID properties of Transaction</vt:lpstr>
      <vt:lpstr>ACID properties of Transaction</vt:lpstr>
      <vt:lpstr>Read-Only Transactions</vt:lpstr>
      <vt:lpstr>Transactions</vt:lpstr>
      <vt:lpstr>Dirty Reads</vt:lpstr>
      <vt:lpstr>Dirty Reads</vt:lpstr>
      <vt:lpstr>Dirty Reads</vt:lpstr>
      <vt:lpstr>Other Isolation Levels</vt:lpstr>
      <vt:lpstr>Slide 99</vt:lpstr>
      <vt:lpstr>Example COMPANY Database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JESSICA</dc:creator>
  <cp:lastModifiedBy>TaiNT</cp:lastModifiedBy>
  <cp:revision>1110</cp:revision>
  <dcterms:created xsi:type="dcterms:W3CDTF">2006-08-16T00:00:00Z</dcterms:created>
  <dcterms:modified xsi:type="dcterms:W3CDTF">2015-07-12T04:59:05Z</dcterms:modified>
</cp:coreProperties>
</file>