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311" r:id="rId2"/>
    <p:sldId id="257" r:id="rId3"/>
    <p:sldId id="259" r:id="rId4"/>
    <p:sldId id="260" r:id="rId5"/>
    <p:sldId id="261" r:id="rId6"/>
    <p:sldId id="263" r:id="rId7"/>
    <p:sldId id="265" r:id="rId8"/>
    <p:sldId id="312" r:id="rId9"/>
    <p:sldId id="290" r:id="rId10"/>
    <p:sldId id="293" r:id="rId11"/>
    <p:sldId id="292" r:id="rId12"/>
    <p:sldId id="295" r:id="rId13"/>
    <p:sldId id="296" r:id="rId14"/>
    <p:sldId id="297" r:id="rId15"/>
    <p:sldId id="298" r:id="rId16"/>
    <p:sldId id="301" r:id="rId17"/>
    <p:sldId id="302" r:id="rId18"/>
    <p:sldId id="303" r:id="rId19"/>
    <p:sldId id="314" r:id="rId20"/>
    <p:sldId id="313" r:id="rId21"/>
    <p:sldId id="306" r:id="rId22"/>
    <p:sldId id="307" r:id="rId23"/>
    <p:sldId id="315" r:id="rId24"/>
    <p:sldId id="308" r:id="rId25"/>
    <p:sldId id="309" r:id="rId26"/>
    <p:sldId id="310" r:id="rId27"/>
    <p:sldId id="31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24" autoAdjust="0"/>
  </p:normalViewPr>
  <p:slideViewPr>
    <p:cSldViewPr>
      <p:cViewPr varScale="1">
        <p:scale>
          <a:sx n="68" d="100"/>
          <a:sy n="68" d="100"/>
        </p:scale>
        <p:origin x="-20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5EB3D-8255-46F4-BB13-D29709D685BE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2976C-82FD-41C5-9675-429B47566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2976C-82FD-41C5-9675-429B47566E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2976C-82FD-41C5-9675-429B47566E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2976C-82FD-41C5-9675-429B47566EC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2976C-82FD-41C5-9675-429B47566E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2976C-82FD-41C5-9675-429B47566E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2976C-82FD-41C5-9675-429B47566EC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2976C-82FD-41C5-9675-429B47566EC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2976C-82FD-41C5-9675-429B47566EC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2976C-82FD-41C5-9675-429B47566E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2976C-82FD-41C5-9675-429B47566E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2976C-82FD-41C5-9675-429B47566E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2976C-82FD-41C5-9675-429B47566E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2976C-82FD-41C5-9675-429B47566E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2976C-82FD-41C5-9675-429B47566EC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2976C-82FD-41C5-9675-429B47566E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2976C-82FD-41C5-9675-429B47566E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black">
          <a:xfrm>
            <a:off x="0" y="2775458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gray">
          <a:xfrm>
            <a:off x="2895600" y="2856904"/>
            <a:ext cx="6248400" cy="109330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3048000"/>
            <a:ext cx="5791200" cy="685800"/>
          </a:xfrm>
        </p:spPr>
        <p:txBody>
          <a:bodyPr>
            <a:noAutofit/>
          </a:bodyPr>
          <a:lstStyle>
            <a:lvl1pPr algn="ctr">
              <a:defRPr sz="4000" b="1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845308"/>
            <a:ext cx="2895600" cy="2674271"/>
          </a:xfrm>
          <a:prstGeom prst="rect">
            <a:avLst/>
          </a:prstGeom>
          <a:noFill/>
        </p:spPr>
      </p:pic>
      <p:sp>
        <p:nvSpPr>
          <p:cNvPr id="18" name="Rectangle 52"/>
          <p:cNvSpPr>
            <a:spLocks noChangeArrowheads="1"/>
          </p:cNvSpPr>
          <p:nvPr/>
        </p:nvSpPr>
        <p:spPr bwMode="ltGray">
          <a:xfrm>
            <a:off x="2819400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2192"/>
            <a:ext cx="2887663" cy="27908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048000" y="303074"/>
            <a:ext cx="59436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92D05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2338252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pc="1500" baseline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BY EXAMPLES</a:t>
            </a:r>
            <a:endParaRPr lang="en-US" sz="1600" b="1" i="1" spc="1500" baseline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7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0600" y="4495800"/>
            <a:ext cx="2438400" cy="1006053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2895600" y="4114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Instructor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b="1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Trọng</a:t>
            </a:r>
            <a:r>
              <a:rPr lang="en-US" b="1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MS Computer Science</a:t>
            </a:r>
            <a:endParaRPr lang="en-US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082809"/>
          </a:xfrm>
        </p:spPr>
        <p:txBody>
          <a:bodyPr/>
          <a:lstStyle>
            <a:lvl1pPr algn="l">
              <a:lnSpc>
                <a:spcPct val="15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algn="l">
              <a:lnSpc>
                <a:spcPct val="15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5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5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50000"/>
              </a:lnSpc>
              <a:defRPr sz="14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369332" cy="4191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I2DB</a:t>
            </a:r>
            <a:r>
              <a:rPr lang="en-US" sz="1200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lang="en-US" sz="1200" spc="30" baseline="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 SQL in Server Environment</a:t>
            </a:r>
            <a:endParaRPr lang="en-US" sz="1200" spc="30">
              <a:solidFill>
                <a:srgbClr val="C9C9C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 rot="16200000">
            <a:off x="-341899" y="5952127"/>
            <a:ext cx="1219202" cy="4401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33400" y="64770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991"/>
            <a:ext cx="8153400" cy="5006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aphicFrame>
        <p:nvGraphicFramePr>
          <p:cNvPr id="1026" name="Object 38"/>
          <p:cNvGraphicFramePr>
            <a:graphicFrameLocks noChangeAspect="1"/>
          </p:cNvGraphicFramePr>
          <p:nvPr/>
        </p:nvGraphicFramePr>
        <p:xfrm>
          <a:off x="1103313" y="-11113"/>
          <a:ext cx="1238250" cy="1120776"/>
        </p:xfrm>
        <a:graphic>
          <a:graphicData uri="http://schemas.openxmlformats.org/presentationml/2006/ole">
            <p:oleObj spid="_x0000_s1026" name="Image" r:id="rId15" imgW="3646321" imgH="3931376" progId="">
              <p:embed/>
            </p:oleObj>
          </a:graphicData>
        </a:graphic>
      </p:graphicFrame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0" y="-11113"/>
          <a:ext cx="1169988" cy="1123951"/>
        </p:xfrm>
        <a:graphic>
          <a:graphicData uri="http://schemas.openxmlformats.org/presentationml/2006/ole">
            <p:oleObj spid="_x0000_s1027" name="Image" r:id="rId16" imgW="2575783" imgH="2545301" progId="">
              <p:embed/>
            </p:oleObj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3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  <a:solidFill>
            <a:schemeClr val="tx1"/>
          </a:solidFill>
        </p:grpSpPr>
        <p:sp>
          <p:nvSpPr>
            <p:cNvPr id="18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SQL IN A SERVER ENVIRONMENT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 declaration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PSM Functions and Procedures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547" y="2166372"/>
            <a:ext cx="519565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CREATE PROCEDURE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&lt;name&gt; (&lt;parameters&gt;)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&lt;local declarations&gt;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&lt;procedure body&gt;;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547" y="4452372"/>
            <a:ext cx="679545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CREATE FUNCTION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&lt;name&gt; (&lt;parameters&gt;) RETURN &lt;type&gt;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&lt;local declarations&gt;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&lt;function body&gt;;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call-statement</a:t>
            </a:r>
          </a:p>
          <a:p>
            <a:pPr lvl="1"/>
            <a:r>
              <a:rPr lang="en-US" dirty="0" smtClean="0"/>
              <a:t>The form of a procedure call is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	CALL &lt;procedure name&gt;(&lt;argument list&gt;);</a:t>
            </a:r>
          </a:p>
          <a:p>
            <a:pPr lvl="1"/>
            <a:r>
              <a:rPr lang="en-US" dirty="0" smtClean="0"/>
              <a:t>This call can be made from a variety of places</a:t>
            </a:r>
          </a:p>
          <a:p>
            <a:pPr lvl="2"/>
            <a:r>
              <a:rPr lang="en-US" dirty="0" smtClean="0"/>
              <a:t>From a host-language program</a:t>
            </a:r>
          </a:p>
          <a:p>
            <a:pPr lvl="3">
              <a:buNone/>
            </a:pPr>
            <a:r>
              <a:rPr lang="en-US" dirty="0" smtClean="0">
                <a:solidFill>
                  <a:srgbClr val="FF0000"/>
                </a:solidFill>
              </a:rPr>
              <a:t>EXEC SQL CALL </a:t>
            </a:r>
            <a:r>
              <a:rPr lang="en-US" dirty="0" err="1" smtClean="0">
                <a:solidFill>
                  <a:srgbClr val="FF0000"/>
                </a:solidFill>
              </a:rPr>
              <a:t>Foo</a:t>
            </a:r>
            <a:r>
              <a:rPr lang="en-US" dirty="0" smtClean="0">
                <a:solidFill>
                  <a:srgbClr val="FF0000"/>
                </a:solidFill>
              </a:rPr>
              <a:t>(:x, 3);</a:t>
            </a:r>
          </a:p>
          <a:p>
            <a:pPr lvl="2"/>
            <a:r>
              <a:rPr lang="en-US" dirty="0" smtClean="0"/>
              <a:t>As a statement of another PSM function or procedure</a:t>
            </a:r>
          </a:p>
          <a:p>
            <a:pPr lvl="2"/>
            <a:r>
              <a:rPr lang="en-US" dirty="0" smtClean="0"/>
              <a:t>In generic SQL interface</a:t>
            </a:r>
          </a:p>
          <a:p>
            <a:pPr lvl="3">
              <a:buNone/>
            </a:pPr>
            <a:r>
              <a:rPr lang="en-US" dirty="0" smtClean="0">
                <a:solidFill>
                  <a:srgbClr val="FF0000"/>
                </a:solidFill>
              </a:rPr>
              <a:t>CALL </a:t>
            </a:r>
            <a:r>
              <a:rPr lang="en-US" dirty="0" err="1" smtClean="0">
                <a:solidFill>
                  <a:srgbClr val="FF0000"/>
                </a:solidFill>
              </a:rPr>
              <a:t>Foo</a:t>
            </a:r>
            <a:r>
              <a:rPr lang="en-US" dirty="0" smtClean="0">
                <a:solidFill>
                  <a:srgbClr val="FF0000"/>
                </a:solidFill>
              </a:rPr>
              <a:t>(1,3);</a:t>
            </a:r>
          </a:p>
          <a:p>
            <a:r>
              <a:rPr lang="en-US" dirty="0" smtClean="0"/>
              <a:t>The return-statement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	RETURN &lt;expression&gt;;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Simple Statement Forms in PSM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 of local variables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DECLARE &lt;name&gt; &lt;type&gt;;</a:t>
            </a:r>
          </a:p>
          <a:p>
            <a:r>
              <a:rPr lang="en-US" dirty="0" smtClean="0"/>
              <a:t>Assignment Statements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SET &lt;variable&gt; = &lt;expression&gt;;</a:t>
            </a:r>
          </a:p>
          <a:p>
            <a:r>
              <a:rPr lang="en-US" dirty="0" smtClean="0"/>
              <a:t>Statement groups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BEGIN … END;</a:t>
            </a:r>
          </a:p>
          <a:p>
            <a:r>
              <a:rPr lang="en-US" dirty="0" smtClean="0"/>
              <a:t>Statement label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LABEL: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Simple Statement Forms in PSM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5410200" cy="4571999"/>
          </a:xfrm>
        </p:spPr>
        <p:txBody>
          <a:bodyPr>
            <a:normAutofit/>
          </a:bodyPr>
          <a:lstStyle/>
          <a:p>
            <a:r>
              <a:rPr lang="en-US" dirty="0" smtClean="0"/>
              <a:t>If statement</a:t>
            </a:r>
          </a:p>
          <a:p>
            <a:pPr lvl="1"/>
            <a:r>
              <a:rPr lang="en-US" dirty="0" smtClean="0"/>
              <a:t>Ends with keyword END IF</a:t>
            </a:r>
          </a:p>
          <a:p>
            <a:pPr lvl="1"/>
            <a:r>
              <a:rPr lang="en-US" dirty="0" smtClean="0"/>
              <a:t>If-statement nested within the else-clause are introduced with the single word ELSEIF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90560" y="1676400"/>
            <a:ext cx="2924840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&lt;condition&gt;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&lt;statement list&gt;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ELSEIF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&lt;condition&gt;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&lt;statement list&gt;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ELSEIF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&lt;statement list&gt;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 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Several ways that select-from-where queries are used in PSM</a:t>
            </a:r>
          </a:p>
          <a:p>
            <a:pPr lvl="1"/>
            <a:r>
              <a:rPr lang="en-US" dirty="0" err="1" smtClean="0"/>
              <a:t>Subqueries</a:t>
            </a:r>
            <a:r>
              <a:rPr lang="en-US" dirty="0" smtClean="0"/>
              <a:t> can be used in conditions, or in general, any place a </a:t>
            </a:r>
            <a:r>
              <a:rPr lang="en-US" dirty="0" err="1" smtClean="0"/>
              <a:t>subquery</a:t>
            </a:r>
            <a:r>
              <a:rPr lang="en-US" dirty="0" smtClean="0"/>
              <a:t> is legal in SQL</a:t>
            </a:r>
          </a:p>
          <a:p>
            <a:pPr lvl="1"/>
            <a:r>
              <a:rPr lang="en-US" dirty="0" smtClean="0"/>
              <a:t>Queries that return a single value can be used as the right sides of assignment statements</a:t>
            </a:r>
          </a:p>
          <a:p>
            <a:pPr lvl="1"/>
            <a:r>
              <a:rPr lang="en-US" dirty="0" smtClean="0"/>
              <a:t>A single-row select statement is a legal statement in PSM</a:t>
            </a:r>
          </a:p>
          <a:p>
            <a:pPr lvl="1"/>
            <a:r>
              <a:rPr lang="en-US" dirty="0" smtClean="0"/>
              <a:t>We can declare and use a cursor for embedded SQL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in PSM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basic loop construct in PSM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possible to break out of the loop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>
              <a:buFontTx/>
              <a:buNone/>
            </a:pPr>
            <a:r>
              <a:rPr lang="en-US" sz="2300" dirty="0" smtClean="0"/>
              <a:t>	loop1: LOOP</a:t>
            </a:r>
          </a:p>
          <a:p>
            <a:pPr>
              <a:buFontTx/>
              <a:buNone/>
            </a:pPr>
            <a:r>
              <a:rPr lang="en-US" sz="2300" dirty="0" smtClean="0"/>
              <a:t>		. . .</a:t>
            </a:r>
          </a:p>
          <a:p>
            <a:pPr>
              <a:buFontTx/>
              <a:buNone/>
            </a:pPr>
            <a:r>
              <a:rPr lang="en-US" sz="2300" dirty="0" smtClean="0"/>
              <a:t>		LEAVE loop1;</a:t>
            </a:r>
          </a:p>
          <a:p>
            <a:pPr>
              <a:buFontTx/>
              <a:buNone/>
            </a:pPr>
            <a:r>
              <a:rPr lang="en-US" sz="2300" dirty="0" smtClean="0"/>
              <a:t>		. . .</a:t>
            </a:r>
          </a:p>
          <a:p>
            <a:pPr>
              <a:buFontTx/>
              <a:buNone/>
            </a:pPr>
            <a:r>
              <a:rPr lang="en-US" sz="2300" dirty="0" smtClean="0"/>
              <a:t>	END LOOP;</a:t>
            </a:r>
            <a:endParaRPr lang="en-US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PSM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1676400"/>
            <a:ext cx="243368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LOOP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&lt;statement list&gt;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 LOOP;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2466" y="3352800"/>
            <a:ext cx="2296334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LEAVE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&lt;loop label&gt;;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Loop Constructs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1210" y="1828800"/>
            <a:ext cx="2582758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&lt;condition&gt;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&lt;statement list&gt;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 WHILE;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1210" y="3733800"/>
            <a:ext cx="283122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REPEAT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&lt;statement list&gt;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UNTIL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&lt;condition&gt;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 REPEAT;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form of a handler declaration 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choices for </a:t>
            </a:r>
            <a:r>
              <a:rPr lang="en-US" i="1" dirty="0" smtClean="0"/>
              <a:t>where to go next</a:t>
            </a:r>
            <a:endParaRPr lang="en-US" dirty="0" smtClean="0"/>
          </a:p>
          <a:p>
            <a:pPr lvl="1"/>
            <a:r>
              <a:rPr lang="en-US" dirty="0" smtClean="0"/>
              <a:t>CONTINUE</a:t>
            </a:r>
          </a:p>
          <a:p>
            <a:pPr lvl="1"/>
            <a:r>
              <a:rPr lang="en-US" dirty="0" smtClean="0"/>
              <a:t>EXIT</a:t>
            </a:r>
          </a:p>
          <a:p>
            <a:pPr lvl="1"/>
            <a:r>
              <a:rPr lang="en-US" dirty="0" smtClean="0"/>
              <a:t>UNDO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in PSM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353270"/>
            <a:ext cx="525780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DECLARE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&lt;where to go next&gt;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HANDLER FOR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&lt;condition list&gt; &lt;statement list&gt;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call a PSM procedure anywhere SQL statements can appear</a:t>
            </a:r>
          </a:p>
          <a:p>
            <a:r>
              <a:rPr lang="en-US" dirty="0" smtClean="0"/>
              <a:t>In addition, a PSM function can be used as part of an expression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PSM Functions and Procedures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stored procedure:</a:t>
            </a:r>
          </a:p>
          <a:p>
            <a:pPr lvl="1">
              <a:buNone/>
            </a:pPr>
            <a:r>
              <a:rPr lang="en-US" dirty="0" smtClean="0"/>
              <a:t>CREATE PROCEDURE </a:t>
            </a:r>
            <a:r>
              <a:rPr lang="en-US" dirty="0" err="1" smtClean="0"/>
              <a:t>procedure_name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	[ {@parameter1 </a:t>
            </a:r>
            <a:r>
              <a:rPr lang="en-US" dirty="0" err="1" smtClean="0"/>
              <a:t>data_type</a:t>
            </a:r>
            <a:r>
              <a:rPr lang="en-US" dirty="0" smtClean="0"/>
              <a:t>} [= default] [OUTPUT] ] </a:t>
            </a:r>
            <a:br>
              <a:rPr lang="en-US" dirty="0" smtClean="0"/>
            </a:br>
            <a:r>
              <a:rPr lang="en-US" dirty="0" smtClean="0"/>
              <a:t>[ {@parameter2 </a:t>
            </a:r>
            <a:r>
              <a:rPr lang="en-US" dirty="0" err="1" smtClean="0"/>
              <a:t>data_type</a:t>
            </a:r>
            <a:r>
              <a:rPr lang="en-US" dirty="0" smtClean="0"/>
              <a:t>} [= default] [OUTPUT] ]</a:t>
            </a:r>
            <a:br>
              <a:rPr lang="en-US" dirty="0" smtClean="0"/>
            </a:br>
            <a:r>
              <a:rPr lang="en-US" dirty="0" smtClean="0"/>
              <a:t>...</a:t>
            </a:r>
          </a:p>
          <a:p>
            <a:pPr lvl="1">
              <a:buNone/>
            </a:pPr>
            <a:r>
              <a:rPr lang="en-US" dirty="0" smtClean="0"/>
              <a:t>AS</a:t>
            </a:r>
          </a:p>
          <a:p>
            <a:pPr lvl="1">
              <a:buNone/>
            </a:pPr>
            <a:r>
              <a:rPr lang="en-US" dirty="0" smtClean="0"/>
              <a:t>    sql_statement1</a:t>
            </a:r>
            <a:br>
              <a:rPr lang="en-US" dirty="0" smtClean="0"/>
            </a:br>
            <a:r>
              <a:rPr lang="en-US" dirty="0" smtClean="0"/>
              <a:t>sql_statement2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Calling stored procedure</a:t>
            </a:r>
          </a:p>
          <a:p>
            <a:pPr lvl="1">
              <a:buNone/>
            </a:pPr>
            <a:r>
              <a:rPr lang="en-US" dirty="0" smtClean="0"/>
              <a:t>EXEC </a:t>
            </a:r>
            <a:r>
              <a:rPr lang="en-US" dirty="0" err="1" smtClean="0"/>
              <a:t>procedure_name</a:t>
            </a:r>
            <a:r>
              <a:rPr lang="en-US" dirty="0" smtClean="0"/>
              <a:t> [argument1, argument2, …]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Stored Procedure </a:t>
            </a:r>
            <a:br>
              <a:rPr lang="en-US" dirty="0" smtClean="0"/>
            </a:br>
            <a:r>
              <a:rPr lang="en-US" dirty="0" smtClean="0"/>
              <a:t>under MS SQL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typical server environment</a:t>
            </a:r>
          </a:p>
          <a:p>
            <a:r>
              <a:rPr lang="en-US" dirty="0" smtClean="0"/>
              <a:t>SQL terminology for client – server computing and connecting to a database</a:t>
            </a:r>
          </a:p>
          <a:p>
            <a:r>
              <a:rPr lang="en-US" dirty="0" smtClean="0"/>
              <a:t>Embedding SQL within programming language</a:t>
            </a:r>
          </a:p>
          <a:p>
            <a:r>
              <a:rPr lang="en-US" dirty="0" smtClean="0"/>
              <a:t>The SQL standard library called SQL/CLI</a:t>
            </a:r>
          </a:p>
          <a:p>
            <a:r>
              <a:rPr lang="en-US" dirty="0" smtClean="0"/>
              <a:t>Persistent, Stored Modules (SQL/PSM)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1:</a:t>
            </a:r>
          </a:p>
          <a:p>
            <a:pPr lvl="1"/>
            <a:r>
              <a:rPr lang="en-US" dirty="0" smtClean="0"/>
              <a:t>Create stored procedure to list all projects</a:t>
            </a:r>
          </a:p>
          <a:p>
            <a:pPr lvl="1"/>
            <a:r>
              <a:rPr lang="en-US" dirty="0" smtClean="0"/>
              <a:t>Create stored procedure to change the project’s name</a:t>
            </a:r>
          </a:p>
          <a:p>
            <a:pPr lvl="1"/>
            <a:r>
              <a:rPr lang="en-US" dirty="0" smtClean="0"/>
              <a:t>Create stored function to return the name of project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PSM Functions and Procedures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424" y="1676400"/>
            <a:ext cx="790537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110" y="1600200"/>
            <a:ext cx="811369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Declare cursor</a:t>
            </a:r>
          </a:p>
          <a:p>
            <a:pPr marL="633222" indent="-514350">
              <a:buNone/>
            </a:pPr>
            <a:r>
              <a:rPr lang="en-US" dirty="0" smtClean="0"/>
              <a:t>	DECLARE </a:t>
            </a:r>
            <a:r>
              <a:rPr lang="en-US" dirty="0" err="1" smtClean="0"/>
              <a:t>cursor_name</a:t>
            </a:r>
            <a:r>
              <a:rPr lang="en-US" dirty="0" smtClean="0"/>
              <a:t> CURSOR FOR SELECT Statement</a:t>
            </a:r>
          </a:p>
          <a:p>
            <a:pPr marL="633222" indent="-514350">
              <a:buFont typeface="+mj-lt"/>
              <a:buAutoNum type="arabicPeriod" startAt="2"/>
            </a:pPr>
            <a:r>
              <a:rPr lang="en-US" dirty="0" smtClean="0"/>
              <a:t>Open cursor</a:t>
            </a:r>
          </a:p>
          <a:p>
            <a:pPr marL="633222" indent="-514350">
              <a:buNone/>
            </a:pPr>
            <a:r>
              <a:rPr lang="en-US" dirty="0" smtClean="0"/>
              <a:t>	OPEN </a:t>
            </a:r>
            <a:r>
              <a:rPr lang="en-US" dirty="0" err="1" smtClean="0"/>
              <a:t>cursor_name</a:t>
            </a:r>
            <a:endParaRPr lang="en-US" dirty="0" smtClean="0"/>
          </a:p>
          <a:p>
            <a:pPr marL="633222" indent="-514350">
              <a:buFont typeface="+mj-lt"/>
              <a:buAutoNum type="arabicPeriod" startAt="3"/>
            </a:pPr>
            <a:r>
              <a:rPr lang="en-US" dirty="0" smtClean="0"/>
              <a:t>Loop and get values of each </a:t>
            </a:r>
            <a:r>
              <a:rPr lang="en-US" dirty="0" err="1" smtClean="0"/>
              <a:t>tuple</a:t>
            </a:r>
            <a:r>
              <a:rPr lang="en-US" dirty="0" smtClean="0"/>
              <a:t> in cursor with FETCH statement</a:t>
            </a:r>
          </a:p>
          <a:p>
            <a:pPr marL="633222" indent="-514350">
              <a:buNone/>
            </a:pPr>
            <a:r>
              <a:rPr lang="en-US" dirty="0" smtClean="0"/>
              <a:t>	FETCH NEXT | PRIOR | FIRST | LAST  </a:t>
            </a:r>
            <a:br>
              <a:rPr lang="en-US" dirty="0" smtClean="0"/>
            </a:br>
            <a:r>
              <a:rPr lang="en-US" dirty="0" smtClean="0"/>
              <a:t>	FROM </a:t>
            </a:r>
            <a:r>
              <a:rPr lang="en-US" dirty="0" err="1" smtClean="0"/>
              <a:t>cursor_name</a:t>
            </a:r>
            <a:r>
              <a:rPr lang="en-US" dirty="0" smtClean="0"/>
              <a:t> INTO @var1, @var2</a:t>
            </a:r>
          </a:p>
          <a:p>
            <a:pPr marL="633222" indent="-514350">
              <a:buFont typeface="+mj-lt"/>
              <a:buAutoNum type="arabicPeriod" startAt="4"/>
            </a:pPr>
            <a:r>
              <a:rPr lang="en-US" dirty="0" smtClean="0"/>
              <a:t>Using @@FETCH_STATUS to check fetch status. The 0 value mean FETCH statement was successful.</a:t>
            </a:r>
          </a:p>
          <a:p>
            <a:pPr marL="633222" indent="-514350">
              <a:buFont typeface="+mj-lt"/>
              <a:buAutoNum type="arabicPeriod" startAt="4"/>
            </a:pPr>
            <a:r>
              <a:rPr lang="en-US" dirty="0" smtClean="0"/>
              <a:t>CLOSE </a:t>
            </a:r>
            <a:r>
              <a:rPr lang="en-US" dirty="0" err="1" smtClean="0"/>
              <a:t>cursor_name</a:t>
            </a:r>
            <a:endParaRPr lang="en-US" dirty="0" smtClean="0"/>
          </a:p>
          <a:p>
            <a:pPr marL="633222" indent="-514350">
              <a:buFont typeface="+mj-lt"/>
              <a:buAutoNum type="arabicPeriod" startAt="4"/>
            </a:pPr>
            <a:r>
              <a:rPr lang="en-US" dirty="0" smtClean="0"/>
              <a:t>DEALLOCATE </a:t>
            </a:r>
            <a:r>
              <a:rPr lang="en-US" dirty="0" err="1" smtClean="0"/>
              <a:t>cursor_name</a:t>
            </a:r>
            <a:endParaRPr lang="en-US" dirty="0" smtClean="0"/>
          </a:p>
          <a:p>
            <a:pPr marL="633222" indent="-514350">
              <a:buFont typeface="+mj-lt"/>
              <a:buAutoNum type="arabicPeriod" startAt="4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Cursor in MS SQL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019" y="1600200"/>
            <a:ext cx="815578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0343" y="1371599"/>
            <a:ext cx="6003857" cy="513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52550"/>
            <a:ext cx="8001000" cy="446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700"/>
              </a:spcBef>
            </a:pPr>
            <a:r>
              <a:rPr lang="en-US" sz="2400" dirty="0" smtClean="0"/>
              <a:t>Using stored procedures offer numerous advantages over using SQL statements. These are:</a:t>
            </a:r>
          </a:p>
          <a:p>
            <a:pPr lvl="1" algn="just">
              <a:spcBef>
                <a:spcPts val="1700"/>
              </a:spcBef>
            </a:pPr>
            <a:r>
              <a:rPr lang="en-US" sz="2000" dirty="0" smtClean="0"/>
              <a:t>Reuse of Code</a:t>
            </a:r>
            <a:endParaRPr lang="en-US" sz="2000" b="1" dirty="0" smtClean="0"/>
          </a:p>
          <a:p>
            <a:pPr lvl="1" algn="just">
              <a:spcBef>
                <a:spcPts val="1700"/>
              </a:spcBef>
            </a:pPr>
            <a:r>
              <a:rPr lang="en-US" sz="2000" dirty="0" smtClean="0"/>
              <a:t>Maintainability</a:t>
            </a:r>
          </a:p>
          <a:p>
            <a:pPr lvl="1" algn="just">
              <a:spcBef>
                <a:spcPts val="1700"/>
              </a:spcBef>
            </a:pPr>
            <a:r>
              <a:rPr lang="en-US" sz="2000" dirty="0" smtClean="0"/>
              <a:t>Reduced Client/Server Traffic</a:t>
            </a:r>
          </a:p>
          <a:p>
            <a:pPr lvl="1" algn="just">
              <a:spcBef>
                <a:spcPts val="1700"/>
              </a:spcBef>
            </a:pPr>
            <a:r>
              <a:rPr lang="en-US" sz="2000" dirty="0" smtClean="0"/>
              <a:t>Precompiled Execution</a:t>
            </a:r>
          </a:p>
          <a:p>
            <a:pPr lvl="1" algn="just">
              <a:spcBef>
                <a:spcPts val="1700"/>
              </a:spcBef>
            </a:pPr>
            <a:r>
              <a:rPr lang="en-US" sz="2000" dirty="0" smtClean="0"/>
              <a:t>Improved Security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using Stored Procedure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very common architecture for large database installation</a:t>
            </a:r>
          </a:p>
          <a:p>
            <a:r>
              <a:rPr lang="en-US" dirty="0" smtClean="0"/>
              <a:t>Three different, interacting functions</a:t>
            </a:r>
          </a:p>
          <a:p>
            <a:pPr lvl="1"/>
            <a:r>
              <a:rPr lang="en-US" dirty="0" smtClean="0"/>
              <a:t>Web servers</a:t>
            </a:r>
          </a:p>
          <a:p>
            <a:pPr lvl="1"/>
            <a:r>
              <a:rPr lang="en-US" dirty="0" smtClean="0"/>
              <a:t>Application servers</a:t>
            </a:r>
          </a:p>
          <a:p>
            <a:pPr lvl="1"/>
            <a:r>
              <a:rPr lang="en-US" dirty="0" smtClean="0"/>
              <a:t>Database servers</a:t>
            </a:r>
          </a:p>
          <a:p>
            <a:r>
              <a:rPr lang="en-US" dirty="0" smtClean="0"/>
              <a:t>The processes can run on the same processor or on a large number of processors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– tier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– tier Architecture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657600" y="1524000"/>
            <a:ext cx="18288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438400" y="2209800"/>
            <a:ext cx="4267200" cy="990600"/>
            <a:chOff x="2438400" y="2209800"/>
            <a:chExt cx="4267200" cy="990600"/>
          </a:xfrm>
        </p:grpSpPr>
        <p:sp>
          <p:nvSpPr>
            <p:cNvPr id="5" name="Rectangle 4"/>
            <p:cNvSpPr/>
            <p:nvPr/>
          </p:nvSpPr>
          <p:spPr>
            <a:xfrm>
              <a:off x="2438400" y="2667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Database Server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86400" y="2667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Database Server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25" name="Straight Connector 24"/>
            <p:cNvCxnSpPr>
              <a:stCxn id="4" idx="3"/>
              <a:endCxn id="5" idx="0"/>
            </p:cNvCxnSpPr>
            <p:nvPr/>
          </p:nvCxnSpPr>
          <p:spPr>
            <a:xfrm rot="5400000">
              <a:off x="3581400" y="1676400"/>
              <a:ext cx="4572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4" idx="3"/>
              <a:endCxn id="6" idx="0"/>
            </p:cNvCxnSpPr>
            <p:nvPr/>
          </p:nvCxnSpPr>
          <p:spPr>
            <a:xfrm rot="16200000" flipH="1">
              <a:off x="5105400" y="1676400"/>
              <a:ext cx="4572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752600" y="3200400"/>
            <a:ext cx="5638800" cy="990600"/>
            <a:chOff x="1752600" y="3200400"/>
            <a:chExt cx="5638800" cy="990600"/>
          </a:xfrm>
        </p:grpSpPr>
        <p:sp>
          <p:nvSpPr>
            <p:cNvPr id="8" name="Rectangle 7"/>
            <p:cNvSpPr/>
            <p:nvPr/>
          </p:nvSpPr>
          <p:spPr>
            <a:xfrm>
              <a:off x="1752600" y="3657600"/>
              <a:ext cx="1371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Application Server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86200" y="3657600"/>
              <a:ext cx="1371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Application Server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3657600"/>
              <a:ext cx="1371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Application Server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29" name="Straight Connector 28"/>
            <p:cNvCxnSpPr>
              <a:stCxn id="5" idx="2"/>
              <a:endCxn id="8" idx="0"/>
            </p:cNvCxnSpPr>
            <p:nvPr/>
          </p:nvCxnSpPr>
          <p:spPr>
            <a:xfrm rot="5400000">
              <a:off x="2514600" y="3124200"/>
              <a:ext cx="4572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2"/>
              <a:endCxn id="9" idx="0"/>
            </p:cNvCxnSpPr>
            <p:nvPr/>
          </p:nvCxnSpPr>
          <p:spPr>
            <a:xfrm rot="16200000" flipH="1">
              <a:off x="3581400" y="2667000"/>
              <a:ext cx="4572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6" idx="2"/>
              <a:endCxn id="9" idx="0"/>
            </p:cNvCxnSpPr>
            <p:nvPr/>
          </p:nvCxnSpPr>
          <p:spPr>
            <a:xfrm rot="5400000">
              <a:off x="5105400" y="2667000"/>
              <a:ext cx="4572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2"/>
              <a:endCxn id="10" idx="0"/>
            </p:cNvCxnSpPr>
            <p:nvPr/>
          </p:nvCxnSpPr>
          <p:spPr>
            <a:xfrm rot="16200000" flipH="1">
              <a:off x="6172200" y="3124200"/>
              <a:ext cx="4572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143000" y="4191000"/>
            <a:ext cx="6858000" cy="990600"/>
            <a:chOff x="1143000" y="4191000"/>
            <a:chExt cx="6858000" cy="990600"/>
          </a:xfrm>
        </p:grpSpPr>
        <p:sp>
          <p:nvSpPr>
            <p:cNvPr id="12" name="Rectangle 11"/>
            <p:cNvSpPr/>
            <p:nvPr/>
          </p:nvSpPr>
          <p:spPr>
            <a:xfrm>
              <a:off x="1143000" y="46482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Web Server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46482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Web Server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46482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Web Server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81800" y="46482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Web Server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37" name="Straight Connector 36"/>
            <p:cNvCxnSpPr>
              <a:stCxn id="8" idx="2"/>
              <a:endCxn id="12" idx="0"/>
            </p:cNvCxnSpPr>
            <p:nvPr/>
          </p:nvCxnSpPr>
          <p:spPr>
            <a:xfrm rot="5400000">
              <a:off x="1866900" y="4076700"/>
              <a:ext cx="4572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" idx="2"/>
              <a:endCxn id="13" idx="0"/>
            </p:cNvCxnSpPr>
            <p:nvPr/>
          </p:nvCxnSpPr>
          <p:spPr>
            <a:xfrm rot="5400000">
              <a:off x="3886200" y="3962400"/>
              <a:ext cx="4572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9" idx="2"/>
              <a:endCxn id="14" idx="0"/>
            </p:cNvCxnSpPr>
            <p:nvPr/>
          </p:nvCxnSpPr>
          <p:spPr>
            <a:xfrm rot="16200000" flipH="1">
              <a:off x="4800600" y="3962400"/>
              <a:ext cx="4572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" idx="2"/>
              <a:endCxn id="14" idx="0"/>
            </p:cNvCxnSpPr>
            <p:nvPr/>
          </p:nvCxnSpPr>
          <p:spPr>
            <a:xfrm rot="5400000">
              <a:off x="5867400" y="3810000"/>
              <a:ext cx="4572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0" idx="2"/>
              <a:endCxn id="15" idx="0"/>
            </p:cNvCxnSpPr>
            <p:nvPr/>
          </p:nvCxnSpPr>
          <p:spPr>
            <a:xfrm rot="16200000" flipH="1">
              <a:off x="6819900" y="4076700"/>
              <a:ext cx="4572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04800" y="5182394"/>
            <a:ext cx="8458200" cy="1218406"/>
            <a:chOff x="304800" y="5182394"/>
            <a:chExt cx="8458200" cy="121840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04800" y="5486400"/>
              <a:ext cx="8458200" cy="1588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04800" y="5562600"/>
              <a:ext cx="8458200" cy="1588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752600" y="58674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Client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72200" y="58674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Client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47" name="Straight Connector 46"/>
            <p:cNvCxnSpPr>
              <a:stCxn id="12" idx="2"/>
            </p:cNvCxnSpPr>
            <p:nvPr/>
          </p:nvCxnSpPr>
          <p:spPr>
            <a:xfrm rot="5400000">
              <a:off x="1600200" y="5334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3" idx="2"/>
            </p:cNvCxnSpPr>
            <p:nvPr/>
          </p:nvCxnSpPr>
          <p:spPr>
            <a:xfrm rot="5400000">
              <a:off x="3505200" y="5334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4" idx="2"/>
            </p:cNvCxnSpPr>
            <p:nvPr/>
          </p:nvCxnSpPr>
          <p:spPr>
            <a:xfrm rot="5400000">
              <a:off x="5334000" y="5334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5" idx="2"/>
            </p:cNvCxnSpPr>
            <p:nvPr/>
          </p:nvCxnSpPr>
          <p:spPr>
            <a:xfrm rot="5400000">
              <a:off x="7239000" y="5334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21" idx="0"/>
            </p:cNvCxnSpPr>
            <p:nvPr/>
          </p:nvCxnSpPr>
          <p:spPr>
            <a:xfrm rot="5400000" flipH="1" flipV="1">
              <a:off x="2209800" y="5715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3" idx="0"/>
            </p:cNvCxnSpPr>
            <p:nvPr/>
          </p:nvCxnSpPr>
          <p:spPr>
            <a:xfrm rot="5400000" flipH="1" flipV="1">
              <a:off x="6629400" y="5715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079157" y="5562600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Internet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webserver processes manage the interactions with the user</a:t>
            </a:r>
          </a:p>
          <a:p>
            <a:r>
              <a:rPr lang="en-US" dirty="0" smtClean="0"/>
              <a:t>When a user makes contact, a webserver response to the request, and the user becomes a </a:t>
            </a:r>
            <a:r>
              <a:rPr lang="en-US" i="1" dirty="0" smtClean="0"/>
              <a:t>client</a:t>
            </a:r>
            <a:r>
              <a:rPr lang="en-US" dirty="0" smtClean="0"/>
              <a:t> of this webserver process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Webserver Tier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Turning data from the database into a response to the request that it receives from the webserver</a:t>
            </a:r>
          </a:p>
          <a:p>
            <a:r>
              <a:rPr lang="en-US" dirty="0" smtClean="0"/>
              <a:t>One webserver process invoke many application-tier processes, which can be on one or many different machines</a:t>
            </a:r>
          </a:p>
          <a:p>
            <a:r>
              <a:rPr lang="en-US" dirty="0" smtClean="0"/>
              <a:t>The application-tier processes execute the business logic of the organization operating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 Tier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can be many processes in the database tier</a:t>
            </a:r>
          </a:p>
          <a:p>
            <a:r>
              <a:rPr lang="en-US" dirty="0" smtClean="0"/>
              <a:t>The processes can be in one or many machines</a:t>
            </a:r>
          </a:p>
          <a:p>
            <a:r>
              <a:rPr lang="en-US" dirty="0" smtClean="0"/>
              <a:t>The database tier executes queries that are requested from the application tier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Tier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Persistent, Stored Modules (SQL/PSM)</a:t>
            </a:r>
          </a:p>
          <a:p>
            <a:r>
              <a:rPr lang="en-US" dirty="0" smtClean="0"/>
              <a:t>Help to write procedures in a simple, general-purpose language and to store them in the database</a:t>
            </a:r>
          </a:p>
          <a:p>
            <a:r>
              <a:rPr lang="en-US" dirty="0" smtClean="0"/>
              <a:t>We can use these procedures in SQL queries and other statements to perform computations</a:t>
            </a:r>
          </a:p>
          <a:p>
            <a:r>
              <a:rPr lang="en-US" dirty="0" smtClean="0"/>
              <a:t>Each commercial DBMS offers its own extension of PSM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I2DB_Ch8_2010</Template>
  <TotalTime>3512</TotalTime>
  <Words>692</Words>
  <Application>Microsoft Office PowerPoint</Application>
  <PresentationFormat>On-screen Show (4:3)</PresentationFormat>
  <Paragraphs>198</Paragraphs>
  <Slides>27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Module</vt:lpstr>
      <vt:lpstr>Image</vt:lpstr>
      <vt:lpstr>SQL IN A SERVER ENVIRONMENT</vt:lpstr>
      <vt:lpstr>Objectives</vt:lpstr>
      <vt:lpstr>The three – tier Architecture</vt:lpstr>
      <vt:lpstr>The three – tier Architecture</vt:lpstr>
      <vt:lpstr>The Webserver Tier</vt:lpstr>
      <vt:lpstr>The Application Tier</vt:lpstr>
      <vt:lpstr>The Database Tier</vt:lpstr>
      <vt:lpstr>STORED PROCEDURES</vt:lpstr>
      <vt:lpstr>Introduction</vt:lpstr>
      <vt:lpstr>Creating PSM Functions and Procedures</vt:lpstr>
      <vt:lpstr>Some Simple Statement Forms in PSM</vt:lpstr>
      <vt:lpstr>Some Simple Statement Forms in PSM</vt:lpstr>
      <vt:lpstr>Branching Statements</vt:lpstr>
      <vt:lpstr>Queries in PSM</vt:lpstr>
      <vt:lpstr>Loops in PSM</vt:lpstr>
      <vt:lpstr>Other Loop Constructs</vt:lpstr>
      <vt:lpstr>Exceptions in PSM</vt:lpstr>
      <vt:lpstr>Using PSM Functions and Procedures</vt:lpstr>
      <vt:lpstr>Creating Stored Procedure  under MS SQL Server</vt:lpstr>
      <vt:lpstr>Creating PSM Functions and Procedures</vt:lpstr>
      <vt:lpstr>Example</vt:lpstr>
      <vt:lpstr>Example</vt:lpstr>
      <vt:lpstr>Using Cursor in MS SQL Server</vt:lpstr>
      <vt:lpstr>Example</vt:lpstr>
      <vt:lpstr>Example</vt:lpstr>
      <vt:lpstr>Example</vt:lpstr>
      <vt:lpstr>Advantages of using Stored Procedure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JESSICA</dc:creator>
  <cp:lastModifiedBy>TaiNT</cp:lastModifiedBy>
  <cp:revision>577</cp:revision>
  <dcterms:created xsi:type="dcterms:W3CDTF">2006-08-16T00:00:00Z</dcterms:created>
  <dcterms:modified xsi:type="dcterms:W3CDTF">2015-07-12T05:02:46Z</dcterms:modified>
</cp:coreProperties>
</file>