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304" r:id="rId2"/>
    <p:sldId id="305" r:id="rId3"/>
    <p:sldId id="306" r:id="rId4"/>
    <p:sldId id="260" r:id="rId5"/>
    <p:sldId id="261" r:id="rId6"/>
    <p:sldId id="262" r:id="rId7"/>
    <p:sldId id="307" r:id="rId8"/>
    <p:sldId id="263" r:id="rId9"/>
    <p:sldId id="264" r:id="rId10"/>
    <p:sldId id="266" r:id="rId11"/>
    <p:sldId id="267" r:id="rId12"/>
    <p:sldId id="268" r:id="rId13"/>
    <p:sldId id="300" r:id="rId14"/>
    <p:sldId id="301" r:id="rId15"/>
    <p:sldId id="302" r:id="rId16"/>
    <p:sldId id="270" r:id="rId17"/>
    <p:sldId id="303" r:id="rId18"/>
    <p:sldId id="274" r:id="rId19"/>
    <p:sldId id="275" r:id="rId20"/>
    <p:sldId id="276" r:id="rId21"/>
    <p:sldId id="277" r:id="rId22"/>
    <p:sldId id="279" r:id="rId23"/>
    <p:sldId id="280" r:id="rId24"/>
    <p:sldId id="281" r:id="rId25"/>
    <p:sldId id="283" r:id="rId26"/>
    <p:sldId id="286"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73" autoAdjust="0"/>
  </p:normalViewPr>
  <p:slideViewPr>
    <p:cSldViewPr>
      <p:cViewPr varScale="1">
        <p:scale>
          <a:sx n="72" d="100"/>
          <a:sy n="72" d="100"/>
        </p:scale>
        <p:origin x="-190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5E61C-CA83-495B-BA8C-E3A783AE2714}" type="datetimeFigureOut">
              <a:rPr lang="en-US" smtClean="0"/>
              <a:pPr/>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BA4E6-BE61-4D17-8BFB-D87E009B50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B29BA4E6-BE61-4D17-8BFB-D87E009B50B0}"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19" name="TextBox 18"/>
          <p:cNvSpPr txBox="1"/>
          <p:nvPr userDrawn="1"/>
        </p:nvSpPr>
        <p:spPr>
          <a:xfrm>
            <a:off x="2895600" y="4114800"/>
            <a:ext cx="6248400" cy="369332"/>
          </a:xfrm>
          <a:prstGeom prst="rect">
            <a:avLst/>
          </a:prstGeom>
          <a:noFill/>
        </p:spPr>
        <p:txBody>
          <a:bodyPr wrap="square" rtlCol="0">
            <a:spAutoFit/>
          </a:bodyPr>
          <a:lstStyle/>
          <a:p>
            <a:pPr algn="ctr"/>
            <a:r>
              <a:rPr lang="en-US" sz="1400" dirty="0" smtClean="0">
                <a:solidFill>
                  <a:srgbClr val="0070C0"/>
                </a:solidFill>
                <a:latin typeface="Arial" pitchFamily="34" charset="0"/>
                <a:cs typeface="Arial" pitchFamily="34" charset="0"/>
              </a:rPr>
              <a:t>Instructor</a:t>
            </a:r>
            <a:r>
              <a:rPr lang="en-US" dirty="0" smtClean="0">
                <a:solidFill>
                  <a:srgbClr val="0070C0"/>
                </a:solidFill>
                <a:latin typeface="Arial" pitchFamily="34" charset="0"/>
                <a:cs typeface="Arial" pitchFamily="34" charset="0"/>
              </a:rPr>
              <a:t>:</a:t>
            </a:r>
            <a:r>
              <a:rPr lang="en-US"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Nguyễn</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Trọng</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Tài</a:t>
            </a:r>
            <a:r>
              <a:rPr lang="en-US" baseline="0" dirty="0" smtClean="0">
                <a:solidFill>
                  <a:srgbClr val="0070C0"/>
                </a:solidFill>
                <a:latin typeface="Arial" pitchFamily="34" charset="0"/>
                <a:cs typeface="Arial" pitchFamily="34" charset="0"/>
              </a:rPr>
              <a:t>, </a:t>
            </a:r>
            <a:r>
              <a:rPr lang="en-US" sz="1600" baseline="0" dirty="0" smtClean="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Constraints and Triggers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7/12/2015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026" name="Object 38"/>
          <p:cNvPicPr>
            <a:picLocks noChangeAspect="1" noChangeArrowheads="1"/>
          </p:cNvPicPr>
          <p:nvPr/>
        </p:nvPicPr>
        <p:blipFill>
          <a:blip r:embed="rId14" cstate="print"/>
          <a:srcRect b="11470"/>
          <a:stretch>
            <a:fillRect/>
          </a:stretch>
        </p:blipFill>
        <p:spPr bwMode="auto">
          <a:xfrm>
            <a:off x="1103313" y="-11113"/>
            <a:ext cx="1238250" cy="1120776"/>
          </a:xfrm>
          <a:prstGeom prst="rect">
            <a:avLst/>
          </a:prstGeom>
          <a:noFill/>
          <a:ln w="9525">
            <a:miter lim="800000"/>
            <a:headEnd/>
            <a:tailEnd/>
          </a:ln>
          <a:effectLst/>
        </p:spPr>
      </p:pic>
      <p:pic>
        <p:nvPicPr>
          <p:cNvPr id="1027" name="Object 39"/>
          <p:cNvPicPr>
            <a:picLocks noChangeAspect="1" noChangeArrowheads="1"/>
          </p:cNvPicPr>
          <p:nvPr/>
        </p:nvPicPr>
        <p:blipFill>
          <a:blip r:embed="rId15" cstate="print"/>
          <a:srcRect/>
          <a:stretch>
            <a:fillRect/>
          </a:stretch>
        </p:blipFill>
        <p:spPr bwMode="auto">
          <a:xfrm>
            <a:off x="0" y="-11113"/>
            <a:ext cx="1169988" cy="1123951"/>
          </a:xfrm>
          <a:prstGeom prst="rect">
            <a:avLst/>
          </a:prstGeom>
          <a:noFill/>
          <a:ln w="9525">
            <a:miter lim="800000"/>
            <a:headEnd/>
            <a:tailEnd/>
          </a:ln>
          <a:effectLst/>
        </p:spPr>
      </p:pic>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VIEW AND INDEX</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As we know, Employee_Dep1 is associated to </a:t>
            </a:r>
            <a:r>
              <a:rPr lang="en-US" dirty="0" err="1" smtClean="0"/>
              <a:t>tplEmployee</a:t>
            </a:r>
            <a:r>
              <a:rPr lang="en-US" dirty="0" smtClean="0"/>
              <a:t> relation</a:t>
            </a:r>
          </a:p>
          <a:p>
            <a:r>
              <a:rPr lang="en-US" dirty="0" smtClean="0"/>
              <a:t>DROP VIEW Employee_Dep1;</a:t>
            </a:r>
          </a:p>
          <a:p>
            <a:pPr lvl="1"/>
            <a:r>
              <a:rPr lang="en-US" dirty="0" smtClean="0"/>
              <a:t>Delete the definition of the view</a:t>
            </a:r>
          </a:p>
          <a:p>
            <a:pPr lvl="1"/>
            <a:r>
              <a:rPr lang="en-US" dirty="0" smtClean="0"/>
              <a:t>Does not effect on </a:t>
            </a:r>
            <a:r>
              <a:rPr lang="en-US" dirty="0" err="1" smtClean="0"/>
              <a:t>tplEmployee</a:t>
            </a:r>
            <a:r>
              <a:rPr lang="en-US" dirty="0" smtClean="0"/>
              <a:t> relation</a:t>
            </a:r>
          </a:p>
          <a:p>
            <a:r>
              <a:rPr lang="en-US" dirty="0" smtClean="0"/>
              <a:t>DROP TABLE </a:t>
            </a:r>
            <a:r>
              <a:rPr lang="en-US" dirty="0" err="1" smtClean="0"/>
              <a:t>tplEmployee</a:t>
            </a:r>
            <a:r>
              <a:rPr lang="en-US" dirty="0" smtClean="0"/>
              <a:t>;</a:t>
            </a:r>
          </a:p>
          <a:p>
            <a:pPr lvl="1"/>
            <a:r>
              <a:rPr lang="en-US" dirty="0" smtClean="0"/>
              <a:t>Delete </a:t>
            </a:r>
            <a:r>
              <a:rPr lang="en-US" dirty="0" err="1" smtClean="0"/>
              <a:t>tplEmployee</a:t>
            </a:r>
            <a:r>
              <a:rPr lang="en-US" dirty="0" smtClean="0"/>
              <a:t> relation</a:t>
            </a:r>
          </a:p>
          <a:p>
            <a:pPr lvl="1"/>
            <a:r>
              <a:rPr lang="en-US" dirty="0" smtClean="0"/>
              <a:t>Make the view Employee_Dep1 unusable</a:t>
            </a:r>
            <a:endParaRPr lang="en-US" dirty="0"/>
          </a:p>
        </p:txBody>
      </p:sp>
      <p:sp>
        <p:nvSpPr>
          <p:cNvPr id="2" name="Title 1"/>
          <p:cNvSpPr>
            <a:spLocks noGrp="1"/>
          </p:cNvSpPr>
          <p:nvPr>
            <p:ph type="title"/>
          </p:nvPr>
        </p:nvSpPr>
        <p:spPr/>
        <p:txBody>
          <a:bodyPr/>
          <a:lstStyle/>
          <a:p>
            <a:r>
              <a:rPr lang="en-US" dirty="0" smtClean="0"/>
              <a:t>View Removal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can modify views that are defined by selecting some attributes from one relation R, and</a:t>
            </a:r>
          </a:p>
          <a:p>
            <a:pPr lvl="1"/>
            <a:r>
              <a:rPr lang="en-US" dirty="0" smtClean="0"/>
              <a:t>Sub query started by SELECT, not SELECT DISTINCT</a:t>
            </a:r>
          </a:p>
          <a:p>
            <a:pPr lvl="1"/>
            <a:r>
              <a:rPr lang="en-US" dirty="0" smtClean="0"/>
              <a:t>The WHERE clause must not involve R in a sub query</a:t>
            </a:r>
          </a:p>
          <a:p>
            <a:pPr lvl="1"/>
            <a:r>
              <a:rPr lang="en-US" dirty="0" smtClean="0"/>
              <a:t>The FROM clause can only consist of one occurrence of R and no other relation</a:t>
            </a:r>
          </a:p>
          <a:p>
            <a:pPr lvl="1"/>
            <a:r>
              <a:rPr lang="en-US" dirty="0" smtClean="0"/>
              <a:t>The list in the SELECT clause must include enough attributes that for every tuple inserted into the view, we can fill the other attributes out with NULL values or the proper default</a:t>
            </a:r>
          </a:p>
        </p:txBody>
      </p:sp>
      <p:sp>
        <p:nvSpPr>
          <p:cNvPr id="2" name="Title 1"/>
          <p:cNvSpPr>
            <a:spLocks noGrp="1"/>
          </p:cNvSpPr>
          <p:nvPr>
            <p:ph type="title"/>
          </p:nvPr>
        </p:nvSpPr>
        <p:spPr/>
        <p:txBody>
          <a:bodyPr/>
          <a:lstStyle/>
          <a:p>
            <a:r>
              <a:rPr lang="en-US" dirty="0" smtClean="0"/>
              <a:t>Updatable Views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4:</a:t>
            </a:r>
          </a:p>
          <a:p>
            <a:pPr lvl="1"/>
            <a:r>
              <a:rPr lang="en-US" dirty="0" smtClean="0"/>
              <a:t>Create view from table Employee</a:t>
            </a:r>
          </a:p>
          <a:p>
            <a:pPr lvl="1"/>
            <a:r>
              <a:rPr lang="en-US" dirty="0" smtClean="0"/>
              <a:t>Do changes on Employee and review created view</a:t>
            </a:r>
          </a:p>
          <a:p>
            <a:pPr lvl="1"/>
            <a:r>
              <a:rPr lang="en-US" dirty="0" smtClean="0"/>
              <a:t>Do changes on created view and review Employee</a:t>
            </a:r>
            <a:endParaRPr lang="en-US" dirty="0"/>
          </a:p>
        </p:txBody>
      </p:sp>
      <p:sp>
        <p:nvSpPr>
          <p:cNvPr id="2" name="Title 1"/>
          <p:cNvSpPr>
            <a:spLocks noGrp="1"/>
          </p:cNvSpPr>
          <p:nvPr>
            <p:ph type="title"/>
          </p:nvPr>
        </p:nvSpPr>
        <p:spPr/>
        <p:txBody>
          <a:bodyPr/>
          <a:lstStyle/>
          <a:p>
            <a:r>
              <a:rPr lang="en-US" dirty="0" smtClean="0"/>
              <a:t>Updatable Views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Update on table effects on view</a:t>
            </a:r>
            <a:endParaRPr lang="en-US"/>
          </a:p>
        </p:txBody>
      </p:sp>
      <p:pic>
        <p:nvPicPr>
          <p:cNvPr id="4098" name="Picture 2"/>
          <p:cNvPicPr>
            <a:picLocks noChangeAspect="1" noChangeArrowheads="1"/>
          </p:cNvPicPr>
          <p:nvPr/>
        </p:nvPicPr>
        <p:blipFill>
          <a:blip r:embed="rId3" cstate="print"/>
          <a:srcRect/>
          <a:stretch>
            <a:fillRect/>
          </a:stretch>
        </p:blipFill>
        <p:spPr bwMode="auto">
          <a:xfrm>
            <a:off x="731520" y="1600199"/>
            <a:ext cx="6096000" cy="19674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731520" y="4191000"/>
            <a:ext cx="833628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Update on view effects on table with unexpected result</a:t>
            </a:r>
            <a:endParaRPr lang="en-US"/>
          </a:p>
        </p:txBody>
      </p:sp>
      <p:pic>
        <p:nvPicPr>
          <p:cNvPr id="4098" name="Picture 2"/>
          <p:cNvPicPr>
            <a:picLocks noChangeAspect="1" noChangeArrowheads="1"/>
          </p:cNvPicPr>
          <p:nvPr/>
        </p:nvPicPr>
        <p:blipFill>
          <a:blip r:embed="rId3" cstate="print"/>
          <a:srcRect/>
          <a:stretch>
            <a:fillRect/>
          </a:stretch>
        </p:blipFill>
        <p:spPr bwMode="auto">
          <a:xfrm>
            <a:off x="762000" y="1600199"/>
            <a:ext cx="6096000" cy="196741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741285" y="3886200"/>
            <a:ext cx="8250315" cy="15883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Update on view raises error on table</a:t>
            </a:r>
            <a:endParaRPr lang="en-US"/>
          </a:p>
        </p:txBody>
      </p:sp>
      <p:pic>
        <p:nvPicPr>
          <p:cNvPr id="6146" name="Picture 2"/>
          <p:cNvPicPr>
            <a:picLocks noChangeAspect="1" noChangeArrowheads="1"/>
          </p:cNvPicPr>
          <p:nvPr/>
        </p:nvPicPr>
        <p:blipFill>
          <a:blip r:embed="rId2" cstate="print"/>
          <a:srcRect/>
          <a:stretch>
            <a:fillRect/>
          </a:stretch>
        </p:blipFill>
        <p:spPr bwMode="auto">
          <a:xfrm>
            <a:off x="838201" y="1600200"/>
            <a:ext cx="7844982" cy="246556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838200" y="4800600"/>
            <a:ext cx="8077201" cy="565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a trigger is defined on a view, we can use </a:t>
            </a:r>
            <a:r>
              <a:rPr lang="en-US" dirty="0" smtClean="0">
                <a:solidFill>
                  <a:srgbClr val="FF0000"/>
                </a:solidFill>
              </a:rPr>
              <a:t>INSTEAD OF</a:t>
            </a:r>
            <a:r>
              <a:rPr lang="en-US" dirty="0" smtClean="0"/>
              <a:t> in place of BEFORE or AFTER</a:t>
            </a:r>
          </a:p>
          <a:p>
            <a:r>
              <a:rPr lang="en-US" dirty="0" smtClean="0"/>
              <a:t>When an event awakens the trigger, the action of the trigger is done instead of the event itself</a:t>
            </a:r>
            <a:endParaRPr lang="en-US" dirty="0"/>
          </a:p>
        </p:txBody>
      </p:sp>
      <p:sp>
        <p:nvSpPr>
          <p:cNvPr id="2" name="Title 1"/>
          <p:cNvSpPr>
            <a:spLocks noGrp="1"/>
          </p:cNvSpPr>
          <p:nvPr>
            <p:ph type="title"/>
          </p:nvPr>
        </p:nvSpPr>
        <p:spPr/>
        <p:txBody>
          <a:bodyPr/>
          <a:lstStyle/>
          <a:p>
            <a:r>
              <a:rPr lang="en-US" dirty="0" smtClean="0"/>
              <a:t>Instead-Of Triggers on Views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Instead-of triggers on views</a:t>
            </a:r>
            <a:endParaRPr lang="en-US"/>
          </a:p>
        </p:txBody>
      </p:sp>
      <p:pic>
        <p:nvPicPr>
          <p:cNvPr id="7170" name="Picture 2"/>
          <p:cNvPicPr>
            <a:picLocks noChangeAspect="1" noChangeArrowheads="1"/>
          </p:cNvPicPr>
          <p:nvPr/>
        </p:nvPicPr>
        <p:blipFill>
          <a:blip r:embed="rId2" cstate="print"/>
          <a:srcRect/>
          <a:stretch>
            <a:fillRect/>
          </a:stretch>
        </p:blipFill>
        <p:spPr bwMode="auto">
          <a:xfrm>
            <a:off x="762000" y="1676400"/>
            <a:ext cx="8259096"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 </a:t>
            </a:r>
            <a:r>
              <a:rPr lang="en-US" i="1" dirty="0" smtClean="0"/>
              <a:t>index</a:t>
            </a:r>
            <a:r>
              <a:rPr lang="en-US" dirty="0" smtClean="0"/>
              <a:t> is a data structure used to speed access to tuples of a relation, given values of one or more attributes</a:t>
            </a:r>
          </a:p>
          <a:p>
            <a:r>
              <a:rPr lang="en-US" dirty="0" smtClean="0"/>
              <a:t>An </a:t>
            </a:r>
            <a:r>
              <a:rPr lang="en-US" i="1" dirty="0" smtClean="0"/>
              <a:t>index</a:t>
            </a:r>
            <a:r>
              <a:rPr lang="en-US" dirty="0" smtClean="0"/>
              <a:t> is as a binary search tree of </a:t>
            </a:r>
            <a:r>
              <a:rPr lang="en-US" dirty="0" smtClean="0">
                <a:solidFill>
                  <a:srgbClr val="FF0000"/>
                </a:solidFill>
              </a:rPr>
              <a:t>(key, locations)</a:t>
            </a:r>
            <a:r>
              <a:rPr lang="en-US" dirty="0" smtClean="0"/>
              <a:t> pairs, in which a key </a:t>
            </a:r>
            <a:r>
              <a:rPr lang="en-US" b="1" i="1" dirty="0" smtClean="0">
                <a:solidFill>
                  <a:srgbClr val="FF0000"/>
                </a:solidFill>
              </a:rPr>
              <a:t>a</a:t>
            </a:r>
            <a:r>
              <a:rPr lang="en-US" dirty="0" smtClean="0"/>
              <a:t> is associated with a </a:t>
            </a:r>
            <a:r>
              <a:rPr lang="en-US" b="1" i="1" dirty="0" smtClean="0">
                <a:solidFill>
                  <a:srgbClr val="FF0000"/>
                </a:solidFill>
              </a:rPr>
              <a:t>locations</a:t>
            </a:r>
            <a:r>
              <a:rPr lang="en-US" dirty="0" smtClean="0"/>
              <a:t> in relation, whose value is </a:t>
            </a:r>
            <a:r>
              <a:rPr lang="en-US" b="1" i="1" dirty="0" smtClean="0">
                <a:solidFill>
                  <a:srgbClr val="FF0000"/>
                </a:solidFill>
              </a:rPr>
              <a:t>a</a:t>
            </a:r>
            <a:r>
              <a:rPr lang="en-US" b="1" dirty="0" smtClean="0">
                <a:solidFill>
                  <a:srgbClr val="FF0000"/>
                </a:solidFill>
              </a:rPr>
              <a:t> </a:t>
            </a:r>
            <a:endParaRPr lang="en-US" b="1" dirty="0">
              <a:solidFill>
                <a:srgbClr val="FF0000"/>
              </a:solidFill>
            </a:endParaRPr>
          </a:p>
        </p:txBody>
      </p:sp>
      <p:sp>
        <p:nvSpPr>
          <p:cNvPr id="2" name="Title 1"/>
          <p:cNvSpPr>
            <a:spLocks noGrp="1"/>
          </p:cNvSpPr>
          <p:nvPr>
            <p:ph type="title"/>
          </p:nvPr>
        </p:nvSpPr>
        <p:spPr/>
        <p:txBody>
          <a:bodyPr/>
          <a:lstStyle/>
          <a:p>
            <a:r>
              <a:rPr lang="en-US" dirty="0" smtClean="0"/>
              <a:t>Indexes in SQL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When relations are very large, it become expensive to scan all the tuples of a relation to find some tuples</a:t>
            </a:r>
          </a:p>
          <a:p>
            <a:r>
              <a:rPr lang="en-US" dirty="0" smtClean="0"/>
              <a:t>Example</a:t>
            </a:r>
          </a:p>
          <a:p>
            <a:pPr lvl="1"/>
            <a:r>
              <a:rPr lang="en-US" dirty="0" smtClean="0"/>
              <a:t>SELECT *</a:t>
            </a:r>
          </a:p>
          <a:p>
            <a:pPr lvl="1"/>
            <a:r>
              <a:rPr lang="en-US" dirty="0" smtClean="0"/>
              <a:t>FROM Employee</a:t>
            </a:r>
          </a:p>
          <a:p>
            <a:pPr lvl="1"/>
            <a:r>
              <a:rPr lang="en-US" dirty="0" smtClean="0"/>
              <a:t>WHERE Bplace LIKE N‘TP Hồ Chí Minh’;</a:t>
            </a:r>
          </a:p>
          <a:p>
            <a:r>
              <a:rPr lang="en-US" dirty="0" smtClean="0"/>
              <a:t>How we solve this problem?</a:t>
            </a:r>
          </a:p>
        </p:txBody>
      </p:sp>
      <p:sp>
        <p:nvSpPr>
          <p:cNvPr id="2" name="Title 1"/>
          <p:cNvSpPr>
            <a:spLocks noGrp="1"/>
          </p:cNvSpPr>
          <p:nvPr>
            <p:ph type="title"/>
          </p:nvPr>
        </p:nvSpPr>
        <p:spPr/>
        <p:txBody>
          <a:bodyPr/>
          <a:lstStyle/>
          <a:p>
            <a:r>
              <a:rPr lang="en-US" dirty="0" smtClean="0"/>
              <a:t>Motivation for Indexes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VIRTUAL VIEWS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6: </a:t>
            </a:r>
          </a:p>
          <a:p>
            <a:pPr lvl="1"/>
            <a:r>
              <a:rPr lang="en-US" dirty="0" smtClean="0"/>
              <a:t>Suppose we want to have an index on attribute Bplace for the relation Employee</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Declaring Indexes</a:t>
            </a:r>
            <a:endParaRPr lang="en-US" dirty="0"/>
          </a:p>
        </p:txBody>
      </p:sp>
      <p:sp>
        <p:nvSpPr>
          <p:cNvPr id="4" name="TextBox 3"/>
          <p:cNvSpPr txBox="1"/>
          <p:nvPr/>
        </p:nvSpPr>
        <p:spPr>
          <a:xfrm>
            <a:off x="1447800" y="3729335"/>
            <a:ext cx="6443431" cy="461665"/>
          </a:xfrm>
          <a:prstGeom prst="rect">
            <a:avLst/>
          </a:prstGeom>
          <a:noFill/>
        </p:spPr>
        <p:txBody>
          <a:bodyPr wrap="none" rtlCol="0">
            <a:spAutoFit/>
          </a:bodyPr>
          <a:lstStyle/>
          <a:p>
            <a:r>
              <a:rPr lang="en-US" sz="2400" dirty="0" smtClean="0">
                <a:solidFill>
                  <a:srgbClr val="FF0000"/>
                </a:solidFill>
              </a:rPr>
              <a:t>CREATE INDEX </a:t>
            </a:r>
            <a:r>
              <a:rPr lang="en-US" sz="2400" b="1" dirty="0" smtClean="0"/>
              <a:t>IX_BPlace</a:t>
            </a:r>
            <a:r>
              <a:rPr lang="en-US" sz="2400" dirty="0" smtClean="0"/>
              <a:t> </a:t>
            </a:r>
            <a:r>
              <a:rPr lang="en-US" sz="2400" dirty="0" smtClean="0">
                <a:solidFill>
                  <a:srgbClr val="FF0000"/>
                </a:solidFill>
              </a:rPr>
              <a:t>ON </a:t>
            </a:r>
            <a:r>
              <a:rPr lang="en-US" sz="2400" dirty="0" smtClean="0"/>
              <a:t>Employee(BPlace);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Delete IX_BPlace index from database</a:t>
            </a:r>
            <a:endParaRPr lang="en-US" dirty="0"/>
          </a:p>
        </p:txBody>
      </p:sp>
      <p:sp>
        <p:nvSpPr>
          <p:cNvPr id="2" name="Title 1"/>
          <p:cNvSpPr>
            <a:spLocks noGrp="1"/>
          </p:cNvSpPr>
          <p:nvPr>
            <p:ph type="title"/>
          </p:nvPr>
        </p:nvSpPr>
        <p:spPr/>
        <p:txBody>
          <a:bodyPr/>
          <a:lstStyle/>
          <a:p>
            <a:r>
              <a:rPr lang="en-US" dirty="0" smtClean="0"/>
              <a:t>Declaring Indexes</a:t>
            </a:r>
            <a:endParaRPr lang="en-US" dirty="0"/>
          </a:p>
        </p:txBody>
      </p:sp>
      <p:sp>
        <p:nvSpPr>
          <p:cNvPr id="4" name="TextBox 3"/>
          <p:cNvSpPr txBox="1"/>
          <p:nvPr/>
        </p:nvSpPr>
        <p:spPr>
          <a:xfrm>
            <a:off x="2051303" y="3048000"/>
            <a:ext cx="3558988" cy="461665"/>
          </a:xfrm>
          <a:prstGeom prst="rect">
            <a:avLst/>
          </a:prstGeom>
          <a:noFill/>
        </p:spPr>
        <p:txBody>
          <a:bodyPr wrap="none" rtlCol="0">
            <a:spAutoFit/>
          </a:bodyPr>
          <a:lstStyle/>
          <a:p>
            <a:r>
              <a:rPr lang="en-US" sz="2400" dirty="0" smtClean="0">
                <a:solidFill>
                  <a:srgbClr val="FF0000"/>
                </a:solidFill>
              </a:rPr>
              <a:t>DELETE INDEX IX_BPlace</a:t>
            </a:r>
            <a:r>
              <a:rPr lang="en-US" sz="24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existence of an index on an attribute may speed up the execution of certain queries</a:t>
            </a:r>
          </a:p>
          <a:p>
            <a:r>
              <a:rPr lang="en-US" dirty="0" smtClean="0"/>
              <a:t>An index makes update operations on relation becomes more complex</a:t>
            </a:r>
            <a:endParaRPr lang="en-US" dirty="0"/>
          </a:p>
        </p:txBody>
      </p:sp>
      <p:sp>
        <p:nvSpPr>
          <p:cNvPr id="2" name="Title 1"/>
          <p:cNvSpPr>
            <a:spLocks noGrp="1"/>
          </p:cNvSpPr>
          <p:nvPr>
            <p:ph type="title"/>
          </p:nvPr>
        </p:nvSpPr>
        <p:spPr/>
        <p:txBody>
          <a:bodyPr/>
          <a:lstStyle/>
          <a:p>
            <a:r>
              <a:rPr lang="en-US" dirty="0" smtClean="0"/>
              <a:t>Selection of Indexes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tuples of a relation are normally distributed among many pages of a disk</a:t>
            </a:r>
          </a:p>
          <a:p>
            <a:r>
              <a:rPr lang="en-US" dirty="0" smtClean="0"/>
              <a:t>When one tuple is required, the whole page is brought into main memory</a:t>
            </a:r>
          </a:p>
          <a:p>
            <a:r>
              <a:rPr lang="en-US" dirty="0" smtClean="0"/>
              <a:t>So, it’s better that all required tuples on a page than only one and a required page is already in main memory</a:t>
            </a:r>
            <a:endParaRPr lang="en-US" dirty="0"/>
          </a:p>
        </p:txBody>
      </p:sp>
      <p:sp>
        <p:nvSpPr>
          <p:cNvPr id="2" name="Title 1"/>
          <p:cNvSpPr>
            <a:spLocks noGrp="1"/>
          </p:cNvSpPr>
          <p:nvPr>
            <p:ph type="title"/>
          </p:nvPr>
        </p:nvSpPr>
        <p:spPr/>
        <p:txBody>
          <a:bodyPr/>
          <a:lstStyle/>
          <a:p>
            <a:r>
              <a:rPr lang="en-US" dirty="0" smtClean="0"/>
              <a:t>A Simple Cost Model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most useful index on a relation is an index on its keys with two reasons</a:t>
            </a:r>
          </a:p>
          <a:p>
            <a:pPr lvl="1"/>
            <a:r>
              <a:rPr lang="en-US" dirty="0" smtClean="0"/>
              <a:t>Queries with a value for the key are common in used. Thus, an index on the key will get used frequently</a:t>
            </a:r>
          </a:p>
          <a:p>
            <a:pPr lvl="1"/>
            <a:r>
              <a:rPr lang="en-US" dirty="0" smtClean="0"/>
              <a:t>Since index is on key, the index will return either nothing or one location for a tuple</a:t>
            </a:r>
            <a:endParaRPr lang="en-US" dirty="0"/>
          </a:p>
        </p:txBody>
      </p:sp>
      <p:sp>
        <p:nvSpPr>
          <p:cNvPr id="2" name="Title 1"/>
          <p:cNvSpPr>
            <a:spLocks noGrp="1"/>
          </p:cNvSpPr>
          <p:nvPr>
            <p:ph type="title"/>
          </p:nvPr>
        </p:nvSpPr>
        <p:spPr/>
        <p:txBody>
          <a:bodyPr/>
          <a:lstStyle/>
          <a:p>
            <a:r>
              <a:rPr lang="en-US" dirty="0" smtClean="0"/>
              <a:t>Some Useful Indexes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the index is not a key, there are two situations</a:t>
            </a:r>
          </a:p>
          <a:p>
            <a:pPr lvl="1"/>
            <a:r>
              <a:rPr lang="en-US" dirty="0" smtClean="0"/>
              <a:t>If the attribute is almost a key; that is, relatively few tuples have a given for that attribute</a:t>
            </a:r>
          </a:p>
          <a:p>
            <a:pPr lvl="1"/>
            <a:r>
              <a:rPr lang="en-US" dirty="0" smtClean="0"/>
              <a:t>If the tuples are clustered on that attribute; that is, a relation is clustered on attribute by grouping the tuples with a common value</a:t>
            </a:r>
            <a:endParaRPr lang="en-US" dirty="0"/>
          </a:p>
        </p:txBody>
      </p:sp>
      <p:sp>
        <p:nvSpPr>
          <p:cNvPr id="2" name="Title 1"/>
          <p:cNvSpPr>
            <a:spLocks noGrp="1"/>
          </p:cNvSpPr>
          <p:nvPr>
            <p:ph type="title"/>
          </p:nvPr>
        </p:nvSpPr>
        <p:spPr/>
        <p:txBody>
          <a:bodyPr/>
          <a:lstStyle/>
          <a:p>
            <a:r>
              <a:rPr lang="en-US" dirty="0" smtClean="0"/>
              <a:t>Some Useful Indexes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choose the best index among many indexes on attributes of a relation?</a:t>
            </a:r>
            <a:endParaRPr lang="en-US" dirty="0"/>
          </a:p>
        </p:txBody>
      </p:sp>
      <p:sp>
        <p:nvSpPr>
          <p:cNvPr id="2" name="Title 1"/>
          <p:cNvSpPr>
            <a:spLocks noGrp="1"/>
          </p:cNvSpPr>
          <p:nvPr>
            <p:ph type="title"/>
          </p:nvPr>
        </p:nvSpPr>
        <p:spPr/>
        <p:txBody>
          <a:bodyPr/>
          <a:lstStyle/>
          <a:p>
            <a:r>
              <a:rPr lang="en-US" dirty="0" smtClean="0"/>
              <a:t>How do we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choose the best index?</a:t>
            </a:r>
          </a:p>
          <a:p>
            <a:pPr lvl="1"/>
            <a:r>
              <a:rPr lang="en-US" dirty="0" smtClean="0"/>
              <a:t>Index is useful for querying</a:t>
            </a:r>
          </a:p>
          <a:p>
            <a:pPr lvl="1"/>
            <a:r>
              <a:rPr lang="en-US" dirty="0" smtClean="0"/>
              <a:t>Each change on relation forces to change any relatively index</a:t>
            </a:r>
          </a:p>
          <a:p>
            <a:r>
              <a:rPr lang="en-US" dirty="0" smtClean="0"/>
              <a:t>Thus, be very conservative about creating indexes</a:t>
            </a:r>
            <a:endParaRPr lang="en-US" dirty="0"/>
          </a:p>
        </p:txBody>
      </p:sp>
      <p:sp>
        <p:nvSpPr>
          <p:cNvPr id="2" name="Title 1"/>
          <p:cNvSpPr>
            <a:spLocks noGrp="1"/>
          </p:cNvSpPr>
          <p:nvPr>
            <p:ph type="title"/>
          </p:nvPr>
        </p:nvSpPr>
        <p:spPr/>
        <p:txBody>
          <a:bodyPr/>
          <a:lstStyle/>
          <a:p>
            <a:r>
              <a:rPr lang="en-US" dirty="0" smtClean="0"/>
              <a:t>Why do we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Relations</a:t>
            </a:r>
          </a:p>
          <a:p>
            <a:pPr lvl="1"/>
            <a:r>
              <a:rPr lang="en-US" sz="2000" dirty="0" smtClean="0"/>
              <a:t>Actually exist in database in some physical organization</a:t>
            </a:r>
          </a:p>
          <a:p>
            <a:pPr lvl="1"/>
            <a:r>
              <a:rPr lang="en-US" sz="2000" dirty="0" smtClean="0"/>
              <a:t>Defined with a CREATE TABLE statement</a:t>
            </a:r>
          </a:p>
          <a:p>
            <a:pPr lvl="1"/>
            <a:r>
              <a:rPr lang="en-US" sz="2000" dirty="0" smtClean="0"/>
              <a:t>Exist indefinitely and not to change unless explicit request</a:t>
            </a:r>
          </a:p>
          <a:p>
            <a:r>
              <a:rPr lang="en-US" dirty="0" smtClean="0"/>
              <a:t>Virtual views</a:t>
            </a:r>
          </a:p>
          <a:p>
            <a:pPr lvl="1"/>
            <a:r>
              <a:rPr lang="en-US" sz="2000" dirty="0" smtClean="0"/>
              <a:t>Do not exist physically</a:t>
            </a:r>
          </a:p>
          <a:p>
            <a:pPr lvl="1"/>
            <a:r>
              <a:rPr lang="en-US" sz="2000" dirty="0" smtClean="0"/>
              <a:t>Defined by an expression like a query</a:t>
            </a:r>
          </a:p>
          <a:p>
            <a:pPr lvl="1"/>
            <a:r>
              <a:rPr lang="en-US" sz="2000" dirty="0" smtClean="0"/>
              <a:t>Can be queried and can even be modified</a:t>
            </a:r>
            <a:endParaRPr lang="en-US" sz="2000" dirty="0"/>
          </a:p>
        </p:txBody>
      </p:sp>
      <p:sp>
        <p:nvSpPr>
          <p:cNvPr id="3" name="Title 2"/>
          <p:cNvSpPr>
            <a:spLocks noGrp="1"/>
          </p:cNvSpPr>
          <p:nvPr>
            <p:ph type="title"/>
          </p:nvPr>
        </p:nvSpPr>
        <p:spPr/>
        <p:txBody>
          <a:bodyPr/>
          <a:lstStyle/>
          <a:p>
            <a:r>
              <a:rPr lang="en-US" smtClean="0"/>
              <a:t>Relations vs. Views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simplest form of view definition is</a:t>
            </a:r>
          </a:p>
          <a:p>
            <a:endParaRPr lang="en-US" dirty="0" smtClean="0"/>
          </a:p>
          <a:p>
            <a:pPr lvl="1"/>
            <a:r>
              <a:rPr lang="en-US" dirty="0" smtClean="0"/>
              <a:t>The &lt;view-definition&gt; is a SQL query</a:t>
            </a:r>
            <a:endParaRPr lang="en-US" dirty="0"/>
          </a:p>
        </p:txBody>
      </p:sp>
      <p:sp>
        <p:nvSpPr>
          <p:cNvPr id="2" name="Title 1"/>
          <p:cNvSpPr>
            <a:spLocks noGrp="1"/>
          </p:cNvSpPr>
          <p:nvPr>
            <p:ph type="title"/>
          </p:nvPr>
        </p:nvSpPr>
        <p:spPr/>
        <p:txBody>
          <a:bodyPr/>
          <a:lstStyle/>
          <a:p>
            <a:r>
              <a:rPr lang="en-US" dirty="0" smtClean="0"/>
              <a:t>Virtual Views</a:t>
            </a:r>
            <a:endParaRPr lang="en-US" dirty="0"/>
          </a:p>
        </p:txBody>
      </p:sp>
      <p:sp>
        <p:nvSpPr>
          <p:cNvPr id="4" name="TextBox 3"/>
          <p:cNvSpPr txBox="1"/>
          <p:nvPr/>
        </p:nvSpPr>
        <p:spPr>
          <a:xfrm>
            <a:off x="990600" y="2205335"/>
            <a:ext cx="7335663" cy="461665"/>
          </a:xfrm>
          <a:prstGeom prst="rect">
            <a:avLst/>
          </a:prstGeom>
          <a:noFill/>
        </p:spPr>
        <p:txBody>
          <a:bodyPr wrap="none" rtlCol="0">
            <a:spAutoFit/>
          </a:bodyPr>
          <a:lstStyle/>
          <a:p>
            <a:r>
              <a:rPr lang="en-US" sz="2400" dirty="0" smtClean="0">
                <a:solidFill>
                  <a:srgbClr val="FF0000"/>
                </a:solidFill>
              </a:rPr>
              <a:t>CREATE VIEW</a:t>
            </a:r>
            <a:r>
              <a:rPr lang="en-US" sz="2400" dirty="0" smtClean="0"/>
              <a:t> &lt;view-name&gt; </a:t>
            </a:r>
            <a:r>
              <a:rPr lang="en-US" sz="2400" dirty="0" smtClean="0">
                <a:solidFill>
                  <a:srgbClr val="FF0000"/>
                </a:solidFill>
              </a:rPr>
              <a:t>AS</a:t>
            </a:r>
            <a:r>
              <a:rPr lang="en-US" sz="2400" dirty="0" smtClean="0"/>
              <a:t> &lt;view-definition&gt;;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 </a:t>
            </a:r>
          </a:p>
          <a:p>
            <a:pPr lvl="1"/>
            <a:r>
              <a:rPr lang="en-US" dirty="0" smtClean="0"/>
              <a:t>Create </a:t>
            </a:r>
            <a:r>
              <a:rPr lang="en-US" smtClean="0"/>
              <a:t>a view to list </a:t>
            </a:r>
            <a:r>
              <a:rPr lang="en-US" dirty="0" smtClean="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smtClean="0"/>
              <a:t>Virtual Views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3505200"/>
            <a:ext cx="7086600" cy="2298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Example </a:t>
            </a:r>
            <a:r>
              <a:rPr lang="en-US" dirty="0" smtClean="0"/>
              <a:t>2</a:t>
            </a:r>
          </a:p>
          <a:p>
            <a:pPr lvl="1"/>
            <a:r>
              <a:rPr lang="en-US" dirty="0" smtClean="0"/>
              <a:t>Find all employees who work in department 1</a:t>
            </a:r>
          </a:p>
          <a:p>
            <a:pPr lvl="1"/>
            <a:endParaRPr lang="en-US" dirty="0"/>
          </a:p>
        </p:txBody>
      </p:sp>
      <p:sp>
        <p:nvSpPr>
          <p:cNvPr id="2" name="Title 1"/>
          <p:cNvSpPr>
            <a:spLocks noGrp="1"/>
          </p:cNvSpPr>
          <p:nvPr>
            <p:ph type="title"/>
          </p:nvPr>
        </p:nvSpPr>
        <p:spPr/>
        <p:txBody>
          <a:bodyPr/>
          <a:lstStyle/>
          <a:p>
            <a:r>
              <a:rPr lang="en-US" dirty="0" smtClean="0"/>
              <a:t>Querying Views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22829" y="3048000"/>
            <a:ext cx="6930571" cy="152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sz="4400" dirty="0" smtClean="0"/>
              <a:t>Find all dependents of the employees who work in department 1</a:t>
            </a:r>
          </a:p>
          <a:p>
            <a:pPr lvl="1">
              <a:buNone/>
            </a:pPr>
            <a:r>
              <a:rPr lang="en-US" sz="2900" dirty="0" smtClean="0"/>
              <a:t>SELECT * </a:t>
            </a:r>
          </a:p>
          <a:p>
            <a:pPr lvl="1">
              <a:buNone/>
            </a:pPr>
            <a:r>
              <a:rPr lang="en-US" sz="2900" dirty="0" smtClean="0"/>
              <a:t>FROM Employee_Dep1 ed1, </a:t>
            </a:r>
            <a:r>
              <a:rPr lang="en-US" sz="2900" dirty="0" err="1" smtClean="0"/>
              <a:t>tblDependent</a:t>
            </a:r>
            <a:r>
              <a:rPr lang="en-US" sz="2900" dirty="0" smtClean="0"/>
              <a:t> d</a:t>
            </a:r>
          </a:p>
          <a:p>
            <a:pPr lvl="1">
              <a:buNone/>
            </a:pPr>
            <a:r>
              <a:rPr lang="en-US" sz="2900" dirty="0" smtClean="0"/>
              <a:t>WHERE ed1.empSSN=</a:t>
            </a:r>
            <a:r>
              <a:rPr lang="en-US" sz="2900" dirty="0" err="1" smtClean="0"/>
              <a:t>d.empSSN</a:t>
            </a:r>
            <a:endParaRPr lang="en-US" sz="2900" dirty="0" smtClean="0"/>
          </a:p>
          <a:p>
            <a:pPr lvl="1">
              <a:buNone/>
            </a:pPr>
            <a:endParaRPr lang="en-US" sz="2900" dirty="0" smtClean="0"/>
          </a:p>
          <a:p>
            <a:pPr lvl="1">
              <a:buNone/>
            </a:pPr>
            <a:r>
              <a:rPr lang="en-US" sz="2900" dirty="0" smtClean="0"/>
              <a:t>SELECT * </a:t>
            </a:r>
          </a:p>
          <a:p>
            <a:pPr lvl="1">
              <a:buNone/>
            </a:pPr>
            <a:r>
              <a:rPr lang="en-US" sz="2900" dirty="0" smtClean="0"/>
              <a:t>FROM  (SELECT * </a:t>
            </a:r>
          </a:p>
          <a:p>
            <a:pPr lvl="1">
              <a:buNone/>
            </a:pPr>
            <a:r>
              <a:rPr lang="en-US" sz="2900" dirty="0" smtClean="0"/>
              <a:t>       FROM </a:t>
            </a:r>
            <a:r>
              <a:rPr lang="en-US" sz="2900" dirty="0" err="1" smtClean="0"/>
              <a:t>tblEmployee</a:t>
            </a:r>
            <a:r>
              <a:rPr lang="en-US" sz="2900" dirty="0" smtClean="0"/>
              <a:t> </a:t>
            </a:r>
          </a:p>
          <a:p>
            <a:pPr lvl="1">
              <a:buNone/>
            </a:pPr>
            <a:r>
              <a:rPr lang="en-US" sz="2900" dirty="0" smtClean="0"/>
              <a:t>       WHERE </a:t>
            </a:r>
            <a:r>
              <a:rPr lang="en-US" sz="2900" dirty="0" err="1" smtClean="0"/>
              <a:t>depNum</a:t>
            </a:r>
            <a:r>
              <a:rPr lang="en-US" sz="2900" dirty="0" smtClean="0"/>
              <a:t>=1</a:t>
            </a:r>
          </a:p>
          <a:p>
            <a:pPr lvl="1">
              <a:buNone/>
            </a:pPr>
            <a:r>
              <a:rPr lang="en-US" sz="2900" dirty="0" smtClean="0"/>
              <a:t>      ) ed1, </a:t>
            </a:r>
            <a:r>
              <a:rPr lang="en-US" sz="2900" dirty="0" err="1" smtClean="0"/>
              <a:t>tblDependent</a:t>
            </a:r>
            <a:r>
              <a:rPr lang="en-US" sz="2900" dirty="0" smtClean="0"/>
              <a:t> d</a:t>
            </a:r>
          </a:p>
          <a:p>
            <a:pPr lvl="1">
              <a:buNone/>
            </a:pPr>
            <a:r>
              <a:rPr lang="en-US" sz="2900" dirty="0" smtClean="0"/>
              <a:t>WHERE ed1.empSSN=</a:t>
            </a:r>
            <a:r>
              <a:rPr lang="en-US" sz="2900" dirty="0" err="1" smtClean="0"/>
              <a:t>d.empSSN</a:t>
            </a:r>
            <a:endParaRPr lang="en-US" sz="2900" dirty="0" smtClean="0"/>
          </a:p>
        </p:txBody>
      </p:sp>
      <p:sp>
        <p:nvSpPr>
          <p:cNvPr id="2" name="Title 1"/>
          <p:cNvSpPr>
            <a:spLocks noGrp="1"/>
          </p:cNvSpPr>
          <p:nvPr>
            <p:ph type="title"/>
          </p:nvPr>
        </p:nvSpPr>
        <p:spPr/>
        <p:txBody>
          <a:bodyPr/>
          <a:lstStyle/>
          <a:p>
            <a:r>
              <a:rPr lang="en-US" dirty="0" smtClean="0"/>
              <a:t>Querying Views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3:</a:t>
            </a:r>
          </a:p>
          <a:p>
            <a:pPr lvl="1"/>
            <a:r>
              <a:rPr lang="en-US" dirty="0" smtClean="0"/>
              <a:t>Create view for all employees of Department number 1, including: SSN, Fullname</a:t>
            </a:r>
            <a:r>
              <a:rPr lang="en-US" smtClean="0"/>
              <a:t>, Age, </a:t>
            </a:r>
            <a:r>
              <a:rPr lang="en-US" dirty="0" smtClean="0"/>
              <a:t>Salary</a:t>
            </a:r>
            <a:r>
              <a:rPr lang="en-US" smtClean="0"/>
              <a:t>, Sex</a:t>
            </a:r>
            <a:endParaRPr lang="en-US" dirty="0"/>
          </a:p>
        </p:txBody>
      </p:sp>
      <p:sp>
        <p:nvSpPr>
          <p:cNvPr id="2" name="Title 1"/>
          <p:cNvSpPr>
            <a:spLocks noGrp="1"/>
          </p:cNvSpPr>
          <p:nvPr>
            <p:ph type="title"/>
          </p:nvPr>
        </p:nvSpPr>
        <p:spPr/>
        <p:txBody>
          <a:bodyPr/>
          <a:lstStyle/>
          <a:p>
            <a:r>
              <a:rPr lang="en-US" dirty="0" smtClean="0"/>
              <a:t>Renaming Attributes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066799" y="3352800"/>
            <a:ext cx="7797663"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a:t>
            </a:r>
            <a:r>
              <a:rPr lang="en-US" i="1" dirty="0" smtClean="0"/>
              <a:t>updatable views</a:t>
            </a:r>
            <a:r>
              <a:rPr lang="en-US" dirty="0" smtClean="0"/>
              <a:t>, the modification is translated into an equivalent modification on a base table</a:t>
            </a:r>
          </a:p>
          <a:p>
            <a:r>
              <a:rPr lang="en-US" dirty="0" smtClean="0"/>
              <a:t>The modification can be done to the base table</a:t>
            </a:r>
            <a:endParaRPr lang="en-US" dirty="0"/>
          </a:p>
        </p:txBody>
      </p:sp>
      <p:sp>
        <p:nvSpPr>
          <p:cNvPr id="2" name="Title 1"/>
          <p:cNvSpPr>
            <a:spLocks noGrp="1"/>
          </p:cNvSpPr>
          <p:nvPr>
            <p:ph type="title"/>
          </p:nvPr>
        </p:nvSpPr>
        <p:spPr/>
        <p:txBody>
          <a:bodyPr/>
          <a:lstStyle/>
          <a:p>
            <a:r>
              <a:rPr lang="en-US" dirty="0" smtClean="0"/>
              <a:t>Modifying Views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I2DB_Ch7_2010</Template>
  <TotalTime>1517</TotalTime>
  <Words>862</Words>
  <Application>Microsoft Office PowerPoint</Application>
  <PresentationFormat>On-screen Show (4:3)</PresentationFormat>
  <Paragraphs>144</Paragraphs>
  <Slides>27</Slides>
  <Notes>19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Module</vt:lpstr>
      <vt:lpstr>VIEW AND INDEX</vt:lpstr>
      <vt:lpstr>VIRTUAL VIEWS</vt:lpstr>
      <vt:lpstr>Relations vs. Views</vt:lpstr>
      <vt:lpstr>Virtual Views</vt:lpstr>
      <vt:lpstr>Virtual Views</vt:lpstr>
      <vt:lpstr>Querying Views</vt:lpstr>
      <vt:lpstr>Querying Views</vt:lpstr>
      <vt:lpstr>Renaming Attributes</vt:lpstr>
      <vt:lpstr>Modifying Views</vt:lpstr>
      <vt:lpstr>View Removal</vt:lpstr>
      <vt:lpstr>Updatable Views</vt:lpstr>
      <vt:lpstr>Updatable Views</vt:lpstr>
      <vt:lpstr>Update on table effects on view</vt:lpstr>
      <vt:lpstr>Update on view effects on table with unexpected result</vt:lpstr>
      <vt:lpstr>Update on view raises error on table</vt:lpstr>
      <vt:lpstr>Instead-Of Triggers on Views</vt:lpstr>
      <vt:lpstr>Instead-of triggers on views</vt:lpstr>
      <vt:lpstr>Indexes in SQL</vt:lpstr>
      <vt:lpstr>Motivation for Indexes</vt:lpstr>
      <vt:lpstr>Declaring Indexes</vt:lpstr>
      <vt:lpstr>Declaring Indexes</vt:lpstr>
      <vt:lpstr>Selection of Indexes</vt:lpstr>
      <vt:lpstr>A Simple Cost Model</vt:lpstr>
      <vt:lpstr>Some Useful Indexes</vt:lpstr>
      <vt:lpstr>Some Useful Indexes</vt:lpstr>
      <vt:lpstr>How do we …</vt:lpstr>
      <vt:lpstr>Why do we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JESSICA</dc:creator>
  <cp:lastModifiedBy>TaiNT</cp:lastModifiedBy>
  <cp:revision>360</cp:revision>
  <dcterms:created xsi:type="dcterms:W3CDTF">2006-08-16T00:00:00Z</dcterms:created>
  <dcterms:modified xsi:type="dcterms:W3CDTF">2015-07-12T05:04:10Z</dcterms:modified>
</cp:coreProperties>
</file>