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96" r:id="rId1"/>
  </p:sldMasterIdLst>
  <p:notesMasterIdLst>
    <p:notesMasterId r:id="rId24"/>
  </p:notesMasterIdLst>
  <p:sldIdLst>
    <p:sldId id="256" r:id="rId2"/>
    <p:sldId id="298" r:id="rId3"/>
    <p:sldId id="299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300" r:id="rId19"/>
    <p:sldId id="295" r:id="rId20"/>
    <p:sldId id="296" r:id="rId21"/>
    <p:sldId id="257" r:id="rId22"/>
    <p:sldId id="25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FF00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302" autoAdjust="0"/>
  </p:normalViewPr>
  <p:slideViewPr>
    <p:cSldViewPr>
      <p:cViewPr varScale="1">
        <p:scale>
          <a:sx n="51" d="100"/>
          <a:sy n="51" d="100"/>
        </p:scale>
        <p:origin x="187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8B72C-0139-49C4-BC11-B1BC54406BD1}" type="datetimeFigureOut">
              <a:rPr lang="en-US" smtClean="0"/>
              <a:pPr/>
              <a:t>9/7/2016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1ADBD-9B17-403B-9B36-67BA1ABD70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C0D7-C1AD-4580-8909-848BDE50739D}" type="datetime1">
              <a:rPr lang="en-US" smtClean="0"/>
              <a:pPr/>
              <a:t>9/7/2016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pic>
        <p:nvPicPr>
          <p:cNvPr id="15" name="Picture 14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1A4FD-87A8-4EE4-862D-603ACD173CAA}" type="datetime1">
              <a:rPr lang="en-US" smtClean="0"/>
              <a:pPr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7B69D-6A28-4EAE-8401-E62FD853E51A}" type="datetime1">
              <a:rPr lang="en-US" smtClean="0"/>
              <a:pPr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E6C9-C3BB-4BD2-A36F-1F23048D598A}" type="datetime1">
              <a:rPr lang="en-US" smtClean="0"/>
              <a:pPr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9" name="Picture 10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11A8-05F1-4FB0-AEA5-5ABA50AB0EE5}" type="datetime1">
              <a:rPr lang="en-US" smtClean="0"/>
              <a:pPr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pic>
        <p:nvPicPr>
          <p:cNvPr id="13" name="Picture 12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687D-CC55-48CC-82A5-26C24F37C40E}" type="datetime1">
              <a:rPr lang="en-US" smtClean="0"/>
              <a:pPr/>
              <a:t>9/7/2016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10" name="Picture 9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A5140-06F1-47D9-A4CB-07B1244403A2}" type="datetime1">
              <a:rPr lang="en-US" smtClean="0"/>
              <a:pPr/>
              <a:t>9/7/2016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BBB5-70D2-4191-99E2-C634E7838F9D}" type="datetime1">
              <a:rPr lang="en-US" smtClean="0"/>
              <a:pPr/>
              <a:t>9/7/2016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6CAE-369B-420A-AA93-0AD2C7F9FCF4}" type="datetime1">
              <a:rPr lang="en-US" smtClean="0"/>
              <a:pPr/>
              <a:t>9/7/2016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EEE8-CC9E-46B6-8AB0-60CF9FE5CD76}" type="datetime1">
              <a:rPr lang="en-US" smtClean="0"/>
              <a:pPr/>
              <a:t>9/7/2016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A0B0-85A5-4315-B34E-D2FFEF9E27D5}" type="datetime1">
              <a:rPr lang="en-US" smtClean="0"/>
              <a:pPr/>
              <a:t>9/7/2016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6858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914400"/>
            <a:ext cx="777240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038D696-EA47-44CE-9828-812FCF191F01}" type="datetime1">
              <a:rPr lang="en-US" smtClean="0"/>
              <a:pPr/>
              <a:t>9/7/2016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pic>
        <p:nvPicPr>
          <p:cNvPr id="11" name="Picture 10" descr="Java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hf hdr="0" ftr="0" dt="0"/>
  <p:txStyles>
    <p:titleStyle>
      <a:lvl1pPr algn="r" rtl="0" eaLnBrk="1" latinLnBrk="0" hangingPunct="1">
        <a:spcBef>
          <a:spcPct val="0"/>
        </a:spcBef>
        <a:buNone/>
        <a:defRPr kumimoji="0" sz="3600" b="1" kern="1200">
          <a:solidFill>
            <a:srgbClr val="0000FF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FF3300"/>
          </a:solidFill>
        </p:spPr>
        <p:txBody>
          <a:bodyPr/>
          <a:lstStyle/>
          <a:p>
            <a:r>
              <a:rPr/>
              <a:t>Lecture 02: Concurrency</a:t>
            </a:r>
            <a:br>
              <a:rPr/>
            </a:br>
            <a:r>
              <a:rPr/>
              <a:t>(Part 2)</a:t>
            </a:r>
            <a:endParaRPr lang="en-US" dirty="0"/>
          </a:p>
        </p:txBody>
      </p:sp>
      <p:pic>
        <p:nvPicPr>
          <p:cNvPr id="5" name="Picture 10" descr="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(20 slides)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Producer-Consumer Problem</a:t>
            </a:r>
          </a:p>
        </p:txBody>
      </p: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2">
            <a:lum bright="-19000"/>
          </a:blip>
          <a:srcRect/>
          <a:stretch>
            <a:fillRect/>
          </a:stretch>
        </p:blipFill>
        <p:spPr bwMode="auto">
          <a:xfrm>
            <a:off x="228600" y="1219200"/>
            <a:ext cx="868362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10</a:t>
            </a:fld>
            <a:endParaRPr kumimoji="0"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Producer-Consumer Problem</a:t>
            </a:r>
          </a:p>
        </p:txBody>
      </p:sp>
      <p:pic>
        <p:nvPicPr>
          <p:cNvPr id="38916" name="Picture 3"/>
          <p:cNvPicPr>
            <a:picLocks noChangeAspect="1" noChangeArrowheads="1"/>
          </p:cNvPicPr>
          <p:nvPr/>
        </p:nvPicPr>
        <p:blipFill>
          <a:blip r:embed="rId2">
            <a:lum bright="-13000"/>
          </a:blip>
          <a:srcRect/>
          <a:stretch>
            <a:fillRect/>
          </a:stretch>
        </p:blipFill>
        <p:spPr bwMode="auto">
          <a:xfrm>
            <a:off x="609600" y="1143000"/>
            <a:ext cx="7507288" cy="3810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38917" name="Picture 2"/>
          <p:cNvPicPr>
            <a:picLocks noChangeAspect="1" noChangeArrowheads="1"/>
          </p:cNvPicPr>
          <p:nvPr/>
        </p:nvPicPr>
        <p:blipFill>
          <a:blip r:embed="rId3">
            <a:lum bright="-13000"/>
          </a:blip>
          <a:srcRect/>
          <a:stretch>
            <a:fillRect/>
          </a:stretch>
        </p:blipFill>
        <p:spPr bwMode="auto">
          <a:xfrm>
            <a:off x="1676400" y="4495800"/>
            <a:ext cx="6181725" cy="2286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11</a:t>
            </a:fld>
            <a:endParaRPr kumimoji="0"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Producer-Consumer Problem</a:t>
            </a:r>
          </a:p>
        </p:txBody>
      </p:sp>
      <p:pic>
        <p:nvPicPr>
          <p:cNvPr id="3994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1752600"/>
            <a:ext cx="442595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1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752600"/>
            <a:ext cx="4078288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81000" y="1219200"/>
            <a:ext cx="3810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Synchronization is not used</a:t>
            </a:r>
          </a:p>
        </p:txBody>
      </p:sp>
      <p:sp>
        <p:nvSpPr>
          <p:cNvPr id="8" name="Rectangle 7"/>
          <p:cNvSpPr/>
          <p:nvPr/>
        </p:nvSpPr>
        <p:spPr>
          <a:xfrm>
            <a:off x="4876800" y="1219200"/>
            <a:ext cx="3810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Synchronization is used: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12</a:t>
            </a:fld>
            <a:endParaRPr kumimoji="0"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06923" y="5163919"/>
            <a:ext cx="41921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Consumer được chạy trước (do Scheduler)</a:t>
            </a:r>
            <a:br>
              <a:rPr lang="vi-VN" dirty="0"/>
            </a:br>
            <a:r>
              <a:rPr lang="vi-VN" dirty="0"/>
              <a:t>quyết định nên Product 2 is bought.</a:t>
            </a:r>
            <a:br>
              <a:rPr lang="vi-VN" dirty="0"/>
            </a:br>
            <a:r>
              <a:rPr lang="vi-VN" dirty="0"/>
              <a:t>Sau đó Prodcut 2 is made chạy sau cũng do</a:t>
            </a:r>
          </a:p>
          <a:p>
            <a:r>
              <a:rPr lang="vi-VN" dirty="0"/>
              <a:t>Schdeuler.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5 - Deadlock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295400"/>
            <a:ext cx="4648200" cy="403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800" u="sng" dirty="0"/>
              <a:t>What is deadlock?</a:t>
            </a:r>
          </a:p>
          <a:p>
            <a:pPr>
              <a:defRPr/>
            </a:pPr>
            <a:r>
              <a:rPr lang="en-US" sz="2800" i="1" dirty="0"/>
              <a:t>Deadlock</a:t>
            </a:r>
            <a:r>
              <a:rPr lang="en-US" sz="2800" dirty="0"/>
              <a:t> describes a situation where two or more threads are blocked forever, waiting for each other </a:t>
            </a:r>
            <a:r>
              <a:rPr lang="en-US" sz="2800" dirty="0">
                <a:sym typeface="Wingdings" pitchFamily="2" charset="2"/>
              </a:rPr>
              <a:t> All threads in a group halt.</a:t>
            </a:r>
            <a:endParaRPr lang="en-US" sz="2800" dirty="0"/>
          </a:p>
          <a:p>
            <a:pPr>
              <a:defRPr/>
            </a:pPr>
            <a:r>
              <a:rPr lang="en-US" sz="2800" u="sng" dirty="0"/>
              <a:t>When  does deadlock occur?</a:t>
            </a:r>
            <a:endParaRPr lang="en-US" sz="2800" dirty="0"/>
          </a:p>
          <a:p>
            <a:pPr>
              <a:defRPr/>
            </a:pPr>
            <a:r>
              <a:rPr lang="en-US" sz="2800" dirty="0"/>
              <a:t>  There exists a circular wait the lock that is held by other thread.</a:t>
            </a:r>
          </a:p>
        </p:txBody>
      </p:sp>
      <p:pic>
        <p:nvPicPr>
          <p:cNvPr id="40965" name="Content Placeholder 6"/>
          <p:cNvPicPr>
            <a:picLocks noGrp="1"/>
          </p:cNvPicPr>
          <p:nvPr>
            <p:ph sz="half" idx="4294967295"/>
          </p:nvPr>
        </p:nvPicPr>
        <p:blipFill>
          <a:blip r:embed="rId2"/>
          <a:srcRect l="54703" t="21457" r="11078" b="24606"/>
          <a:stretch>
            <a:fillRect/>
          </a:stretch>
        </p:blipFill>
        <p:spPr>
          <a:xfrm>
            <a:off x="4953000" y="1371600"/>
            <a:ext cx="4038600" cy="3979863"/>
          </a:xfrm>
        </p:spPr>
      </p:pic>
      <p:sp>
        <p:nvSpPr>
          <p:cNvPr id="6" name="Rectangle 5"/>
          <p:cNvSpPr/>
          <p:nvPr/>
        </p:nvSpPr>
        <p:spPr>
          <a:xfrm>
            <a:off x="5486400" y="5562600"/>
            <a:ext cx="3429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Nothing can ensure that DEADLOCK do not occur.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13</a:t>
            </a:fld>
            <a:endParaRPr kumimoji="0"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Demo.</a:t>
            </a:r>
          </a:p>
        </p:txBody>
      </p:sp>
      <p:pic>
        <p:nvPicPr>
          <p:cNvPr id="4198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1295400"/>
            <a:ext cx="211455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914400"/>
            <a:ext cx="51625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00400" y="3505200"/>
            <a:ext cx="480060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14</a:t>
            </a:fld>
            <a:endParaRPr kumimoji="0"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Philosophers Problem</a:t>
            </a:r>
          </a:p>
        </p:txBody>
      </p:sp>
      <p:sp>
        <p:nvSpPr>
          <p:cNvPr id="5" name="Oval 4"/>
          <p:cNvSpPr/>
          <p:nvPr/>
        </p:nvSpPr>
        <p:spPr>
          <a:xfrm>
            <a:off x="990600" y="2844800"/>
            <a:ext cx="3962400" cy="175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286000" y="3454400"/>
            <a:ext cx="1371600" cy="533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43014" name="Picture 5" descr="ktuberling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235200"/>
            <a:ext cx="8128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5" name="Picture 6" descr="ktuberling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1930400"/>
            <a:ext cx="8128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6" name="Picture 7" descr="ktuberling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3454400"/>
            <a:ext cx="8128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7" name="Picture 8" descr="ktuberling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140200"/>
            <a:ext cx="8128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8" name="Picture 9" descr="ktuberling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4749800"/>
            <a:ext cx="8128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Connector 11"/>
          <p:cNvCxnSpPr/>
          <p:nvPr/>
        </p:nvCxnSpPr>
        <p:spPr>
          <a:xfrm rot="16200000" flipH="1">
            <a:off x="2362200" y="2997200"/>
            <a:ext cx="381000" cy="2286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95400" y="3606800"/>
            <a:ext cx="685800" cy="76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209800" y="4064000"/>
            <a:ext cx="381000" cy="304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>
            <a:off x="3505200" y="3962400"/>
            <a:ext cx="609600" cy="330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 flipV="1">
            <a:off x="3657600" y="3225800"/>
            <a:ext cx="533400" cy="2286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638800" y="1143000"/>
            <a:ext cx="35052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/>
              <a:t>Wait-Notify</a:t>
            </a:r>
          </a:p>
          <a:p>
            <a:pPr algn="ctr">
              <a:defRPr/>
            </a:pPr>
            <a:r>
              <a:rPr lang="en-US" sz="3200" dirty="0"/>
              <a:t>Mechanism, a way helps preventing deadlocks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1000" y="5638800"/>
            <a:ext cx="1905000" cy="6096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>
                <a:solidFill>
                  <a:srgbClr val="0000CC"/>
                </a:solidFill>
              </a:rPr>
              <a:t>3  classes</a:t>
            </a:r>
          </a:p>
        </p:txBody>
      </p:sp>
      <p:cxnSp>
        <p:nvCxnSpPr>
          <p:cNvPr id="20" name="Straight Arrow Connector 19"/>
          <p:cNvCxnSpPr>
            <a:stCxn id="18" idx="0"/>
          </p:cNvCxnSpPr>
          <p:nvPr/>
        </p:nvCxnSpPr>
        <p:spPr>
          <a:xfrm rot="5400000" flipH="1" flipV="1">
            <a:off x="1123950" y="4552950"/>
            <a:ext cx="1295400" cy="876300"/>
          </a:xfrm>
          <a:prstGeom prst="straightConnector1">
            <a:avLst/>
          </a:prstGeom>
          <a:ln>
            <a:solidFill>
              <a:srgbClr val="FF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0"/>
          </p:cNvCxnSpPr>
          <p:nvPr/>
        </p:nvCxnSpPr>
        <p:spPr>
          <a:xfrm rot="5400000" flipH="1" flipV="1">
            <a:off x="1352550" y="4552950"/>
            <a:ext cx="1066800" cy="1104900"/>
          </a:xfrm>
          <a:prstGeom prst="straightConnector1">
            <a:avLst/>
          </a:prstGeom>
          <a:ln>
            <a:solidFill>
              <a:srgbClr val="FF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8" idx="0"/>
          </p:cNvCxnSpPr>
          <p:nvPr/>
        </p:nvCxnSpPr>
        <p:spPr>
          <a:xfrm rot="16200000" flipV="1">
            <a:off x="717550" y="5022850"/>
            <a:ext cx="685800" cy="546100"/>
          </a:xfrm>
          <a:prstGeom prst="straightConnector1">
            <a:avLst/>
          </a:prstGeom>
          <a:ln>
            <a:solidFill>
              <a:srgbClr val="FF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191000" y="4800600"/>
            <a:ext cx="2895600" cy="838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/>
              <a:t>Deadlock!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15</a:t>
            </a:fld>
            <a:endParaRPr kumimoji="0"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9125" y="904875"/>
            <a:ext cx="7991475" cy="549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3" name="Straight Arrow Connector 22"/>
          <p:cNvCxnSpPr/>
          <p:nvPr/>
        </p:nvCxnSpPr>
        <p:spPr>
          <a:xfrm rot="16200000" flipH="1">
            <a:off x="2743200" y="3429000"/>
            <a:ext cx="16764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Philosophers Problem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4419600" y="4343399"/>
          <a:ext cx="4419600" cy="19336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2205">
                <a:tc>
                  <a:txBody>
                    <a:bodyPr/>
                    <a:lstStyle/>
                    <a:p>
                      <a:r>
                        <a:rPr lang="en-US" sz="1400" dirty="0"/>
                        <a:t>Thread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Code </a:t>
                      </a:r>
                      <a:r>
                        <a:rPr lang="en-US" sz="1400" baseline="0" dirty="0"/>
                        <a:t> Addr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Duration</a:t>
                      </a:r>
                    </a:p>
                    <a:p>
                      <a:r>
                        <a:rPr lang="en-US" sz="1400" dirty="0"/>
                        <a:t>(mili sec)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371">
                <a:tc>
                  <a:txBody>
                    <a:bodyPr/>
                    <a:lstStyle/>
                    <a:p>
                      <a:r>
                        <a:rPr lang="en-US" sz="1400" dirty="0"/>
                        <a:t>Thread</a:t>
                      </a:r>
                      <a:r>
                        <a:rPr lang="en-US" sz="1400" baseline="0" dirty="0"/>
                        <a:t> 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Suspended </a:t>
                      </a:r>
                      <a:r>
                        <a:rPr lang="en-US" sz="1400" dirty="0">
                          <a:sym typeface="Wingdings" pitchFamily="2" charset="2"/>
                        </a:rPr>
                        <a:t></a:t>
                      </a:r>
                      <a:r>
                        <a:rPr lang="en-US" sz="1400" dirty="0"/>
                        <a:t>Ready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371">
                <a:tc>
                  <a:txBody>
                    <a:bodyPr/>
                    <a:lstStyle/>
                    <a:p>
                      <a:r>
                        <a:rPr lang="en-US" sz="1400" dirty="0"/>
                        <a:t>Thread</a:t>
                      </a:r>
                      <a:r>
                        <a:rPr lang="en-US" sz="1400" baseline="0" dirty="0"/>
                        <a:t> 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Suspended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371">
                <a:tc>
                  <a:txBody>
                    <a:bodyPr/>
                    <a:lstStyle/>
                    <a:p>
                      <a:r>
                        <a:rPr lang="en-US" sz="1400" dirty="0"/>
                        <a:t>Thread</a:t>
                      </a:r>
                      <a:r>
                        <a:rPr lang="en-US" sz="1400" baseline="0" dirty="0"/>
                        <a:t> 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80166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Suspended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371"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6553200" y="3657600"/>
            <a:ext cx="1524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table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16</a:t>
            </a:fld>
            <a:endParaRPr kumimoji="0"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209800" y="5181600"/>
            <a:ext cx="51816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Philosophers Problem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17</a:t>
            </a:fld>
            <a:endParaRPr kumimoji="0"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814" y="1619250"/>
            <a:ext cx="8819998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Philosophers Problem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18</a:t>
            </a:fld>
            <a:endParaRPr kumimoji="0"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447800"/>
            <a:ext cx="680849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62232" y="942974"/>
            <a:ext cx="3000368" cy="428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Philosophers Problem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19</a:t>
            </a:fld>
            <a:endParaRPr kumimoji="0"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657225"/>
            <a:ext cx="6978530" cy="4067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4191000"/>
            <a:ext cx="3921252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09600" y="1447800"/>
            <a:ext cx="80772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In the previous session:</a:t>
            </a:r>
          </a:p>
          <a:p>
            <a:pPr lvl="1"/>
            <a:r>
              <a:rPr lang="en-US" sz="2200" dirty="0"/>
              <a:t>Definitions: Program, Process, Thread</a:t>
            </a:r>
          </a:p>
          <a:p>
            <a:pPr lvl="1"/>
            <a:r>
              <a:rPr lang="en-US" sz="2200" dirty="0"/>
              <a:t>Multi-processing system</a:t>
            </a:r>
          </a:p>
          <a:p>
            <a:pPr lvl="1"/>
            <a:r>
              <a:rPr lang="en-US" sz="2200" dirty="0"/>
              <a:t>Multi-threading programming in Java</a:t>
            </a:r>
          </a:p>
          <a:p>
            <a:pPr lvl="1"/>
            <a:r>
              <a:rPr lang="en-US" sz="2200" dirty="0"/>
              <a:t>Thread Fundamentals in Java</a:t>
            </a:r>
          </a:p>
          <a:p>
            <a:pPr lvl="1"/>
            <a:r>
              <a:rPr lang="en-US" sz="2200" dirty="0"/>
              <a:t>Thread states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</a:t>
            </a:fld>
            <a:endParaRPr kumimoji="0"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sz="2800" dirty="0"/>
              <a:t>Concepts were introduced:</a:t>
            </a:r>
          </a:p>
          <a:p>
            <a:r>
              <a:rPr lang="en-US" sz="2800" dirty="0"/>
              <a:t>Definitions: Program, Process, Thread</a:t>
            </a:r>
          </a:p>
          <a:p>
            <a:r>
              <a:rPr lang="en-US" sz="2800" dirty="0"/>
              <a:t>Multi-processing system</a:t>
            </a:r>
          </a:p>
          <a:p>
            <a:r>
              <a:rPr lang="en-US" sz="2800" dirty="0"/>
              <a:t>Multi-threading programming in Java</a:t>
            </a:r>
          </a:p>
          <a:p>
            <a:r>
              <a:rPr lang="en-US" sz="2800" dirty="0"/>
              <a:t>Thread Fundamentals in Java</a:t>
            </a:r>
          </a:p>
          <a:p>
            <a:r>
              <a:rPr lang="en-US" sz="2800" dirty="0"/>
              <a:t>Synchronizing access to common resource.</a:t>
            </a:r>
          </a:p>
          <a:p>
            <a:r>
              <a:rPr lang="en-US" sz="2800" dirty="0"/>
              <a:t>Monitoring thread states: Wait-notify mechanism.</a:t>
            </a:r>
          </a:p>
          <a:p>
            <a:r>
              <a:rPr lang="en-US" sz="2800" dirty="0"/>
              <a:t>If you want some tasks executing concurrently, multi-threading is a solution.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20</a:t>
            </a:fld>
            <a:endParaRPr kumimoji="0"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752600"/>
            <a:ext cx="8229600" cy="2819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>
                <a:solidFill>
                  <a:srgbClr val="0000FF"/>
                </a:solidFill>
                <a:latin typeface="Arial" charset="0"/>
                <a:cs typeface="Arial" charset="0"/>
              </a:rPr>
              <a:t>Workshop 1 (with report): </a:t>
            </a:r>
            <a:r>
              <a:rPr lang="en-US" sz="2800" dirty="0"/>
              <a:t>The producer-consumer problem and</a:t>
            </a:r>
            <a:endParaRPr lang="en-US" sz="2800" b="1" dirty="0">
              <a:solidFill>
                <a:srgbClr val="0000FF"/>
              </a:solidFill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sz="2800" b="1" dirty="0">
                <a:solidFill>
                  <a:srgbClr val="0000FF"/>
                </a:solidFill>
                <a:latin typeface="Arial" charset="0"/>
                <a:cs typeface="Arial" charset="0"/>
              </a:rPr>
              <a:t>Workshop 2 (with report): </a:t>
            </a:r>
            <a:r>
              <a:rPr lang="en-US" sz="2800" dirty="0"/>
              <a:t>the philosophers problem. </a:t>
            </a:r>
          </a:p>
          <a:p>
            <a:pPr marL="777240" lvl="1" indent="-457200">
              <a:buAutoNum type="arabicParenBoth"/>
            </a:pPr>
            <a:endParaRPr lang="en-US" sz="2800" dirty="0"/>
          </a:p>
        </p:txBody>
      </p:sp>
      <p:pic>
        <p:nvPicPr>
          <p:cNvPr id="7" name="Picture 10" descr="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21</a:t>
            </a:fld>
            <a:endParaRPr kumimoji="0"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124200"/>
            <a:ext cx="7696200" cy="685800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22</a:t>
            </a:fld>
            <a:endParaRPr kumimoji="0"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09600" y="1447800"/>
            <a:ext cx="8077200" cy="4572000"/>
          </a:xfrm>
        </p:spPr>
        <p:txBody>
          <a:bodyPr>
            <a:normAutofit/>
          </a:bodyPr>
          <a:lstStyle/>
          <a:p>
            <a:r>
              <a:rPr lang="en-US" dirty="0"/>
              <a:t>How to develop a non-race multi-thread applications</a:t>
            </a:r>
          </a:p>
          <a:p>
            <a:r>
              <a:rPr lang="en-US" dirty="0"/>
              <a:t>How to develop a multi-thread applications in which some threads accessing common resources?</a:t>
            </a:r>
          </a:p>
          <a:p>
            <a:r>
              <a:rPr lang="en-US" b="1" dirty="0"/>
              <a:t>Contents:</a:t>
            </a:r>
          </a:p>
          <a:p>
            <a:pPr lvl="1"/>
            <a:r>
              <a:rPr lang="en-US" dirty="0"/>
              <a:t>Demonstrations</a:t>
            </a:r>
          </a:p>
          <a:p>
            <a:pPr lvl="1"/>
            <a:r>
              <a:rPr lang="en-US" dirty="0"/>
              <a:t>Monitors, Waiting and Notifying</a:t>
            </a:r>
          </a:p>
          <a:p>
            <a:pPr lvl="1"/>
            <a:r>
              <a:rPr lang="en-US" dirty="0"/>
              <a:t>Deadlocks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</a:t>
            </a:fld>
            <a:endParaRPr kumimoji="0"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Non-race Demonstration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1447800"/>
          </a:xfrm>
        </p:spPr>
        <p:txBody>
          <a:bodyPr>
            <a:normAutofit fontScale="70000" lnSpcReduction="20000"/>
          </a:bodyPr>
          <a:lstStyle/>
          <a:p>
            <a:pPr>
              <a:buFont typeface="Arial" charset="0"/>
              <a:buNone/>
            </a:pPr>
            <a:r>
              <a:rPr lang="en-US" sz="2800" dirty="0">
                <a:solidFill>
                  <a:srgbClr val="0000FF"/>
                </a:solidFill>
              </a:rPr>
              <a:t>This  program contains 2 threads:</a:t>
            </a:r>
          </a:p>
          <a:p>
            <a:pPr>
              <a:buFontTx/>
              <a:buChar char="-"/>
            </a:pPr>
            <a:r>
              <a:rPr lang="en-US" sz="2800" dirty="0">
                <a:solidFill>
                  <a:srgbClr val="0000FF"/>
                </a:solidFill>
              </a:rPr>
              <a:t> The first thread that will print out the system time for every second.</a:t>
            </a:r>
          </a:p>
          <a:p>
            <a:pPr>
              <a:buFontTx/>
              <a:buChar char="-"/>
            </a:pPr>
            <a:r>
              <a:rPr lang="en-US" sz="2800" dirty="0">
                <a:solidFill>
                  <a:srgbClr val="0000FF"/>
                </a:solidFill>
              </a:rPr>
              <a:t> The second will print out the sum of two random integers  for every half of a second. </a:t>
            </a:r>
          </a:p>
          <a:p>
            <a:endParaRPr lang="en-US" sz="2800" dirty="0">
              <a:solidFill>
                <a:srgbClr val="0000FF"/>
              </a:solidFill>
            </a:endParaRPr>
          </a:p>
        </p:txBody>
      </p:sp>
      <p:pic>
        <p:nvPicPr>
          <p:cNvPr id="3174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4512" y="2209800"/>
            <a:ext cx="2941026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0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0243" y="2302142"/>
            <a:ext cx="2577364" cy="4327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</a:t>
            </a:fld>
            <a:endParaRPr kumimoji="0"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90600"/>
            <a:ext cx="423862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Non-race Demonstration…</a:t>
            </a:r>
          </a:p>
        </p:txBody>
      </p:sp>
      <p:pic>
        <p:nvPicPr>
          <p:cNvPr id="3277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838200"/>
            <a:ext cx="5000625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9525" y="3733800"/>
            <a:ext cx="5324475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5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4191000"/>
            <a:ext cx="42005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6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47775" y="4838700"/>
            <a:ext cx="218122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</a:t>
            </a:fld>
            <a:endParaRPr kumimoji="0"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dirty="0"/>
              <a:t>4- Monitors, Waiting and Notifying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2667000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/>
              <a:t>Some threads can access common resources concurrently. We must synchronize accessing common resources </a:t>
            </a:r>
            <a:r>
              <a:rPr lang="en-US" sz="2800" dirty="0">
                <a:sym typeface="Wingdings" pitchFamily="2" charset="2"/>
              </a:rPr>
              <a:t> Every object has a </a:t>
            </a:r>
            <a:r>
              <a:rPr lang="en-US" sz="2800" i="1" dirty="0">
                <a:sym typeface="Wingdings" pitchFamily="2" charset="2"/>
              </a:rPr>
              <a:t>lock</a:t>
            </a:r>
          </a:p>
          <a:p>
            <a:r>
              <a:rPr lang="en-US" sz="2800" i="1" dirty="0">
                <a:sym typeface="Wingdings" pitchFamily="2" charset="2"/>
              </a:rPr>
              <a:t>Lock</a:t>
            </a:r>
            <a:r>
              <a:rPr lang="en-US" sz="2800" dirty="0">
                <a:sym typeface="Wingdings" pitchFamily="2" charset="2"/>
              </a:rPr>
              <a:t>:  an extra variable is added by the compiler for monitoring the state of common resource.  Before a thread accesses the common resource, the lock is tested.  </a:t>
            </a:r>
          </a:p>
          <a:p>
            <a:r>
              <a:rPr lang="en-US" sz="2800" dirty="0">
                <a:sym typeface="Wingdings" pitchFamily="2" charset="2"/>
              </a:rPr>
              <a:t>After a thread has the lock (it is permitted to access the common resource), it can access common resource. When it did, it needs notifying to others thread ( wait-notify mechanism). </a:t>
            </a:r>
            <a:endParaRPr lang="en-US" sz="2800" dirty="0"/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914400" y="4114800"/>
            <a:ext cx="7086600" cy="2133600"/>
            <a:chOff x="609600" y="4343400"/>
            <a:chExt cx="7086600" cy="2133600"/>
          </a:xfrm>
        </p:grpSpPr>
        <p:sp>
          <p:nvSpPr>
            <p:cNvPr id="5" name="Oval 4"/>
            <p:cNvSpPr/>
            <p:nvPr/>
          </p:nvSpPr>
          <p:spPr>
            <a:xfrm>
              <a:off x="5791200" y="4343400"/>
              <a:ext cx="1600200" cy="457200"/>
            </a:xfrm>
            <a:prstGeom prst="ellipse">
              <a:avLst/>
            </a:prstGeom>
            <a:ln>
              <a:noFill/>
            </a:ln>
            <a:effectLst>
              <a:outerShdw dist="50800" dir="2460000" algn="ctr" rotWithShape="0">
                <a:srgbClr val="000000"/>
              </a:outerShdw>
            </a:effectLst>
            <a:scene3d>
              <a:camera prst="orthographicFront"/>
              <a:lightRig rig="sunset" dir="t">
                <a:rot lat="0" lon="0" rev="4800000"/>
              </a:lightRig>
            </a:scene3d>
            <a:sp3d extrusionH="76200" prstMaterial="flat">
              <a:extrusionClr>
                <a:srgbClr val="FF66FF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/>
                <a:t>Running</a:t>
              </a:r>
            </a:p>
          </p:txBody>
        </p:sp>
        <p:cxnSp>
          <p:nvCxnSpPr>
            <p:cNvPr id="6" name="Straight Arrow Connector 5"/>
            <p:cNvCxnSpPr>
              <a:stCxn id="5" idx="2"/>
            </p:cNvCxnSpPr>
            <p:nvPr/>
          </p:nvCxnSpPr>
          <p:spPr>
            <a:xfrm rot="10800000">
              <a:off x="3276600" y="4572000"/>
              <a:ext cx="2514600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609600" y="5029200"/>
              <a:ext cx="1600200" cy="838200"/>
            </a:xfrm>
            <a:prstGeom prst="ellipse">
              <a:avLst/>
            </a:prstGeom>
            <a:ln>
              <a:noFill/>
            </a:ln>
            <a:effectLst>
              <a:outerShdw dist="50800" dir="2460000" algn="ctr" rotWithShape="0">
                <a:srgbClr val="000000"/>
              </a:outerShdw>
            </a:effectLst>
            <a:scene3d>
              <a:camera prst="orthographicFront"/>
              <a:lightRig rig="sunset" dir="t">
                <a:rot lat="0" lon="0" rev="4800000"/>
              </a:lightRig>
            </a:scene3d>
            <a:sp3d extrusionH="76200" prstMaterial="flat">
              <a:extrusionClr>
                <a:srgbClr val="FF66FF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/>
                <a:t>Seeking Lock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3581400" y="5181600"/>
              <a:ext cx="1600200" cy="457200"/>
            </a:xfrm>
            <a:prstGeom prst="ellipse">
              <a:avLst/>
            </a:prstGeom>
            <a:ln>
              <a:noFill/>
            </a:ln>
            <a:effectLst>
              <a:outerShdw dist="50800" dir="2460000" algn="ctr" rotWithShape="0">
                <a:srgbClr val="000000"/>
              </a:outerShdw>
            </a:effectLst>
            <a:scene3d>
              <a:camera prst="orthographicFront"/>
              <a:lightRig rig="sunset" dir="t">
                <a:rot lat="0" lon="0" rev="4800000"/>
              </a:lightRig>
            </a:scene3d>
            <a:sp3d extrusionH="76200" prstMaterial="flat">
              <a:extrusionClr>
                <a:srgbClr val="FF66FF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/>
                <a:t>waiting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5791200" y="5867400"/>
              <a:ext cx="1600200" cy="457200"/>
            </a:xfrm>
            <a:prstGeom prst="ellipse">
              <a:avLst/>
            </a:prstGeom>
            <a:ln>
              <a:noFill/>
            </a:ln>
            <a:effectLst>
              <a:outerShdw dist="50800" dir="2460000" algn="ctr" rotWithShape="0">
                <a:srgbClr val="000000"/>
              </a:outerShdw>
            </a:effectLst>
            <a:scene3d>
              <a:camera prst="orthographicFront"/>
              <a:lightRig rig="sunset" dir="t">
                <a:rot lat="0" lon="0" rev="4800000"/>
              </a:lightRig>
            </a:scene3d>
            <a:sp3d extrusionH="76200" prstMaterial="flat">
              <a:extrusionClr>
                <a:srgbClr val="FF66FF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/>
                <a:t>Ready</a:t>
              </a:r>
            </a:p>
          </p:txBody>
        </p:sp>
        <p:cxnSp>
          <p:nvCxnSpPr>
            <p:cNvPr id="12" name="Straight Arrow Connector 11"/>
            <p:cNvCxnSpPr>
              <a:endCxn id="8" idx="7"/>
            </p:cNvCxnSpPr>
            <p:nvPr/>
          </p:nvCxnSpPr>
          <p:spPr>
            <a:xfrm rot="10800000" flipV="1">
              <a:off x="1974850" y="4572000"/>
              <a:ext cx="1301750" cy="57943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9" idx="2"/>
              <a:endCxn id="8" idx="6"/>
            </p:cNvCxnSpPr>
            <p:nvPr/>
          </p:nvCxnSpPr>
          <p:spPr>
            <a:xfrm rot="10800000" flipV="1">
              <a:off x="2209800" y="5410200"/>
              <a:ext cx="1371600" cy="381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endCxn id="9" idx="7"/>
            </p:cNvCxnSpPr>
            <p:nvPr/>
          </p:nvCxnSpPr>
          <p:spPr>
            <a:xfrm rot="10800000" flipV="1">
              <a:off x="4946650" y="4724400"/>
              <a:ext cx="996950" cy="52387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0" idx="0"/>
              <a:endCxn id="5" idx="4"/>
            </p:cNvCxnSpPr>
            <p:nvPr/>
          </p:nvCxnSpPr>
          <p:spPr>
            <a:xfrm rot="5400000" flipH="1" flipV="1">
              <a:off x="6057901" y="5334000"/>
              <a:ext cx="1066800" cy="317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10800000">
              <a:off x="3206750" y="6126163"/>
              <a:ext cx="2514600" cy="1587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10800000">
              <a:off x="1981200" y="5715000"/>
              <a:ext cx="1225550" cy="411163"/>
            </a:xfrm>
            <a:prstGeom prst="straightConnector1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6629400" y="5181600"/>
              <a:ext cx="10668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Scheduler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029200" y="4876800"/>
              <a:ext cx="9144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wait()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286000" y="5029200"/>
              <a:ext cx="12954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notify(), notifyAll(), time out, or interrupt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200400" y="4495800"/>
              <a:ext cx="2286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Enter synchronized code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200400" y="6096000"/>
              <a:ext cx="17526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Lock obtained</a:t>
              </a:r>
            </a:p>
          </p:txBody>
        </p:sp>
      </p:grp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6</a:t>
            </a:fld>
            <a:endParaRPr kumimoji="0"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1600200" y="152400"/>
            <a:ext cx="70104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Monitors, Waiting and Notifying…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211763"/>
          </a:xfrm>
        </p:spPr>
        <p:txBody>
          <a:bodyPr>
            <a:normAutofit lnSpcReduction="10000"/>
          </a:bodyPr>
          <a:lstStyle/>
          <a:p>
            <a:r>
              <a:rPr lang="en-US" sz="2400" i="1" dirty="0">
                <a:solidFill>
                  <a:srgbClr val="0000FF"/>
                </a:solidFill>
                <a:sym typeface="Wingdings" pitchFamily="2" charset="2"/>
              </a:rPr>
              <a:t>Two ways to mark code as synchronize </a:t>
            </a:r>
          </a:p>
          <a:p>
            <a:pPr lvl="1"/>
            <a:r>
              <a:rPr lang="en-US" sz="2400" dirty="0">
                <a:sym typeface="Wingdings" pitchFamily="2" charset="2"/>
              </a:rPr>
              <a:t>Synchronize an entire method: </a:t>
            </a:r>
            <a:r>
              <a:rPr lang="en-US" sz="2400" i="1" dirty="0">
                <a:sym typeface="Wingdings" pitchFamily="2" charset="2"/>
              </a:rPr>
              <a:t>Let the </a:t>
            </a:r>
            <a:r>
              <a:rPr lang="en-US" sz="2400" b="1" i="1" dirty="0">
                <a:sym typeface="Wingdings" pitchFamily="2" charset="2"/>
              </a:rPr>
              <a:t>synchronized</a:t>
            </a:r>
            <a:r>
              <a:rPr lang="en-US" sz="2400" dirty="0">
                <a:sym typeface="Wingdings" pitchFamily="2" charset="2"/>
              </a:rPr>
              <a:t> modifier in the method’s declaration.</a:t>
            </a:r>
          </a:p>
          <a:p>
            <a:pPr lvl="1">
              <a:buFont typeface="Arial" charset="0"/>
              <a:buNone/>
            </a:pPr>
            <a:r>
              <a:rPr lang="en-US" sz="2400" dirty="0">
                <a:sym typeface="Wingdings" pitchFamily="2" charset="2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synchronized Type Method(args){</a:t>
            </a:r>
          </a:p>
          <a:p>
            <a:pPr lvl="1">
              <a:buFont typeface="Arial" charset="0"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     &lt;code&gt; </a:t>
            </a:r>
          </a:p>
          <a:p>
            <a:pPr lvl="1">
              <a:buFont typeface="Arial" charset="0"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}</a:t>
            </a:r>
            <a:endParaRPr lang="en-US" sz="2000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1"/>
            <a:r>
              <a:rPr lang="en-US" sz="2400" dirty="0">
                <a:sym typeface="Wingdings" pitchFamily="2" charset="2"/>
              </a:rPr>
              <a:t>Synchronize some method of an object</a:t>
            </a:r>
          </a:p>
          <a:p>
            <a:pPr lvl="1">
              <a:buFont typeface="Arial" charset="0"/>
              <a:buNone/>
            </a:pPr>
            <a:r>
              <a:rPr lang="en-US" sz="2400" dirty="0"/>
              <a:t>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Type Method ( args){</a:t>
            </a:r>
          </a:p>
          <a:p>
            <a:pPr lvl="1">
              <a:buFont typeface="Arial" charset="0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……</a:t>
            </a:r>
          </a:p>
          <a:p>
            <a:pPr lvl="1">
              <a:buFont typeface="Arial" charset="0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synchronized ( object_var){</a:t>
            </a:r>
          </a:p>
          <a:p>
            <a:pPr lvl="1">
              <a:buFont typeface="Arial" charset="0"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object_var.method1(args);</a:t>
            </a:r>
          </a:p>
          <a:p>
            <a:pPr lvl="1">
              <a:buFont typeface="Arial" charset="0"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object_var.method2(args);</a:t>
            </a:r>
          </a:p>
          <a:p>
            <a:pPr lvl="1">
              <a:buFont typeface="Arial" charset="0"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1">
              <a:buFont typeface="Arial" charset="0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  <p:sp>
        <p:nvSpPr>
          <p:cNvPr id="5" name="Rectangle 4"/>
          <p:cNvSpPr/>
          <p:nvPr/>
        </p:nvSpPr>
        <p:spPr>
          <a:xfrm>
            <a:off x="6324600" y="1828800"/>
            <a:ext cx="2286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A class contains synchronized code is called monitor.</a:t>
            </a:r>
          </a:p>
        </p:txBody>
      </p:sp>
      <p:sp>
        <p:nvSpPr>
          <p:cNvPr id="6" name="Rectangle 5"/>
          <p:cNvSpPr/>
          <p:nvPr/>
        </p:nvSpPr>
        <p:spPr>
          <a:xfrm>
            <a:off x="5715000" y="3505200"/>
            <a:ext cx="28956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Monitor: A technique to encapsulate common resources to a class.  When a thread wants to access common resources, it must call a public synchronized method. As a result, common resources are accessed in successive manner.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7</a:t>
            </a:fld>
            <a:endParaRPr kumimoji="0"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848600" cy="609600"/>
          </a:xfrm>
        </p:spPr>
        <p:txBody>
          <a:bodyPr>
            <a:normAutofit/>
          </a:bodyPr>
          <a:lstStyle/>
          <a:p>
            <a:r>
              <a:rPr lang="en-US" sz="2800" dirty="0"/>
              <a:t>Demo: The Producer-Consumer Problem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600200"/>
          </a:xfrm>
        </p:spPr>
        <p:txBody>
          <a:bodyPr/>
          <a:lstStyle/>
          <a:p>
            <a:pPr eaLnBrk="1" hangingPunct="1">
              <a:buFontTx/>
              <a:buChar char="-"/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Producer makes a product then puts it to a store.</a:t>
            </a:r>
          </a:p>
          <a:p>
            <a:pPr eaLnBrk="1" hangingPunct="1">
              <a:buFontTx/>
              <a:buChar char="-"/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Consumer buys a product from a store.</a:t>
            </a:r>
          </a:p>
          <a:p>
            <a:pPr eaLnBrk="1" hangingPunct="1">
              <a:buFontTx/>
              <a:buChar char="-"/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Selling Procedure: First In First Out   </a:t>
            </a:r>
          </a:p>
          <a:p>
            <a:pPr>
              <a:buFont typeface="Arial" charset="0"/>
              <a:buNone/>
            </a:pP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304800" y="4114800"/>
            <a:ext cx="8305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b="1" dirty="0"/>
              <a:t>Attention!: </a:t>
            </a:r>
          </a:p>
          <a:p>
            <a:pPr>
              <a:defRPr/>
            </a:pPr>
            <a:r>
              <a:rPr lang="en-US" sz="2000" b="1" dirty="0"/>
              <a:t>Store is common resource  of  2 threads: producer and consumer.</a:t>
            </a:r>
          </a:p>
          <a:p>
            <a:pPr>
              <a:defRPr/>
            </a:pPr>
            <a:r>
              <a:rPr lang="en-US" sz="2000" b="1" dirty="0">
                <a:sym typeface="Wingdings" pitchFamily="2" charset="2"/>
              </a:rPr>
              <a:t> Store is a monitor and it’s activities needs synchronization </a:t>
            </a:r>
            <a:endParaRPr lang="en-US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304800" y="5257800"/>
            <a:ext cx="8305800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Synchronizing: 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*  After a thread accessed  common resource, it should sleep a moment or it must notify to the next thread ( or all thread)  in the thread-pool  to  awake and  execute.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*  Use the </a:t>
            </a:r>
            <a:r>
              <a:rPr lang="en-US" b="1" dirty="0">
                <a:solidFill>
                  <a:srgbClr val="0000FF"/>
                </a:solidFill>
                <a:sym typeface="Wingdings" pitchFamily="2" charset="2"/>
              </a:rPr>
              <a:t>synchronized 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 keyword  to declare  a method that will access common resource.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3048000"/>
            <a:ext cx="1219200" cy="3810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20000" y="3048000"/>
            <a:ext cx="1219200" cy="3810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048000" y="3048000"/>
          <a:ext cx="3200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Oval 11"/>
          <p:cNvSpPr/>
          <p:nvPr/>
        </p:nvSpPr>
        <p:spPr>
          <a:xfrm>
            <a:off x="1676400" y="2667000"/>
            <a:ext cx="1295400" cy="381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13" name="Oval 12"/>
          <p:cNvSpPr/>
          <p:nvPr/>
        </p:nvSpPr>
        <p:spPr>
          <a:xfrm>
            <a:off x="6096000" y="2667000"/>
            <a:ext cx="1295400" cy="381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5" name="Straight Arrow Connector 14"/>
          <p:cNvCxnSpPr>
            <a:stCxn id="9" idx="3"/>
          </p:cNvCxnSpPr>
          <p:nvPr/>
        </p:nvCxnSpPr>
        <p:spPr>
          <a:xfrm>
            <a:off x="1524000" y="3238500"/>
            <a:ext cx="1600200" cy="381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1"/>
          </p:cNvCxnSpPr>
          <p:nvPr/>
        </p:nvCxnSpPr>
        <p:spPr>
          <a:xfrm>
            <a:off x="6324600" y="3238500"/>
            <a:ext cx="12954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447800" y="3429000"/>
            <a:ext cx="16002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Put to the tail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67400" y="3505200"/>
            <a:ext cx="19812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 from the head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38600" y="2590800"/>
            <a:ext cx="1219200" cy="3810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8</a:t>
            </a:fld>
            <a:endParaRPr kumimoji="0"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Producer-Consumer Problem</a:t>
            </a:r>
          </a:p>
        </p:txBody>
      </p:sp>
      <p:pic>
        <p:nvPicPr>
          <p:cNvPr id="36868" name="Picture 3"/>
          <p:cNvPicPr>
            <a:picLocks noChangeAspect="1" noChangeArrowheads="1"/>
          </p:cNvPicPr>
          <p:nvPr/>
        </p:nvPicPr>
        <p:blipFill>
          <a:blip r:embed="rId2">
            <a:lum bright="-25000" contrast="14000"/>
          </a:blip>
          <a:srcRect/>
          <a:stretch>
            <a:fillRect/>
          </a:stretch>
        </p:blipFill>
        <p:spPr bwMode="auto">
          <a:xfrm>
            <a:off x="457200" y="762000"/>
            <a:ext cx="7239000" cy="593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876800" y="2971800"/>
            <a:ext cx="2667000" cy="685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/* synchronized */</a:t>
            </a:r>
          </a:p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No synchronization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0800000" flipV="1">
            <a:off x="3124200" y="3352800"/>
            <a:ext cx="1752600" cy="6096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>
            <a:off x="3505200" y="2667000"/>
            <a:ext cx="1371600" cy="685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486400" y="1676400"/>
            <a:ext cx="3352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product is simulated as a number.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9</a:t>
            </a:fld>
            <a:endParaRPr kumimoji="0"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821</TotalTime>
  <Words>721</Words>
  <Application>Microsoft Office PowerPoint</Application>
  <PresentationFormat>On-screen Show (4:3)</PresentationFormat>
  <Paragraphs>155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Courier New</vt:lpstr>
      <vt:lpstr>Franklin Gothic Book</vt:lpstr>
      <vt:lpstr>Perpetua</vt:lpstr>
      <vt:lpstr>Tahoma</vt:lpstr>
      <vt:lpstr>Times New Roman</vt:lpstr>
      <vt:lpstr>Wingdings</vt:lpstr>
      <vt:lpstr>Wingdings 2</vt:lpstr>
      <vt:lpstr>Equity</vt:lpstr>
      <vt:lpstr>Lecture 02: Concurrency (Part 2)</vt:lpstr>
      <vt:lpstr>Review</vt:lpstr>
      <vt:lpstr>Objectives</vt:lpstr>
      <vt:lpstr>Non-race Demonstration</vt:lpstr>
      <vt:lpstr>Non-race Demonstration…</vt:lpstr>
      <vt:lpstr>4- Monitors, Waiting and Notifying</vt:lpstr>
      <vt:lpstr>Monitors, Waiting and Notifying…</vt:lpstr>
      <vt:lpstr>Demo: The Producer-Consumer Problem</vt:lpstr>
      <vt:lpstr>The Producer-Consumer Problem</vt:lpstr>
      <vt:lpstr>The Producer-Consumer Problem</vt:lpstr>
      <vt:lpstr>The Producer-Consumer Problem</vt:lpstr>
      <vt:lpstr>The Producer-Consumer Problem</vt:lpstr>
      <vt:lpstr>5 - Deadlock</vt:lpstr>
      <vt:lpstr>Deadlock Demo.</vt:lpstr>
      <vt:lpstr>The Philosophers Problem</vt:lpstr>
      <vt:lpstr>The Philosophers Problem</vt:lpstr>
      <vt:lpstr>The Philosophers Problem</vt:lpstr>
      <vt:lpstr>The Philosophers Problem</vt:lpstr>
      <vt:lpstr>The Philosophers Problem</vt:lpstr>
      <vt:lpstr>Summary</vt:lpstr>
      <vt:lpstr>Exercises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Titile</dc:title>
  <dc:creator>USER</dc:creator>
  <cp:lastModifiedBy>Duc LTM</cp:lastModifiedBy>
  <cp:revision>66</cp:revision>
  <dcterms:created xsi:type="dcterms:W3CDTF">2014-12-30T03:31:12Z</dcterms:created>
  <dcterms:modified xsi:type="dcterms:W3CDTF">2016-09-07T02:57:55Z</dcterms:modified>
</cp:coreProperties>
</file>