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30"/>
  </p:notesMasterIdLst>
  <p:sldIdLst>
    <p:sldId id="256" r:id="rId2"/>
    <p:sldId id="257" r:id="rId3"/>
    <p:sldId id="349" r:id="rId4"/>
    <p:sldId id="286" r:id="rId5"/>
    <p:sldId id="287" r:id="rId6"/>
    <p:sldId id="289" r:id="rId7"/>
    <p:sldId id="288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350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51" r:id="rId28"/>
    <p:sldId id="34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CCFF99"/>
    <a:srgbClr val="66CCFF"/>
    <a:srgbClr val="33CC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878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58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ADBD-9B17-403B-9B36-67BA1ABD708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7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D669-3FF4-4C1F-BFE3-B3797A3A0DC3}" type="datetime1">
              <a:rPr lang="en-US" smtClean="0"/>
              <a:pPr/>
              <a:t>9/16/2016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5" name="Picture 14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2A45-ABB8-4888-8E2B-E02219891F89}" type="datetime1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9A8E-DF38-4C5E-8085-94726C755C38}" type="datetime1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EEE6-EF4A-4A79-87DA-878EC5FFB1C8}" type="datetime1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9" name="Picture 10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8A72-9D20-484B-BC47-ECFA8E257C3B}" type="datetime1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13" name="Picture 12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F603-55AE-4303-84C0-104D2C0C6729}" type="datetime1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Picture 9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B08C-0861-4D94-8F04-CC697CCB46EB}" type="datetime1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9335-4CE7-4D3C-A1EA-BC0B9879963C}" type="datetime1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19BF-D292-4E9D-B411-51B490479908}" type="datetime1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31C4-C0C8-4CAC-9F8A-412476362939}" type="datetime1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5738-D857-4D58-A6D2-FEC4B46D1E25}" type="datetime1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9C12B4D-FC3A-430E-B5DC-D10D0B809996}" type="datetime1">
              <a:rPr lang="en-US" smtClean="0"/>
              <a:pPr/>
              <a:t>9/16/2016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1" name="Picture 10" descr="Jav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ft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0000"/>
          </a:solidFill>
        </p:spPr>
        <p:txBody>
          <a:bodyPr>
            <a:normAutofit fontScale="90000"/>
          </a:bodyPr>
          <a:lstStyle/>
          <a:p>
            <a:r>
              <a:rPr/>
              <a:t>Lecture 02</a:t>
            </a:r>
            <a:br>
              <a:rPr/>
            </a:br>
            <a:r>
              <a:rPr/>
              <a:t>Creating Graphical User Interface</a:t>
            </a:r>
            <a:br>
              <a:rPr/>
            </a:br>
            <a:r>
              <a:rPr/>
              <a:t>Part 3</a:t>
            </a:r>
            <a:endParaRPr lang="en-US" dirty="0"/>
          </a:p>
        </p:txBody>
      </p:sp>
      <p:pic>
        <p:nvPicPr>
          <p:cNvPr id="5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Arial" charset="0"/>
                <a:cs typeface="Arial" charset="0"/>
              </a:rPr>
              <a:t>How to use Tables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0" y="152400"/>
            <a:ext cx="3886200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Demo 6: JTable…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695325"/>
            <a:ext cx="49625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67450" y="1143000"/>
            <a:ext cx="23050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2686050"/>
            <a:ext cx="51625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3850" y="3276600"/>
            <a:ext cx="38544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Demo 6: JTable…</a:t>
            </a:r>
          </a:p>
        </p:txBody>
      </p:sp>
      <p:pic>
        <p:nvPicPr>
          <p:cNvPr id="4301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00" y="1295400"/>
            <a:ext cx="47625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00200"/>
            <a:ext cx="52578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3733800" y="2743200"/>
            <a:ext cx="1219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38600" y="2514600"/>
            <a:ext cx="3048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Demo 6: JTable…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58197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1500" y="3276600"/>
            <a:ext cx="47625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3886200" y="3733800"/>
            <a:ext cx="25908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6858000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Demo 6: JTable…</a:t>
            </a:r>
          </a:p>
        </p:txBody>
      </p:sp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1825" y="4248150"/>
            <a:ext cx="47529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6200000" flipV="1">
            <a:off x="2628900" y="4914900"/>
            <a:ext cx="2819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Demo 6: JTable…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562225"/>
            <a:ext cx="52482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4191000"/>
            <a:ext cx="47625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6200000" flipV="1">
            <a:off x="3276600" y="4495800"/>
            <a:ext cx="1371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34000" y="5257800"/>
            <a:ext cx="1219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08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990600"/>
            <a:ext cx="58578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rot="5400000" flipH="1" flipV="1">
            <a:off x="4343400" y="3124200"/>
            <a:ext cx="2895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Demo 6: JTable…</a:t>
            </a: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0"/>
            <a:ext cx="515302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3810000"/>
            <a:ext cx="53340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Demo 6: JTable…</a:t>
            </a:r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0600"/>
            <a:ext cx="52959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238250"/>
            <a:ext cx="47625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3810000"/>
            <a:ext cx="47625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3962400" y="2286000"/>
            <a:ext cx="3352800" cy="1295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 Custom TableModel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8077200" cy="1676400"/>
          </a:xfrm>
        </p:spPr>
        <p:txBody>
          <a:bodyPr>
            <a:noAutofit/>
          </a:bodyPr>
          <a:lstStyle/>
          <a:p>
            <a:r>
              <a:rPr lang="en-US" sz="2400" dirty="0"/>
              <a:t>Some times, we want to present some main data columns only.</a:t>
            </a:r>
          </a:p>
          <a:p>
            <a:r>
              <a:rPr lang="en-US" sz="2400" dirty="0"/>
              <a:t>The class javax.swing.table.AbstractTableModel will help us.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2590800"/>
            <a:ext cx="5715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219200" y="32766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3 columns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5 columns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3505200"/>
            <a:ext cx="914400" cy="30480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90800" y="3048000"/>
            <a:ext cx="3429000" cy="76200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419600"/>
            <a:ext cx="53530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5400000">
            <a:off x="1447800" y="4038600"/>
            <a:ext cx="1676400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charset="0"/>
                <a:cs typeface="Arial" charset="0"/>
              </a:rPr>
              <a:t>Demo 7: Custom TableModel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66800"/>
            <a:ext cx="53530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2590800"/>
            <a:ext cx="5715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400800" y="17526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3 columns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0800" y="12954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5 columns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rot="10800000" flipV="1">
            <a:off x="5181600" y="1524000"/>
            <a:ext cx="1219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rot="10800000" flipV="1">
            <a:off x="4648200" y="1943100"/>
            <a:ext cx="1752600" cy="156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 flipH="1">
            <a:off x="7239000" y="1524000"/>
            <a:ext cx="685800" cy="228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16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2819400"/>
            <a:ext cx="30384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18</a:t>
            </a:fld>
            <a:endParaRPr kumimoji="0"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charset="0"/>
                <a:cs typeface="Arial" charset="0"/>
              </a:rPr>
              <a:t>Demo 7: Custom TableModel…</a:t>
            </a:r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990600"/>
            <a:ext cx="5562600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828800"/>
            <a:ext cx="1752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Class for an employee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to present data in a table?</a:t>
            </a:r>
          </a:p>
          <a:p>
            <a:r>
              <a:rPr lang="en-US" sz="2800" dirty="0"/>
              <a:t>How to manage events on table?</a:t>
            </a:r>
          </a:p>
          <a:p>
            <a:r>
              <a:rPr lang="en-US" sz="2800" dirty="0"/>
              <a:t>How to customize a table?</a:t>
            </a:r>
          </a:p>
        </p:txBody>
      </p:sp>
      <p:pic>
        <p:nvPicPr>
          <p:cNvPr id="7" name="Picture 10" descr="Jav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charset="0"/>
                <a:cs typeface="Arial" charset="0"/>
              </a:rPr>
              <a:t>Demo 7: Custom TableModel…</a:t>
            </a: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" y="609600"/>
            <a:ext cx="515302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67300" y="1905000"/>
            <a:ext cx="40767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20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1000" y="762000"/>
            <a:ext cx="3886200" cy="7620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Class for a list employee. This list will be a table model of a table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4419600"/>
            <a:ext cx="3886200" cy="12192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These methods indicate that how to get data from the model and present them on the table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4876800" y="4114800"/>
            <a:ext cx="457200" cy="914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71800" y="1752600"/>
            <a:ext cx="19812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676400" y="5791200"/>
          <a:ext cx="2980054" cy="809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2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4335"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832"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Arial" pitchFamily="34" charset="0"/>
                          <a:cs typeface="Arial" pitchFamily="34" charset="0"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Arial" pitchFamily="34" charset="0"/>
                          <a:cs typeface="Arial" pitchFamily="34" charset="0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Arial" pitchFamily="34" charset="0"/>
                          <a:cs typeface="Arial" pitchFamily="34" charset="0"/>
                        </a:rPr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Arial" pitchFamily="34" charset="0"/>
                          <a:cs typeface="Arial" pitchFamily="34" charset="0"/>
                        </a:rPr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832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28600" y="5715000"/>
            <a:ext cx="8382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indexes</a:t>
            </a: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rot="5400000" flipH="1" flipV="1">
            <a:off x="-895350" y="3676650"/>
            <a:ext cx="3581400" cy="4953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3"/>
          </p:cNvCxnSpPr>
          <p:nvPr/>
        </p:nvCxnSpPr>
        <p:spPr>
          <a:xfrm>
            <a:off x="1066800" y="5867400"/>
            <a:ext cx="533400" cy="5334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581400" y="5486400"/>
            <a:ext cx="2209800" cy="9906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charset="0"/>
                <a:cs typeface="Arial" charset="0"/>
              </a:rPr>
              <a:t>Demo 7: Custom TableModel…</a:t>
            </a: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402" y="1371600"/>
            <a:ext cx="887319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21</a:t>
            </a:fld>
            <a:endParaRPr kumimoji="0" lang="en-US" dirty="0"/>
          </a:p>
        </p:txBody>
      </p:sp>
      <p:sp>
        <p:nvSpPr>
          <p:cNvPr id="6" name="Rectangle 5"/>
          <p:cNvSpPr/>
          <p:nvPr/>
        </p:nvSpPr>
        <p:spPr>
          <a:xfrm>
            <a:off x="2819400" y="990600"/>
            <a:ext cx="2209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GUI Design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Demo 7: Custom TableModel…</a:t>
            </a:r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4157" y="904874"/>
            <a:ext cx="6012862" cy="5343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22</a:t>
            </a:fld>
            <a:endParaRPr kumimoji="0"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Demo 7: Custom TableModel…</a:t>
            </a:r>
          </a:p>
        </p:txBody>
      </p:sp>
      <p:pic>
        <p:nvPicPr>
          <p:cNvPr id="5427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3603" y="857250"/>
            <a:ext cx="6989170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23</a:t>
            </a:fld>
            <a:endParaRPr kumimoji="0"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Demo 7: Custom TableModel…</a:t>
            </a: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2150" y="990600"/>
            <a:ext cx="49720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2150" y="3581400"/>
            <a:ext cx="52768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24</a:t>
            </a:fld>
            <a:endParaRPr kumimoji="0"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Demo 7: Custom TableModel…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" y="807048"/>
            <a:ext cx="5924550" cy="338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81000" y="4800600"/>
            <a:ext cx="2286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addNew=false;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400" y="3962400"/>
            <a:ext cx="58674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u="sng" dirty="0"/>
              <a:t>Algorithm for Saving the list to file:</a:t>
            </a:r>
          </a:p>
          <a:p>
            <a:pPr>
              <a:defRPr/>
            </a:pPr>
            <a:r>
              <a:rPr lang="en-US" dirty="0"/>
              <a:t>Open file </a:t>
            </a:r>
            <a:r>
              <a:rPr lang="en-US" dirty="0">
                <a:sym typeface="Wingdings" pitchFamily="2" charset="2"/>
              </a:rPr>
              <a:t> PrintWriter pw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int  n= model.getData().size();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for (int i=0; i&lt;n; i++)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{  Employee emp =  model.getData().get(i);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    String S=  emp.getCode() + “;” +  emp.getName() + “;” +. . .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    pw.println(S);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}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Close file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25</a:t>
            </a:fld>
            <a:endParaRPr kumimoji="0" lang="en-US" dirty="0"/>
          </a:p>
        </p:txBody>
      </p:sp>
      <p:cxnSp>
        <p:nvCxnSpPr>
          <p:cNvPr id="9" name="Straight Arrow Connector 8"/>
          <p:cNvCxnSpPr>
            <a:stCxn id="5" idx="0"/>
          </p:cNvCxnSpPr>
          <p:nvPr/>
        </p:nvCxnSpPr>
        <p:spPr>
          <a:xfrm rot="16200000" flipV="1">
            <a:off x="609600" y="3886200"/>
            <a:ext cx="762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10200" y="1981200"/>
            <a:ext cx="3505200" cy="1371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bg1"/>
                </a:solidFill>
              </a:rPr>
              <a:t>Do yourself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Add extra buttons to the GUI  as below. Refer to the previous  demontrations and complete this program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3581400"/>
            <a:ext cx="46291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696200" cy="6858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charset="0"/>
                <a:cs typeface="Arial" charset="0"/>
              </a:rPr>
              <a:t>Demo 8: Replace Cell Editor</a:t>
            </a:r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26860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1219200"/>
            <a:ext cx="26860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3200400"/>
            <a:ext cx="60198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9800" y="1219200"/>
            <a:ext cx="26860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26</a:t>
            </a:fld>
            <a:endParaRPr kumimoji="0"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27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javax.swing.JTable class</a:t>
            </a:r>
          </a:p>
          <a:p>
            <a:r>
              <a:rPr lang="en-US" dirty="0"/>
              <a:t>Customize tables using javax.swing.table.AbstractTabelModel</a:t>
            </a:r>
          </a:p>
          <a:p>
            <a:r>
              <a:rPr lang="en-US" dirty="0"/>
              <a:t>Replacing the cell editor of a table column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>
          <a:xfrm>
            <a:off x="838200" y="2514600"/>
            <a:ext cx="7010400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Thank You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28</a:t>
            </a:fld>
            <a:endParaRPr kumimoji="0"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javax.swing.JTable class</a:t>
            </a:r>
          </a:p>
          <a:p>
            <a:r>
              <a:rPr lang="en-US" dirty="0"/>
              <a:t>Customize tables using javax.swing.table.AbstractTableModel</a:t>
            </a:r>
          </a:p>
          <a:p>
            <a:r>
              <a:rPr lang="en-US" dirty="0"/>
              <a:t>Replacing the cell editor of a table column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 The JTable Class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" y="1066800"/>
            <a:ext cx="45815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4876800" y="1371600"/>
            <a:ext cx="1676400" cy="457200"/>
          </a:xfrm>
          <a:prstGeom prst="rect">
            <a:avLst/>
          </a:prstGeom>
          <a:solidFill>
            <a:srgbClr val="66CCFF"/>
          </a:solidFill>
          <a:ln w="9525">
            <a:solidFill>
              <a:srgbClr val="33CC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/>
              <a:t>Column Headers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4876800" y="1905000"/>
            <a:ext cx="1676400" cy="457200"/>
          </a:xfrm>
          <a:prstGeom prst="rect">
            <a:avLst/>
          </a:prstGeom>
          <a:solidFill>
            <a:srgbClr val="66CCFF"/>
          </a:solidFill>
          <a:ln w="9525">
            <a:solidFill>
              <a:srgbClr val="33CC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/>
              <a:t>data </a:t>
            </a:r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 flipH="1">
            <a:off x="4495800" y="160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 flipH="1">
            <a:off x="4419600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5849" name="Picture 10"/>
          <p:cNvPicPr>
            <a:picLocks noChangeAspect="1" noChangeArrowheads="1"/>
          </p:cNvPicPr>
          <p:nvPr/>
        </p:nvPicPr>
        <p:blipFill>
          <a:blip r:embed="rId3">
            <a:lum bright="-20000" contrast="20000"/>
          </a:blip>
          <a:srcRect/>
          <a:stretch>
            <a:fillRect/>
          </a:stretch>
        </p:blipFill>
        <p:spPr bwMode="auto">
          <a:xfrm>
            <a:off x="228600" y="3122613"/>
            <a:ext cx="5257800" cy="183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50" name="Rectangle 12"/>
          <p:cNvSpPr>
            <a:spLocks noChangeArrowheads="1"/>
          </p:cNvSpPr>
          <p:nvPr/>
        </p:nvSpPr>
        <p:spPr bwMode="auto">
          <a:xfrm>
            <a:off x="4419600" y="5257800"/>
            <a:ext cx="4419600" cy="9906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u="sng" dirty="0"/>
              <a:t>Common Event handling:</a:t>
            </a:r>
            <a:endParaRPr lang="en-US" sz="1400" b="1" dirty="0"/>
          </a:p>
          <a:p>
            <a:r>
              <a:rPr lang="en-US" sz="1400" b="1" dirty="0"/>
              <a:t>MouseEvent</a:t>
            </a:r>
          </a:p>
          <a:p>
            <a:r>
              <a:rPr lang="en-US" sz="1400" b="1" dirty="0"/>
              <a:t>MouseListener</a:t>
            </a:r>
          </a:p>
          <a:p>
            <a:r>
              <a:rPr lang="en-US" sz="1400" b="1" dirty="0"/>
              <a:t>  public void mouseClicked( MouseEvent e)</a:t>
            </a:r>
          </a:p>
        </p:txBody>
      </p:sp>
      <p:sp>
        <p:nvSpPr>
          <p:cNvPr id="35851" name="Rectangle 7"/>
          <p:cNvSpPr>
            <a:spLocks noChangeArrowheads="1"/>
          </p:cNvSpPr>
          <p:nvPr/>
        </p:nvSpPr>
        <p:spPr bwMode="auto">
          <a:xfrm>
            <a:off x="6629400" y="1905000"/>
            <a:ext cx="2133600" cy="457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Data Model</a:t>
            </a:r>
          </a:p>
        </p:txBody>
      </p:sp>
      <p:sp>
        <p:nvSpPr>
          <p:cNvPr id="35852" name="AutoShape 22"/>
          <p:cNvSpPr>
            <a:spLocks noChangeArrowheads="1"/>
          </p:cNvSpPr>
          <p:nvPr/>
        </p:nvSpPr>
        <p:spPr bwMode="auto">
          <a:xfrm>
            <a:off x="2819400" y="2209800"/>
            <a:ext cx="1752600" cy="990600"/>
          </a:xfrm>
          <a:prstGeom prst="irregularSeal2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35853" name="Rectangle 14"/>
          <p:cNvSpPr>
            <a:spLocks noChangeArrowheads="1"/>
          </p:cNvSpPr>
          <p:nvPr/>
        </p:nvSpPr>
        <p:spPr bwMode="auto">
          <a:xfrm>
            <a:off x="6629400" y="1371600"/>
            <a:ext cx="2133600" cy="457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ColumnModel</a:t>
            </a:r>
          </a:p>
        </p:txBody>
      </p:sp>
      <p:sp>
        <p:nvSpPr>
          <p:cNvPr id="35854" name="Rectangle 6"/>
          <p:cNvSpPr>
            <a:spLocks noChangeArrowheads="1"/>
          </p:cNvSpPr>
          <p:nvPr/>
        </p:nvSpPr>
        <p:spPr bwMode="auto">
          <a:xfrm>
            <a:off x="5715000" y="2438400"/>
            <a:ext cx="3048000" cy="2743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dirty="0">
                <a:solidFill>
                  <a:srgbClr val="FF0000"/>
                </a:solidFill>
              </a:rPr>
              <a:t>class javax.swing.JTable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{</a:t>
            </a:r>
            <a:r>
              <a:rPr lang="en-US" sz="1400" b="1" dirty="0"/>
              <a:t> tableModel;</a:t>
            </a:r>
          </a:p>
          <a:p>
            <a:r>
              <a:rPr lang="en-US" sz="1400" b="1" dirty="0"/>
              <a:t>  columModel;</a:t>
            </a:r>
          </a:p>
          <a:p>
            <a:r>
              <a:rPr lang="en-US" sz="1400" b="1" dirty="0"/>
              <a:t>  selectionModel;</a:t>
            </a:r>
          </a:p>
          <a:p>
            <a:r>
              <a:rPr lang="en-US" sz="1400" b="1" dirty="0"/>
              <a:t>  cellEditor; </a:t>
            </a:r>
          </a:p>
          <a:p>
            <a:r>
              <a:rPr lang="en-US" sz="1400" b="1" dirty="0"/>
              <a:t>  editorComp;</a:t>
            </a:r>
          </a:p>
          <a:p>
            <a:r>
              <a:rPr lang="en-US" sz="1400" b="1" dirty="0"/>
              <a:t>  cellRenderer;</a:t>
            </a:r>
          </a:p>
          <a:p>
            <a:r>
              <a:rPr lang="en-US" sz="1400" b="1" dirty="0"/>
              <a:t>  tableHeader;</a:t>
            </a:r>
          </a:p>
          <a:p>
            <a:r>
              <a:rPr lang="en-US" sz="1400" b="1" dirty="0"/>
              <a:t>  int editingColumn, edittingRow;</a:t>
            </a:r>
          </a:p>
          <a:p>
            <a:r>
              <a:rPr lang="en-US" sz="1400" b="1" dirty="0"/>
              <a:t>  color ….</a:t>
            </a:r>
          </a:p>
          <a:p>
            <a:r>
              <a:rPr lang="en-US" sz="1400" b="1" dirty="0"/>
              <a:t>  ….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}</a:t>
            </a:r>
            <a:endParaRPr lang="en-US" sz="1400" b="1" dirty="0"/>
          </a:p>
        </p:txBody>
      </p:sp>
      <p:sp>
        <p:nvSpPr>
          <p:cNvPr id="35855" name="AutoShape 22"/>
          <p:cNvSpPr>
            <a:spLocks noChangeArrowheads="1"/>
          </p:cNvSpPr>
          <p:nvPr/>
        </p:nvSpPr>
        <p:spPr bwMode="auto">
          <a:xfrm>
            <a:off x="7162800" y="2895600"/>
            <a:ext cx="1752600" cy="990600"/>
          </a:xfrm>
          <a:prstGeom prst="irregularSeal2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get/set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7200" y="5257800"/>
            <a:ext cx="36250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 more details:</a:t>
            </a:r>
          </a:p>
          <a:p>
            <a:r>
              <a:rPr lang="en-US" dirty="0"/>
              <a:t>docs-Java8/api/javax/swing/JTable.html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JTable...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28600" y="1066800"/>
            <a:ext cx="8686800" cy="41148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u="sng" dirty="0"/>
              <a:t>Common Methods</a:t>
            </a:r>
          </a:p>
          <a:p>
            <a:r>
              <a:rPr lang="en-US" sz="2000" b="1" dirty="0">
                <a:solidFill>
                  <a:srgbClr val="0000CC"/>
                </a:solidFill>
              </a:rPr>
              <a:t>set/get/remove –  setModel(..) </a:t>
            </a:r>
          </a:p>
          <a:p>
            <a:r>
              <a:rPr lang="en-US" sz="2000" b="1" dirty="0">
                <a:solidFill>
                  <a:srgbClr val="0000CC"/>
                </a:solidFill>
              </a:rPr>
              <a:t>addColumn</a:t>
            </a:r>
            <a:r>
              <a:rPr lang="en-US" sz="2000" b="1" dirty="0"/>
              <a:t>(TableColumn aColumn)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0000CC"/>
                </a:solidFill>
              </a:rPr>
              <a:t>addColumnSelectionInterval</a:t>
            </a:r>
            <a:r>
              <a:rPr lang="en-US" sz="2000" dirty="0"/>
              <a:t>(int index0, int index1) </a:t>
            </a:r>
          </a:p>
          <a:p>
            <a:r>
              <a:rPr lang="en-US" sz="2000" dirty="0"/>
              <a:t>int </a:t>
            </a:r>
            <a:r>
              <a:rPr lang="en-US" sz="2000" b="1" dirty="0">
                <a:solidFill>
                  <a:srgbClr val="0000CC"/>
                </a:solidFill>
              </a:rPr>
              <a:t>columnAtPoint</a:t>
            </a:r>
            <a:r>
              <a:rPr lang="en-US" sz="2000" dirty="0"/>
              <a:t>(Point point) // get column index </a:t>
            </a:r>
          </a:p>
          <a:p>
            <a:r>
              <a:rPr lang="en-US" sz="2000" b="1" dirty="0">
                <a:solidFill>
                  <a:srgbClr val="0000CC"/>
                </a:solidFill>
              </a:rPr>
              <a:t>createxxxx </a:t>
            </a:r>
            <a:r>
              <a:rPr lang="en-US" sz="2000" dirty="0"/>
              <a:t> // create Model, Renderer, Editor, SelectionModel, TableHeader</a:t>
            </a:r>
          </a:p>
          <a:p>
            <a:r>
              <a:rPr lang="en-US" sz="2000" b="1" dirty="0"/>
              <a:t>updateUI()</a:t>
            </a:r>
          </a:p>
          <a:p>
            <a:r>
              <a:rPr lang="en-US" sz="2000" b="1" dirty="0"/>
              <a:t>………….</a:t>
            </a:r>
          </a:p>
          <a:p>
            <a:r>
              <a:rPr lang="en-US" sz="2000" b="1" dirty="0"/>
              <a:t>int getRowCount()   		int getColumnCount()</a:t>
            </a:r>
          </a:p>
          <a:p>
            <a:r>
              <a:rPr lang="en-US" sz="2000" b="1" dirty="0"/>
              <a:t>int getSelectedRow()  		int getSelectedColumn()</a:t>
            </a:r>
          </a:p>
          <a:p>
            <a:r>
              <a:rPr lang="en-US" sz="2000" b="1" dirty="0"/>
              <a:t>Object  getValueAt(int i, int j)  	void setValueAt(Object obj ,int row, int col)</a:t>
            </a:r>
          </a:p>
          <a:p>
            <a:r>
              <a:rPr lang="en-US" sz="2000" b="1" dirty="0"/>
              <a:t>TableColum getTableModel().getColumn(int col)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6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76200" y="2160588"/>
            <a:ext cx="8763000" cy="462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295400"/>
            <a:ext cx="3962400" cy="1616075"/>
          </a:xfrm>
          <a:prstGeom prst="rect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</p:spPr>
      </p:pic>
      <p:sp>
        <p:nvSpPr>
          <p:cNvPr id="38916" name="Rectangle 7"/>
          <p:cNvSpPr>
            <a:spLocks noChangeArrowheads="1"/>
          </p:cNvSpPr>
          <p:nvPr/>
        </p:nvSpPr>
        <p:spPr bwMode="auto">
          <a:xfrm>
            <a:off x="228600" y="1295400"/>
            <a:ext cx="4572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Interfaces and classes are used in the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javax.swing.JTable  class.</a:t>
            </a:r>
          </a:p>
        </p:txBody>
      </p:sp>
      <p:sp>
        <p:nvSpPr>
          <p:cNvPr id="38917" name="Rectangle 8"/>
          <p:cNvSpPr>
            <a:spLocks noChangeArrowheads="1"/>
          </p:cNvSpPr>
          <p:nvPr/>
        </p:nvSpPr>
        <p:spPr bwMode="auto">
          <a:xfrm>
            <a:off x="4038600" y="4572000"/>
            <a:ext cx="4800600" cy="685800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Each Defaultxxxxx class implements the  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correlative interface.</a:t>
            </a:r>
          </a:p>
        </p:txBody>
      </p:sp>
      <p:sp>
        <p:nvSpPr>
          <p:cNvPr id="389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charset="0"/>
                <a:cs typeface="Arial" charset="0"/>
              </a:rPr>
              <a:t>JTable…: Related Interfaces and Classes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  <a:cs typeface="Arial" charset="0"/>
              </a:rPr>
              <a:t>JTable: Architecture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28600" y="838200"/>
            <a:ext cx="8686800" cy="5410200"/>
            <a:chOff x="96" y="192"/>
            <a:chExt cx="5472" cy="3408"/>
          </a:xfrm>
        </p:grpSpPr>
        <p:pic>
          <p:nvPicPr>
            <p:cNvPr id="37893" name="Picture 5"/>
            <p:cNvPicPr>
              <a:picLocks noChangeAspect="1" noChangeArrowheads="1"/>
            </p:cNvPicPr>
            <p:nvPr/>
          </p:nvPicPr>
          <p:blipFill>
            <a:blip r:embed="rId2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192" y="1632"/>
              <a:ext cx="1578" cy="40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</p:pic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672" y="1440"/>
              <a:ext cx="624" cy="19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JTable</a:t>
              </a:r>
            </a:p>
          </p:txBody>
        </p:sp>
        <p:sp>
          <p:nvSpPr>
            <p:cNvPr id="37895" name="Rectangle 7"/>
            <p:cNvSpPr>
              <a:spLocks noChangeArrowheads="1"/>
            </p:cNvSpPr>
            <p:nvPr/>
          </p:nvSpPr>
          <p:spPr bwMode="auto">
            <a:xfrm>
              <a:off x="2400" y="2016"/>
              <a:ext cx="864" cy="24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ColumnModel</a:t>
              </a:r>
            </a:p>
          </p:txBody>
        </p:sp>
        <p:sp>
          <p:nvSpPr>
            <p:cNvPr id="37896" name="Line 8"/>
            <p:cNvSpPr>
              <a:spLocks noChangeShapeType="1"/>
            </p:cNvSpPr>
            <p:nvPr/>
          </p:nvSpPr>
          <p:spPr bwMode="auto">
            <a:xfrm>
              <a:off x="1776" y="1824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1344" y="1152"/>
              <a:ext cx="864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TableHeader</a:t>
              </a:r>
            </a:p>
          </p:txBody>
        </p: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3600" y="2016"/>
              <a:ext cx="864" cy="24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TableColumn</a:t>
              </a:r>
            </a:p>
          </p:txBody>
        </p:sp>
        <p:sp>
          <p:nvSpPr>
            <p:cNvPr id="37899" name="Line 11"/>
            <p:cNvSpPr>
              <a:spLocks noChangeShapeType="1"/>
            </p:cNvSpPr>
            <p:nvPr/>
          </p:nvSpPr>
          <p:spPr bwMode="auto">
            <a:xfrm>
              <a:off x="3264" y="21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00" name="Rectangle 14"/>
            <p:cNvSpPr>
              <a:spLocks noChangeArrowheads="1"/>
            </p:cNvSpPr>
            <p:nvPr/>
          </p:nvSpPr>
          <p:spPr bwMode="auto">
            <a:xfrm>
              <a:off x="3744" y="2304"/>
              <a:ext cx="960" cy="19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CellRender </a:t>
              </a:r>
            </a:p>
          </p:txBody>
        </p:sp>
        <p:sp>
          <p:nvSpPr>
            <p:cNvPr id="37901" name="Rectangle 15"/>
            <p:cNvSpPr>
              <a:spLocks noChangeArrowheads="1"/>
            </p:cNvSpPr>
            <p:nvPr/>
          </p:nvSpPr>
          <p:spPr bwMode="auto">
            <a:xfrm>
              <a:off x="3744" y="2496"/>
              <a:ext cx="960" cy="19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CellEditor </a:t>
              </a:r>
            </a:p>
          </p:txBody>
        </p:sp>
        <p:sp>
          <p:nvSpPr>
            <p:cNvPr id="37902" name="Line 17"/>
            <p:cNvSpPr>
              <a:spLocks noChangeShapeType="1"/>
            </p:cNvSpPr>
            <p:nvPr/>
          </p:nvSpPr>
          <p:spPr bwMode="auto">
            <a:xfrm flipV="1">
              <a:off x="1440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03" name="Rectangle 18"/>
            <p:cNvSpPr>
              <a:spLocks noChangeArrowheads="1"/>
            </p:cNvSpPr>
            <p:nvPr/>
          </p:nvSpPr>
          <p:spPr bwMode="auto">
            <a:xfrm>
              <a:off x="3600" y="1152"/>
              <a:ext cx="864" cy="24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TableColumn</a:t>
              </a:r>
            </a:p>
          </p:txBody>
        </p:sp>
        <p:sp>
          <p:nvSpPr>
            <p:cNvPr id="37904" name="Line 19"/>
            <p:cNvSpPr>
              <a:spLocks noChangeShapeType="1"/>
            </p:cNvSpPr>
            <p:nvPr/>
          </p:nvSpPr>
          <p:spPr bwMode="auto">
            <a:xfrm>
              <a:off x="3264" y="12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05" name="Rectangle 20"/>
            <p:cNvSpPr>
              <a:spLocks noChangeArrowheads="1"/>
            </p:cNvSpPr>
            <p:nvPr/>
          </p:nvSpPr>
          <p:spPr bwMode="auto">
            <a:xfrm>
              <a:off x="3744" y="1440"/>
              <a:ext cx="960" cy="19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CellRender </a:t>
              </a:r>
            </a:p>
          </p:txBody>
        </p:sp>
        <p:sp>
          <p:nvSpPr>
            <p:cNvPr id="37906" name="Rectangle 23"/>
            <p:cNvSpPr>
              <a:spLocks noChangeArrowheads="1"/>
            </p:cNvSpPr>
            <p:nvPr/>
          </p:nvSpPr>
          <p:spPr bwMode="auto">
            <a:xfrm>
              <a:off x="2400" y="1152"/>
              <a:ext cx="864" cy="24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ColumnModel</a:t>
              </a:r>
            </a:p>
          </p:txBody>
        </p:sp>
        <p:sp>
          <p:nvSpPr>
            <p:cNvPr id="37907" name="Line 24"/>
            <p:cNvSpPr>
              <a:spLocks noChangeShapeType="1"/>
            </p:cNvSpPr>
            <p:nvPr/>
          </p:nvSpPr>
          <p:spPr bwMode="auto">
            <a:xfrm>
              <a:off x="2208" y="129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08" name="Rectangle 25"/>
            <p:cNvSpPr>
              <a:spLocks noChangeArrowheads="1"/>
            </p:cNvSpPr>
            <p:nvPr/>
          </p:nvSpPr>
          <p:spPr bwMode="auto">
            <a:xfrm>
              <a:off x="1584" y="624"/>
              <a:ext cx="432" cy="52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 b="1" dirty="0"/>
                <a:t>font</a:t>
              </a:r>
            </a:p>
            <a:p>
              <a:r>
                <a:rPr lang="en-US" sz="1200" b="1" dirty="0"/>
                <a:t>color</a:t>
              </a:r>
            </a:p>
            <a:p>
              <a:r>
                <a:rPr lang="en-US" sz="1200" b="1" dirty="0"/>
                <a:t>…..</a:t>
              </a:r>
            </a:p>
          </p:txBody>
        </p:sp>
        <p:sp>
          <p:nvSpPr>
            <p:cNvPr id="37909" name="AutoShape 26"/>
            <p:cNvSpPr>
              <a:spLocks noChangeArrowheads="1"/>
            </p:cNvSpPr>
            <p:nvPr/>
          </p:nvSpPr>
          <p:spPr bwMode="auto">
            <a:xfrm>
              <a:off x="4848" y="2256"/>
              <a:ext cx="720" cy="528"/>
            </a:xfrm>
            <a:prstGeom prst="wedgeRectCallout">
              <a:avLst>
                <a:gd name="adj1" fmla="val -72639"/>
                <a:gd name="adj2" fmla="val 254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Maybe: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JCheckBox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JTextField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JComboBox</a:t>
              </a:r>
            </a:p>
          </p:txBody>
        </p:sp>
        <p:sp>
          <p:nvSpPr>
            <p:cNvPr id="37910" name="Rectangle 27"/>
            <p:cNvSpPr>
              <a:spLocks noChangeArrowheads="1"/>
            </p:cNvSpPr>
            <p:nvPr/>
          </p:nvSpPr>
          <p:spPr bwMode="auto">
            <a:xfrm>
              <a:off x="96" y="2736"/>
              <a:ext cx="2160" cy="86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 b="1" dirty="0"/>
                <a:t>int rowAtPoint(Point)</a:t>
              </a:r>
            </a:p>
            <a:p>
              <a:r>
                <a:rPr lang="en-US" sz="1200" b="1" dirty="0"/>
                <a:t>int coloumnAtPoint(Point)</a:t>
              </a:r>
            </a:p>
            <a:p>
              <a:r>
                <a:rPr lang="en-US" sz="1200" b="1" dirty="0"/>
                <a:t>changeSelection(row,col,…)</a:t>
              </a:r>
            </a:p>
            <a:p>
              <a:r>
                <a:rPr lang="en-US" sz="1200" b="1" dirty="0"/>
                <a:t>int getSelectedColumn()</a:t>
              </a:r>
            </a:p>
            <a:p>
              <a:r>
                <a:rPr lang="en-US" sz="1200" b="1" dirty="0"/>
                <a:t>int getSelectedRow()</a:t>
              </a:r>
            </a:p>
            <a:p>
              <a:r>
                <a:rPr lang="en-US" sz="1200" b="1" dirty="0"/>
                <a:t>setSurrendersFocusOnKeyStroke (boolean)</a:t>
              </a:r>
            </a:p>
            <a:p>
              <a:r>
                <a:rPr lang="en-US" sz="1200" b="1" dirty="0"/>
                <a:t>set/getValueAt(…)…..</a:t>
              </a:r>
            </a:p>
          </p:txBody>
        </p:sp>
        <p:sp>
          <p:nvSpPr>
            <p:cNvPr id="37911" name="Rectangle 28"/>
            <p:cNvSpPr>
              <a:spLocks noChangeArrowheads="1"/>
            </p:cNvSpPr>
            <p:nvPr/>
          </p:nvSpPr>
          <p:spPr bwMode="auto">
            <a:xfrm>
              <a:off x="2400" y="2304"/>
              <a:ext cx="1152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 b="1" dirty="0"/>
                <a:t>add/removeColumn()</a:t>
              </a:r>
            </a:p>
            <a:p>
              <a:r>
                <a:rPr lang="en-US" sz="1200" b="1" dirty="0"/>
                <a:t>removeRow(…)</a:t>
              </a:r>
            </a:p>
            <a:p>
              <a:r>
                <a:rPr lang="en-US" sz="1200" b="1" dirty="0"/>
                <a:t>getColumn ( i)</a:t>
              </a:r>
            </a:p>
            <a:p>
              <a:r>
                <a:rPr lang="en-US" sz="1200" b="1" dirty="0"/>
                <a:t>……</a:t>
              </a:r>
            </a:p>
          </p:txBody>
        </p:sp>
        <p:sp>
          <p:nvSpPr>
            <p:cNvPr id="37912" name="Rectangle 29"/>
            <p:cNvSpPr>
              <a:spLocks noChangeArrowheads="1"/>
            </p:cNvSpPr>
            <p:nvPr/>
          </p:nvSpPr>
          <p:spPr bwMode="auto">
            <a:xfrm>
              <a:off x="384" y="2064"/>
              <a:ext cx="1248" cy="62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 b="1" dirty="0"/>
                <a:t>color</a:t>
              </a:r>
            </a:p>
            <a:p>
              <a:r>
                <a:rPr lang="en-US" sz="1200" b="1" dirty="0"/>
                <a:t>lineColor</a:t>
              </a:r>
            </a:p>
            <a:p>
              <a:r>
                <a:rPr lang="en-US" sz="1200" b="1" dirty="0"/>
                <a:t>rowHeight</a:t>
              </a:r>
            </a:p>
            <a:p>
              <a:r>
                <a:rPr lang="en-US" sz="1200" b="1" dirty="0"/>
                <a:t>rowCount</a:t>
              </a:r>
            </a:p>
            <a:p>
              <a:r>
                <a:rPr lang="en-US" sz="1200" b="1" dirty="0"/>
                <a:t>columnCount</a:t>
              </a:r>
            </a:p>
          </p:txBody>
        </p:sp>
        <p:sp>
          <p:nvSpPr>
            <p:cNvPr id="37913" name="Rectangle 30"/>
            <p:cNvSpPr>
              <a:spLocks noChangeArrowheads="1"/>
            </p:cNvSpPr>
            <p:nvPr/>
          </p:nvSpPr>
          <p:spPr bwMode="auto">
            <a:xfrm>
              <a:off x="3744" y="2688"/>
              <a:ext cx="960" cy="19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Width</a:t>
              </a:r>
            </a:p>
          </p:txBody>
        </p:sp>
        <p:sp>
          <p:nvSpPr>
            <p:cNvPr id="37914" name="Rectangle 31"/>
            <p:cNvSpPr>
              <a:spLocks noChangeArrowheads="1"/>
            </p:cNvSpPr>
            <p:nvPr/>
          </p:nvSpPr>
          <p:spPr bwMode="auto">
            <a:xfrm>
              <a:off x="240" y="960"/>
              <a:ext cx="864" cy="24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/>
                <a:t>TableModel</a:t>
              </a:r>
            </a:p>
          </p:txBody>
        </p:sp>
        <p:sp>
          <p:nvSpPr>
            <p:cNvPr id="37915" name="Rectangle 32"/>
            <p:cNvSpPr>
              <a:spLocks noChangeArrowheads="1"/>
            </p:cNvSpPr>
            <p:nvPr/>
          </p:nvSpPr>
          <p:spPr bwMode="auto">
            <a:xfrm>
              <a:off x="96" y="192"/>
              <a:ext cx="1248" cy="72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 b="1" dirty="0"/>
                <a:t>addRow()</a:t>
              </a:r>
            </a:p>
            <a:p>
              <a:r>
                <a:rPr lang="en-US" sz="1200" b="1" dirty="0"/>
                <a:t>rowCount</a:t>
              </a:r>
            </a:p>
            <a:p>
              <a:r>
                <a:rPr lang="en-US" sz="1200" b="1" dirty="0"/>
                <a:t>columnCount</a:t>
              </a:r>
            </a:p>
            <a:p>
              <a:r>
                <a:rPr lang="en-US" sz="1200" b="1" dirty="0"/>
                <a:t>…..</a:t>
              </a:r>
            </a:p>
            <a:p>
              <a:r>
                <a:rPr lang="en-US" sz="1200" b="1" dirty="0"/>
                <a:t>get/setValueAt(row,col)</a:t>
              </a:r>
            </a:p>
          </p:txBody>
        </p:sp>
        <p:sp>
          <p:nvSpPr>
            <p:cNvPr id="37916" name="Line 33"/>
            <p:cNvSpPr>
              <a:spLocks noChangeShapeType="1"/>
            </p:cNvSpPr>
            <p:nvPr/>
          </p:nvSpPr>
          <p:spPr bwMode="auto">
            <a:xfrm>
              <a:off x="432" y="120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Demo 6: JTable</a:t>
            </a:r>
          </a:p>
        </p:txBody>
      </p:sp>
      <p:pic>
        <p:nvPicPr>
          <p:cNvPr id="3994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38544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219200"/>
            <a:ext cx="47625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1078468"/>
            <a:ext cx="38100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Initial employee details are stored in a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24400" y="838200"/>
            <a:ext cx="3733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Managing Program is expected: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2400" y="4648200"/>
            <a:ext cx="1295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 </a:t>
            </a:r>
          </a:p>
          <a:p>
            <a:pPr algn="ctr"/>
            <a:r>
              <a:rPr lang="en-US" dirty="0"/>
              <a:t>Organization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590675" y="3848100"/>
            <a:ext cx="6943725" cy="2857500"/>
            <a:chOff x="1590675" y="3848100"/>
            <a:chExt cx="6943725" cy="2857500"/>
          </a:xfrm>
        </p:grpSpPr>
        <p:pic>
          <p:nvPicPr>
            <p:cNvPr id="39942" name="Picture 1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590675" y="3848100"/>
              <a:ext cx="6943725" cy="2857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Straight Arrow Connector 8"/>
            <p:cNvCxnSpPr/>
            <p:nvPr/>
          </p:nvCxnSpPr>
          <p:spPr>
            <a:xfrm flipV="1">
              <a:off x="2514600" y="4267200"/>
              <a:ext cx="12192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124994" y="4648200"/>
              <a:ext cx="989806" cy="3055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276600" y="5181600"/>
              <a:ext cx="7620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048000" y="4953000"/>
              <a:ext cx="3200400" cy="99060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3200400" y="5105400"/>
              <a:ext cx="3352800" cy="106680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Demo 6: JTable…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066800"/>
            <a:ext cx="30480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5143500"/>
            <a:ext cx="56578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4648200" y="3886200"/>
            <a:ext cx="609600" cy="4572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6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990600"/>
            <a:ext cx="46672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8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81500" y="2286000"/>
            <a:ext cx="47625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rot="10800000" flipV="1">
            <a:off x="6705600" y="4724400"/>
            <a:ext cx="1752600" cy="6096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V="1">
            <a:off x="8382000" y="1828800"/>
            <a:ext cx="533400" cy="5334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598</TotalTime>
  <Words>530</Words>
  <Application>Microsoft Office PowerPoint</Application>
  <PresentationFormat>On-screen Show (4:3)</PresentationFormat>
  <Paragraphs>185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Franklin Gothic Book</vt:lpstr>
      <vt:lpstr>Perpetua</vt:lpstr>
      <vt:lpstr>Wingdings</vt:lpstr>
      <vt:lpstr>Wingdings 2</vt:lpstr>
      <vt:lpstr>Equity</vt:lpstr>
      <vt:lpstr>Lecture 02 Creating Graphical User Interface Part 3</vt:lpstr>
      <vt:lpstr>Objectives</vt:lpstr>
      <vt:lpstr>Contents</vt:lpstr>
      <vt:lpstr>1- The JTable Class</vt:lpstr>
      <vt:lpstr>JTable...</vt:lpstr>
      <vt:lpstr>JTable…: Related Interfaces and Classes</vt:lpstr>
      <vt:lpstr>JTable: Architecture</vt:lpstr>
      <vt:lpstr>Demo 6: JTable</vt:lpstr>
      <vt:lpstr>Demo 6: JTable…</vt:lpstr>
      <vt:lpstr>Demo 6: JTable…</vt:lpstr>
      <vt:lpstr>Demo 6: JTable…</vt:lpstr>
      <vt:lpstr>Demo 6: JTable…</vt:lpstr>
      <vt:lpstr>Demo 6: JTable…</vt:lpstr>
      <vt:lpstr>Demo 6: JTable…</vt:lpstr>
      <vt:lpstr>Demo 6: JTable…</vt:lpstr>
      <vt:lpstr>Demo 6: JTable…</vt:lpstr>
      <vt:lpstr>2- Custom TableModel</vt:lpstr>
      <vt:lpstr>Demo 7: Custom TableModel</vt:lpstr>
      <vt:lpstr>Demo 7: Custom TableModel…</vt:lpstr>
      <vt:lpstr>Demo 7: Custom TableModel…</vt:lpstr>
      <vt:lpstr>Demo 7: Custom TableModel…</vt:lpstr>
      <vt:lpstr>Demo 7: Custom TableModel…</vt:lpstr>
      <vt:lpstr>Demo 7: Custom TableModel…</vt:lpstr>
      <vt:lpstr>Demo 7: Custom TableModel…</vt:lpstr>
      <vt:lpstr>Demo 7: Custom TableModel…</vt:lpstr>
      <vt:lpstr>Demo 8: Replace Cell Editor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Duc LTM</cp:lastModifiedBy>
  <cp:revision>45</cp:revision>
  <dcterms:created xsi:type="dcterms:W3CDTF">2014-12-30T03:31:12Z</dcterms:created>
  <dcterms:modified xsi:type="dcterms:W3CDTF">2016-09-16T03:29:01Z</dcterms:modified>
</cp:coreProperties>
</file>