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1"/>
  </p:notesMasterIdLst>
  <p:sldIdLst>
    <p:sldId id="256" r:id="rId2"/>
    <p:sldId id="257" r:id="rId3"/>
    <p:sldId id="349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50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9/19/2016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9/19/2016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/>
              <a:t>Lecture 02</a:t>
            </a:r>
            <a:br>
              <a:rPr/>
            </a:br>
            <a:r>
              <a:rPr/>
              <a:t>Creating Graphical User Interface</a:t>
            </a:r>
            <a:br>
              <a:rPr/>
            </a:br>
            <a:r>
              <a:rPr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Arial" charset="0"/>
                <a:cs typeface="Arial" charset="0"/>
              </a:rPr>
              <a:t>How to use Trees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000125"/>
            <a:ext cx="66675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038600"/>
            <a:ext cx="1943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762000"/>
            <a:ext cx="2886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219200"/>
            <a:ext cx="8156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8595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6019800"/>
            <a:ext cx="381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addNewDept=addNewEmp=false;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334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3505200"/>
            <a:ext cx="80629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54864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curDepNode=curEmpNode=null;</a:t>
            </a:r>
          </a:p>
          <a:p>
            <a:pPr algn="ctr">
              <a:defRPr/>
            </a:pPr>
            <a:r>
              <a:rPr lang="en-US" dirty="0"/>
              <a:t>( the department was removed)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7086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4162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343400" y="5410200"/>
            <a:ext cx="480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curDepNode=curEmpNode=null;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295400"/>
            <a:ext cx="7043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5836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410200" y="5029200"/>
            <a:ext cx="2819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curEmpNode=null;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77168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850" y="5257800"/>
            <a:ext cx="4679950" cy="10953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52500"/>
            <a:ext cx="88487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javax.swing.JTree</a:t>
            </a:r>
            <a:r>
              <a:rPr lang="en-US"/>
              <a:t> class</a:t>
            </a:r>
          </a:p>
          <a:p>
            <a:r>
              <a:rPr lang="en-US"/>
              <a:t>A Demonstration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study this lecture?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present hierarchical data on a GUI?</a:t>
            </a:r>
          </a:p>
          <a:p>
            <a:r>
              <a:rPr lang="en-US" dirty="0"/>
              <a:t>How to manage events on a tree?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javax.swing.JTree class</a:t>
            </a:r>
          </a:p>
          <a:p>
            <a:r>
              <a:rPr lang="en-US" dirty="0"/>
              <a:t>A 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The JTree Class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477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A view for hierarchical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Data in a tree are presented as an aligned list. So, we can identify a node when clicking the mouse.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The model of JTree contains a group of nodes (the DefaultMutableTreeNode class) in which the root is the upmost node. Each node can contain its individual data.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At a time, a branch of the tree is selected (TreePath). The JTree.getSelectionPath() will return the current selected path and the TreePath.getLastPathComponent() will return the last node in the path.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438400"/>
            <a:ext cx="24272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JTree: Architecture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52400" y="914400"/>
            <a:ext cx="8763000" cy="5029200"/>
            <a:chOff x="96" y="576"/>
            <a:chExt cx="5520" cy="3168"/>
          </a:xfrm>
        </p:grpSpPr>
        <p:pic>
          <p:nvPicPr>
            <p:cNvPr id="59397" name="Picture 5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064" y="1890"/>
              <a:ext cx="1728" cy="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816" y="2256"/>
              <a:ext cx="1104" cy="192"/>
              <a:chOff x="288" y="2085"/>
              <a:chExt cx="1104" cy="192"/>
            </a:xfrm>
          </p:grpSpPr>
          <p:sp>
            <p:nvSpPr>
              <p:cNvPr id="59431" name="Rectangle 6"/>
              <p:cNvSpPr>
                <a:spLocks noChangeArrowheads="1"/>
              </p:cNvSpPr>
              <p:nvPr/>
            </p:nvSpPr>
            <p:spPr bwMode="auto">
              <a:xfrm>
                <a:off x="288" y="2085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NV01</a:t>
                </a:r>
              </a:p>
            </p:txBody>
          </p:sp>
          <p:sp>
            <p:nvSpPr>
              <p:cNvPr id="59432" name="Rectangle 8"/>
              <p:cNvSpPr>
                <a:spLocks noChangeArrowheads="1"/>
              </p:cNvSpPr>
              <p:nvPr/>
            </p:nvSpPr>
            <p:spPr bwMode="auto">
              <a:xfrm>
                <a:off x="672" y="2085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Hoa</a:t>
                </a:r>
              </a:p>
            </p:txBody>
          </p:sp>
          <p:sp>
            <p:nvSpPr>
              <p:cNvPr id="59433" name="Rectangle 9"/>
              <p:cNvSpPr>
                <a:spLocks noChangeArrowheads="1"/>
              </p:cNvSpPr>
              <p:nvPr/>
            </p:nvSpPr>
            <p:spPr bwMode="auto">
              <a:xfrm>
                <a:off x="1152" y="2085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120</a:t>
                </a:r>
              </a:p>
            </p:txBody>
          </p:sp>
        </p:grpSp>
        <p:sp>
          <p:nvSpPr>
            <p:cNvPr id="59399" name="Line 11"/>
            <p:cNvSpPr>
              <a:spLocks noChangeShapeType="1"/>
            </p:cNvSpPr>
            <p:nvPr/>
          </p:nvSpPr>
          <p:spPr bwMode="auto">
            <a:xfrm>
              <a:off x="1920" y="235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00" name="AutoShape 13"/>
            <p:cNvSpPr>
              <a:spLocks noChangeArrowheads="1"/>
            </p:cNvSpPr>
            <p:nvPr/>
          </p:nvSpPr>
          <p:spPr bwMode="auto">
            <a:xfrm>
              <a:off x="144" y="2016"/>
              <a:ext cx="1392" cy="192"/>
            </a:xfrm>
            <a:prstGeom prst="wedgeRectCallout">
              <a:avLst>
                <a:gd name="adj1" fmla="val -2801"/>
                <a:gd name="adj2" fmla="val 9635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Model: User object</a:t>
              </a:r>
            </a:p>
          </p:txBody>
        </p:sp>
        <p:sp>
          <p:nvSpPr>
            <p:cNvPr id="59401" name="AutoShape 14"/>
            <p:cNvSpPr>
              <a:spLocks noChangeArrowheads="1"/>
            </p:cNvSpPr>
            <p:nvPr/>
          </p:nvSpPr>
          <p:spPr bwMode="auto">
            <a:xfrm>
              <a:off x="144" y="2592"/>
              <a:ext cx="1440" cy="192"/>
            </a:xfrm>
            <a:prstGeom prst="wedgeRectCallout">
              <a:avLst>
                <a:gd name="adj1" fmla="val 111806"/>
                <a:gd name="adj2" fmla="val -33852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View: Node of tree</a:t>
              </a:r>
            </a:p>
          </p:txBody>
        </p:sp>
        <p:sp>
          <p:nvSpPr>
            <p:cNvPr id="59402" name="AutoShape 17"/>
            <p:cNvSpPr>
              <a:spLocks noChangeArrowheads="1"/>
            </p:cNvSpPr>
            <p:nvPr/>
          </p:nvSpPr>
          <p:spPr bwMode="auto">
            <a:xfrm>
              <a:off x="2304" y="576"/>
              <a:ext cx="1200" cy="1104"/>
            </a:xfrm>
            <a:prstGeom prst="wedgeRectCallout">
              <a:avLst>
                <a:gd name="adj1" fmla="val -48750"/>
                <a:gd name="adj2" fmla="val 93657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/>
                <a:t>class JTree</a:t>
              </a:r>
            </a:p>
            <a:p>
              <a:r>
                <a:rPr lang="en-US" sz="1600" b="1" dirty="0"/>
                <a:t>{</a:t>
              </a:r>
              <a:r>
                <a:rPr lang="en-US" sz="1600" b="1" dirty="0">
                  <a:solidFill>
                    <a:srgbClr val="D60093"/>
                  </a:solidFill>
                </a:rPr>
                <a:t> treeModel;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CC3300"/>
                  </a:solidFill>
                </a:rPr>
                <a:t>selectionModel;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9900"/>
                  </a:solidFill>
                </a:rPr>
                <a:t>cellRenderer;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00CC"/>
                  </a:solidFill>
                </a:rPr>
                <a:t>cellEditor;</a:t>
              </a:r>
            </a:p>
            <a:p>
              <a:r>
                <a:rPr lang="en-US" sz="1600" b="1" dirty="0">
                  <a:solidFill>
                    <a:srgbClr val="0000CC"/>
                  </a:solidFill>
                </a:rPr>
                <a:t>  </a:t>
              </a:r>
              <a:r>
                <a:rPr lang="en-US" sz="1600" b="1" dirty="0"/>
                <a:t>….</a:t>
              </a:r>
            </a:p>
            <a:p>
              <a:r>
                <a:rPr lang="en-US" sz="1600" b="1" dirty="0"/>
                <a:t>}</a:t>
              </a:r>
            </a:p>
          </p:txBody>
        </p:sp>
        <p:sp>
          <p:nvSpPr>
            <p:cNvPr id="59403" name="Rectangle 15"/>
            <p:cNvSpPr>
              <a:spLocks noChangeArrowheads="1"/>
            </p:cNvSpPr>
            <p:nvPr/>
          </p:nvSpPr>
          <p:spPr bwMode="auto">
            <a:xfrm>
              <a:off x="96" y="3552"/>
              <a:ext cx="2007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class DefaultMutableTreeNode</a:t>
              </a:r>
            </a:p>
          </p:txBody>
        </p:sp>
        <p:sp>
          <p:nvSpPr>
            <p:cNvPr id="59404" name="Rectangle 18"/>
            <p:cNvSpPr>
              <a:spLocks noChangeArrowheads="1"/>
            </p:cNvSpPr>
            <p:nvPr/>
          </p:nvSpPr>
          <p:spPr bwMode="auto">
            <a:xfrm>
              <a:off x="4263" y="3552"/>
              <a:ext cx="1353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 TreeNode</a:t>
              </a:r>
            </a:p>
          </p:txBody>
        </p:sp>
        <p:sp>
          <p:nvSpPr>
            <p:cNvPr id="59405" name="Rectangle 19"/>
            <p:cNvSpPr>
              <a:spLocks noChangeArrowheads="1"/>
            </p:cNvSpPr>
            <p:nvPr/>
          </p:nvSpPr>
          <p:spPr bwMode="auto">
            <a:xfrm>
              <a:off x="2352" y="3552"/>
              <a:ext cx="1680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 MutableTreeNode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984" y="1392"/>
              <a:ext cx="1584" cy="912"/>
              <a:chOff x="96" y="528"/>
              <a:chExt cx="1584" cy="912"/>
            </a:xfrm>
          </p:grpSpPr>
          <p:sp>
            <p:nvSpPr>
              <p:cNvPr id="59426" name="Rectangle 22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CellEditor</a:t>
                </a:r>
              </a:p>
            </p:txBody>
          </p:sp>
          <p:sp>
            <p:nvSpPr>
              <p:cNvPr id="59427" name="Rectangle 23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139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TreeCellEditor</a:t>
                </a:r>
              </a:p>
            </p:txBody>
          </p:sp>
          <p:sp>
            <p:nvSpPr>
              <p:cNvPr id="59428" name="Rectangle 24"/>
              <p:cNvSpPr>
                <a:spLocks noChangeArrowheads="1"/>
              </p:cNvSpPr>
              <p:nvPr/>
            </p:nvSpPr>
            <p:spPr bwMode="auto">
              <a:xfrm>
                <a:off x="96" y="1200"/>
                <a:ext cx="158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DefaultTreeCellEditor</a:t>
                </a:r>
              </a:p>
            </p:txBody>
          </p:sp>
          <p:sp>
            <p:nvSpPr>
              <p:cNvPr id="59429" name="Line 25"/>
              <p:cNvSpPr>
                <a:spLocks noChangeShapeType="1"/>
              </p:cNvSpPr>
              <p:nvPr/>
            </p:nvSpPr>
            <p:spPr bwMode="auto">
              <a:xfrm flipV="1">
                <a:off x="912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30" name="Line 26"/>
              <p:cNvSpPr>
                <a:spLocks noChangeShapeType="1"/>
              </p:cNvSpPr>
              <p:nvPr/>
            </p:nvSpPr>
            <p:spPr bwMode="auto">
              <a:xfrm flipV="1">
                <a:off x="912" y="7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840" y="672"/>
              <a:ext cx="1776" cy="576"/>
              <a:chOff x="3552" y="576"/>
              <a:chExt cx="1776" cy="576"/>
            </a:xfrm>
          </p:grpSpPr>
          <p:sp>
            <p:nvSpPr>
              <p:cNvPr id="59423" name="Rectangle 28"/>
              <p:cNvSpPr>
                <a:spLocks noChangeArrowheads="1"/>
              </p:cNvSpPr>
              <p:nvPr/>
            </p:nvSpPr>
            <p:spPr bwMode="auto">
              <a:xfrm>
                <a:off x="3648" y="576"/>
                <a:ext cx="1536" cy="192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TreeCellRenderer</a:t>
                </a:r>
              </a:p>
            </p:txBody>
          </p:sp>
          <p:sp>
            <p:nvSpPr>
              <p:cNvPr id="59424" name="Rectangle 29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776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DefaultTreeCellRenderer</a:t>
                </a:r>
              </a:p>
            </p:txBody>
          </p:sp>
          <p:sp>
            <p:nvSpPr>
              <p:cNvPr id="59425" name="Line 30"/>
              <p:cNvSpPr>
                <a:spLocks noChangeShapeType="1"/>
              </p:cNvSpPr>
              <p:nvPr/>
            </p:nvSpPr>
            <p:spPr bwMode="auto">
              <a:xfrm flipV="1">
                <a:off x="4416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96" y="1392"/>
              <a:ext cx="1968" cy="576"/>
              <a:chOff x="3456" y="1296"/>
              <a:chExt cx="1968" cy="576"/>
            </a:xfrm>
          </p:grpSpPr>
          <p:sp>
            <p:nvSpPr>
              <p:cNvPr id="59420" name="Rectangle 3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TreeSectionModel</a:t>
                </a:r>
              </a:p>
            </p:txBody>
          </p:sp>
          <p:sp>
            <p:nvSpPr>
              <p:cNvPr id="59421" name="Rectangle 38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DefaultTreeSelectionModel</a:t>
                </a:r>
              </a:p>
            </p:txBody>
          </p:sp>
          <p:sp>
            <p:nvSpPr>
              <p:cNvPr id="59422" name="Line 39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83" y="672"/>
              <a:ext cx="1391" cy="624"/>
              <a:chOff x="3456" y="1296"/>
              <a:chExt cx="1968" cy="576"/>
            </a:xfrm>
          </p:grpSpPr>
          <p:sp>
            <p:nvSpPr>
              <p:cNvPr id="59417" name="Rectangle 45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 TreeModel</a:t>
                </a:r>
              </a:p>
            </p:txBody>
          </p:sp>
          <p:sp>
            <p:nvSpPr>
              <p:cNvPr id="59418" name="Rectangle 4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DefaultTreeModel</a:t>
                </a:r>
              </a:p>
            </p:txBody>
          </p:sp>
          <p:sp>
            <p:nvSpPr>
              <p:cNvPr id="59419" name="Line 47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9410" name="Line 49"/>
            <p:cNvSpPr>
              <a:spLocks noChangeShapeType="1"/>
            </p:cNvSpPr>
            <p:nvPr/>
          </p:nvSpPr>
          <p:spPr bwMode="auto">
            <a:xfrm flipV="1">
              <a:off x="1776" y="86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1" name="Line 50"/>
            <p:cNvSpPr>
              <a:spLocks noChangeShapeType="1"/>
            </p:cNvSpPr>
            <p:nvPr/>
          </p:nvSpPr>
          <p:spPr bwMode="auto">
            <a:xfrm flipV="1">
              <a:off x="1920" y="1008"/>
              <a:ext cx="52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2" name="Line 51"/>
            <p:cNvSpPr>
              <a:spLocks noChangeShapeType="1"/>
            </p:cNvSpPr>
            <p:nvPr/>
          </p:nvSpPr>
          <p:spPr bwMode="auto">
            <a:xfrm flipH="1">
              <a:off x="3264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3" name="Line 52"/>
            <p:cNvSpPr>
              <a:spLocks noChangeShapeType="1"/>
            </p:cNvSpPr>
            <p:nvPr/>
          </p:nvSpPr>
          <p:spPr bwMode="auto">
            <a:xfrm flipH="1" flipV="1">
              <a:off x="3120" y="1344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4" name="Line 53"/>
            <p:cNvSpPr>
              <a:spLocks noChangeShapeType="1"/>
            </p:cNvSpPr>
            <p:nvPr/>
          </p:nvSpPr>
          <p:spPr bwMode="auto">
            <a:xfrm flipV="1">
              <a:off x="1968" y="297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5" name="Line 64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6" name="Line 65"/>
            <p:cNvSpPr>
              <a:spLocks noChangeShapeType="1"/>
            </p:cNvSpPr>
            <p:nvPr/>
          </p:nvSpPr>
          <p:spPr bwMode="auto">
            <a:xfrm>
              <a:off x="403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95400"/>
            <a:ext cx="49530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28273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3362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78962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914400"/>
            <a:ext cx="8867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9: Using JTree…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6210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5191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410200"/>
            <a:ext cx="2514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4800600"/>
            <a:ext cx="274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endCxn id="68612" idx="1"/>
          </p:cNvCxnSpPr>
          <p:nvPr/>
        </p:nvCxnSpPr>
        <p:spPr>
          <a:xfrm flipV="1">
            <a:off x="2286000" y="5908675"/>
            <a:ext cx="3505200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1895475"/>
            <a:ext cx="2886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634</TotalTime>
  <Words>303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Perpetua</vt:lpstr>
      <vt:lpstr>Wingdings 2</vt:lpstr>
      <vt:lpstr>Equity</vt:lpstr>
      <vt:lpstr>Lecture 02 Creating Graphical User Interface Part 4</vt:lpstr>
      <vt:lpstr>Why should we study this lecture?</vt:lpstr>
      <vt:lpstr>Contents</vt:lpstr>
      <vt:lpstr>1- The JTree Class</vt:lpstr>
      <vt:lpstr>JTree: Architecture</vt:lpstr>
      <vt:lpstr>Demo 9: Using JTree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Duc LTM</cp:lastModifiedBy>
  <cp:revision>39</cp:revision>
  <dcterms:created xsi:type="dcterms:W3CDTF">2014-12-30T03:31:12Z</dcterms:created>
  <dcterms:modified xsi:type="dcterms:W3CDTF">2016-09-19T16:42:07Z</dcterms:modified>
</cp:coreProperties>
</file>