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00" r:id="rId14"/>
    <p:sldId id="538" r:id="rId15"/>
    <p:sldId id="568" r:id="rId16"/>
    <p:sldId id="569" r:id="rId17"/>
    <p:sldId id="570" r:id="rId18"/>
    <p:sldId id="565" r:id="rId19"/>
    <p:sldId id="558" r:id="rId20"/>
    <p:sldId id="559" r:id="rId21"/>
    <p:sldId id="560" r:id="rId22"/>
    <p:sldId id="544" r:id="rId23"/>
    <p:sldId id="549" r:id="rId24"/>
    <p:sldId id="550" r:id="rId25"/>
    <p:sldId id="551" r:id="rId26"/>
    <p:sldId id="546" r:id="rId27"/>
    <p:sldId id="571" r:id="rId28"/>
    <p:sldId id="585" r:id="rId29"/>
    <p:sldId id="586" r:id="rId30"/>
    <p:sldId id="574" r:id="rId31"/>
    <p:sldId id="575" r:id="rId32"/>
    <p:sldId id="587" r:id="rId33"/>
    <p:sldId id="588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4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6323" autoAdjust="0"/>
  </p:normalViewPr>
  <p:slideViewPr>
    <p:cSldViewPr>
      <p:cViewPr varScale="1">
        <p:scale>
          <a:sx n="58" d="100"/>
          <a:sy n="58" d="100"/>
        </p:scale>
        <p:origin x="16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Derieved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“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trừu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” do </a:t>
            </a:r>
            <a:r>
              <a:rPr lang="en-US" baseline="0" dirty="0" err="1"/>
              <a:t>là</a:t>
            </a:r>
            <a:r>
              <a:rPr lang="en-US" baseline="0" dirty="0"/>
              <a:t> con </a:t>
            </a:r>
            <a:r>
              <a:rPr lang="en-US" baseline="0" dirty="0" err="1"/>
              <a:t>của</a:t>
            </a:r>
            <a:r>
              <a:rPr lang="en-US" baseline="0" dirty="0"/>
              <a:t> AbstractDemo2, </a:t>
            </a:r>
            <a:r>
              <a:rPr lang="en-US" baseline="0" dirty="0" err="1"/>
              <a:t>hành</a:t>
            </a:r>
            <a:r>
              <a:rPr lang="en-US" baseline="0" dirty="0"/>
              <a:t> vi m2()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Hardware interface: </a:t>
            </a:r>
            <a:r>
              <a:rPr lang="en-US" baseline="0" dirty="0" err="1"/>
              <a:t>Cổng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Software interface: </a:t>
            </a:r>
            <a:r>
              <a:rPr lang="en-US" baseline="0" dirty="0" err="1"/>
              <a:t>Thư</a:t>
            </a:r>
            <a:r>
              <a:rPr lang="en-US" baseline="0" dirty="0"/>
              <a:t> </a:t>
            </a:r>
            <a:r>
              <a:rPr lang="en-US" baseline="0" dirty="0" err="1"/>
              <a:t>viện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OO: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vi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VD: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Java OOP </a:t>
            </a:r>
            <a:r>
              <a:rPr lang="en-US" baseline="0" dirty="0" err="1"/>
              <a:t>là</a:t>
            </a:r>
            <a:r>
              <a:rPr lang="en-US" baseline="0" dirty="0"/>
              <a:t> Interface,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Java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4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ElectricProduct</a:t>
            </a:r>
            <a:r>
              <a:rPr lang="en-US" baseline="0" dirty="0"/>
              <a:t> </a:t>
            </a:r>
            <a:r>
              <a:rPr lang="en-US" dirty="0"/>
              <a:t>“Is</a:t>
            </a:r>
            <a:r>
              <a:rPr lang="en-US" baseline="0" dirty="0"/>
              <a:t> A”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Ceramic</a:t>
            </a:r>
            <a:r>
              <a:rPr lang="en-US" baseline="0" dirty="0"/>
              <a:t> </a:t>
            </a:r>
            <a:r>
              <a:rPr lang="en-US" dirty="0"/>
              <a:t>“Is</a:t>
            </a:r>
            <a:r>
              <a:rPr lang="en-US" baseline="0" dirty="0"/>
              <a:t> A” Product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8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Annotation: </a:t>
            </a:r>
            <a:r>
              <a:rPr lang="en-US" sz="1400" dirty="0" err="1"/>
              <a:t>chú</a:t>
            </a:r>
            <a:r>
              <a:rPr lang="en-US" sz="1400" baseline="0" dirty="0"/>
              <a:t> </a:t>
            </a:r>
            <a:r>
              <a:rPr lang="en-US" sz="1400" baseline="0" dirty="0" err="1"/>
              <a:t>dẫn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Overiding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: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đa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2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05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Interface and Inheritance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r>
              <a:rPr lang="en-US" sz="2800" b="0" dirty="0"/>
              <a:t>(https://docs.oracle.com/javase/tutorial/java/IandI/)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Methods (1)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Overriding a method</a:t>
            </a:r>
            <a:r>
              <a:rPr lang="en-US" sz="2800" dirty="0"/>
              <a:t>: An instance method in a subclass with the same signature (name, plus the number and the type of its parameters) and return type as an instance method in the superclass overrides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/>
              <a:t>Use 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superclass (you may not use it because overriding is 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</a:t>
            </a:r>
            <a:r>
              <a:rPr lang="en-US" sz="2800" b="1" dirty="0"/>
              <a:t>static </a:t>
            </a:r>
            <a:r>
              <a:rPr lang="en-US" sz="2800" dirty="0"/>
              <a:t>method implemented in super class</a:t>
            </a:r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(2)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ability of two or more objects belonging to </a:t>
            </a:r>
            <a:r>
              <a:rPr lang="en-US" b="1" i="1" dirty="0"/>
              <a:t>different </a:t>
            </a:r>
            <a:r>
              <a:rPr lang="en-US" dirty="0"/>
              <a:t>classes to respond to exactly the </a:t>
            </a:r>
            <a:r>
              <a:rPr lang="en-US" b="1" i="1" dirty="0"/>
              <a:t>same</a:t>
            </a:r>
            <a:r>
              <a:rPr lang="en-US" i="1" dirty="0"/>
              <a:t> </a:t>
            </a:r>
            <a:r>
              <a:rPr lang="en-US" dirty="0"/>
              <a:t>message (method call) in different class-specific ways</a:t>
            </a:r>
            <a:r>
              <a:rPr lang="en-US" b="1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i="1" dirty="0"/>
              <a:t>Inheritance combined with overriding facilitates polymorphism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Polymorphism…)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76831"/>
              </p:ext>
            </p:extLst>
          </p:nvPr>
        </p:nvGraphicFramePr>
        <p:xfrm>
          <a:off x="3352800" y="1447800"/>
          <a:ext cx="2590800" cy="16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7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3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31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21046"/>
              </p:ext>
            </p:extLst>
          </p:nvPr>
        </p:nvGraphicFramePr>
        <p:xfrm>
          <a:off x="304800" y="4267200"/>
          <a:ext cx="3962400" cy="20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GraduateStudent</a:t>
                      </a:r>
                      <a:b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73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underGraduateDegree;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092">
                <a:tc>
                  <a:txBody>
                    <a:bodyPr/>
                    <a:lstStyle/>
                    <a:p>
                      <a:r>
                        <a:rPr lang="en-US" sz="1800" dirty="0"/>
                        <a:t>+ GraduateStudent(String n, String</a:t>
                      </a:r>
                      <a:r>
                        <a:rPr lang="en-US" sz="1800" baseline="0" dirty="0"/>
                        <a:t> ug)</a:t>
                      </a:r>
                      <a:endParaRPr lang="en-US" sz="1800" dirty="0"/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53706"/>
              </p:ext>
            </p:extLst>
          </p:nvPr>
        </p:nvGraphicFramePr>
        <p:xfrm>
          <a:off x="4572000" y="4267200"/>
          <a:ext cx="4343400" cy="2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UndergraduateStudent</a:t>
                      </a:r>
                      <a:b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4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highSchool;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7">
                <a:tc>
                  <a:txBody>
                    <a:bodyPr/>
                    <a:lstStyle/>
                    <a:p>
                      <a:r>
                        <a:rPr lang="en-US" sz="1800" dirty="0"/>
                        <a:t>+ UndergraduateStudent(String</a:t>
                      </a:r>
                      <a:r>
                        <a:rPr lang="en-US" sz="1800" baseline="0" dirty="0"/>
                        <a:t> n, String h)</a:t>
                      </a:r>
                      <a:endParaRPr lang="en-US" sz="1800" dirty="0"/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 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276600"/>
            <a:ext cx="2133600" cy="990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53000" y="3276600"/>
            <a:ext cx="2133600" cy="1066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1371600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8000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fields,  static methods, prototypes (</a:t>
            </a:r>
            <a:r>
              <a:rPr lang="en-US" sz="2800" b="1" dirty="0">
                <a:solidFill>
                  <a:srgbClr val="002060"/>
                </a:solidFill>
              </a:rPr>
              <a:t>abstract methods, default methods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Hành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vi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mức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đối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tượng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nhưng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chưa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được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thực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hiện</a:t>
            </a:r>
            <a:r>
              <a:rPr lang="en-US" sz="2800" dirty="0">
                <a:solidFill>
                  <a:srgbClr val="002060"/>
                </a:solidFill>
              </a:rPr>
              <a:t>), and 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/>
              <a:t>Interfaces cannot be instantiated because they have no-body methods.</a:t>
            </a:r>
          </a:p>
          <a:p>
            <a:r>
              <a:rPr lang="en-US" sz="2800" dirty="0"/>
              <a:t>Interfaces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Benefits of OO implementation: </a:t>
            </a:r>
            <a:r>
              <a:rPr lang="en-US" dirty="0" err="1"/>
              <a:t>Inheriatnce</a:t>
            </a:r>
            <a:r>
              <a:rPr lang="en-US" dirty="0"/>
              <a:t>, Polymorphism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err="1"/>
              <a:t>Enum</a:t>
            </a:r>
            <a:r>
              <a:rPr lang="en-US" dirty="0"/>
              <a:t> Type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Practice walkthroughs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Implementing </a:t>
            </a:r>
            <a:br>
              <a:rPr lang="en-US" sz="3600" dirty="0"/>
            </a:br>
            <a:r>
              <a:rPr lang="en-US" sz="3600" dirty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3 common relations in classes:</a:t>
            </a:r>
          </a:p>
          <a:p>
            <a:pPr lvl="1"/>
            <a:r>
              <a:rPr lang="en-US" dirty="0"/>
              <a:t>“is a/ a kind of”</a:t>
            </a:r>
          </a:p>
          <a:p>
            <a:pPr lvl="1"/>
            <a:r>
              <a:rPr lang="en-US" dirty="0"/>
              <a:t>“has a”</a:t>
            </a:r>
          </a:p>
          <a:p>
            <a:pPr lvl="1"/>
            <a:r>
              <a:rPr lang="en-US" dirty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Student is a person</a:t>
            </a:r>
          </a:p>
          <a:p>
            <a:pPr lvl="1"/>
            <a:r>
              <a:rPr lang="en-US" dirty="0"/>
              <a:t>“A home is a house that has a family and a pet.”</a:t>
            </a:r>
          </a:p>
          <a:p>
            <a:pPr lvl="1"/>
            <a:r>
              <a:rPr lang="en-US" dirty="0"/>
              <a:t>An invoice contains </a:t>
            </a:r>
            <a:r>
              <a:rPr lang="en-US"/>
              <a:t>some products and a product </a:t>
            </a:r>
            <a:r>
              <a:rPr lang="en-US" dirty="0"/>
              <a:t>can be contained </a:t>
            </a:r>
            <a:r>
              <a:rPr lang="en-US"/>
              <a:t>in some invoices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Enum Types (1)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895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enum type</a:t>
            </a:r>
            <a:r>
              <a:rPr lang="en-US" dirty="0"/>
              <a:t> is a special data type that enables for a variable to be a set of predefined constants.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enum types any time you need to represent a fixed set of named-constants (uppercase).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648200"/>
            <a:ext cx="688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4114800"/>
            <a:ext cx="2057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New/ Java Enum</a:t>
            </a:r>
          </a:p>
        </p:txBody>
      </p: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7391400" y="228600"/>
            <a:ext cx="1600200" cy="1828800"/>
          </a:xfrm>
        </p:spPr>
        <p:txBody>
          <a:bodyPr/>
          <a:lstStyle/>
          <a:p>
            <a:pPr algn="l"/>
            <a:r>
              <a:rPr lang="en-US" sz="3600" b="1" dirty="0"/>
              <a:t>Enum Types (2)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57150"/>
            <a:ext cx="6562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4648200"/>
            <a:ext cx="5219700" cy="1876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2832684" cy="9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533400"/>
          </a:xfrm>
        </p:spPr>
        <p:txBody>
          <a:bodyPr/>
          <a:lstStyle/>
          <a:p>
            <a:r>
              <a:rPr lang="en-US" sz="3600" b="1" dirty="0"/>
              <a:t>Enum Types (3)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42975"/>
            <a:ext cx="69913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685800"/>
          </a:xfrm>
        </p:spPr>
        <p:txBody>
          <a:bodyPr/>
          <a:lstStyle/>
          <a:p>
            <a:r>
              <a:rPr lang="en-US" sz="3600" b="1" dirty="0"/>
              <a:t>Enum Types (4)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19" y="1657350"/>
            <a:ext cx="8714564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Implementing </a:t>
            </a:r>
            <a:br>
              <a:rPr lang="en-US" sz="3200" dirty="0"/>
            </a:br>
            <a:r>
              <a:rPr lang="en-US" sz="3200" dirty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Person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birthDate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/>
                        <a:t>+ String</a:t>
                      </a:r>
                      <a:r>
                        <a:rPr lang="en-US" sz="1800" baseline="0" dirty="0"/>
                        <a:t> getName();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+ void setName(String n);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/>
                        <a:t>…….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department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void setDepartment(String 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/>
                        <a:t> String degreeSought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getStudentId();</a:t>
                      </a:r>
                    </a:p>
                    <a:p>
                      <a:r>
                        <a:rPr lang="en-US" sz="1800" dirty="0"/>
                        <a:t>+ void setStudentID(String</a:t>
                      </a:r>
                      <a:r>
                        <a:rPr lang="en-US" sz="1800" baseline="0" dirty="0"/>
                        <a:t> id)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14478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“is a” is implemented as a sub-class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“has a” is implemented as reference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class Professor has the field Student[] students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class Student has the field Professor pr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" y="251460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Sub-classes inherit the structure of super class</a:t>
            </a: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/>
              <a:t>Benefits </a:t>
            </a:r>
            <a:r>
              <a:rPr lang="en-US" dirty="0"/>
              <a:t>of </a:t>
            </a:r>
            <a:r>
              <a:rPr lang="en-US"/>
              <a:t>OO implementation: Inheriatance ans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Enum Type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There are some sub-classes from one super class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/>
              <a:t>The </a:t>
            </a:r>
            <a:r>
              <a:rPr lang="en-US" sz="2400" u="sng" dirty="0"/>
              <a:t>extends</a:t>
            </a:r>
            <a:r>
              <a:rPr lang="en-US" sz="2400" dirty="0"/>
              <a:t> keyword is used to create sub-class.</a:t>
            </a:r>
          </a:p>
          <a:p>
            <a:pPr algn="just"/>
            <a:r>
              <a:rPr lang="en-US" sz="2400" dirty="0"/>
              <a:t>A class can be directly derived from </a:t>
            </a:r>
            <a:r>
              <a:rPr lang="en-US" sz="2400" dirty="0">
                <a:solidFill>
                  <a:srgbClr val="0000CC"/>
                </a:solidFill>
              </a:rPr>
              <a:t>only</a:t>
            </a:r>
            <a:r>
              <a:rPr lang="en-US" sz="2400" dirty="0"/>
              <a:t> one class ( Java is a single-inherited OOP language).</a:t>
            </a:r>
          </a:p>
          <a:p>
            <a:pPr algn="just"/>
            <a:r>
              <a:rPr lang="en-US" sz="2400" dirty="0"/>
              <a:t>If a class does not have any superclass, then it is implicitly derived from Object class.</a:t>
            </a:r>
          </a:p>
          <a:p>
            <a:pPr algn="just"/>
            <a:r>
              <a:rPr lang="en-US" sz="2400" dirty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r>
              <a:rPr lang="en-US" sz="4000" dirty="0"/>
              <a:t> Inheritance…: “super” Keyword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super(arguments); </a:t>
            </a:r>
            <a:r>
              <a:rPr lang="en-US" sz="2400" i="1" dirty="0"/>
              <a:t>//invoke a superclass 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constructor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4000" dirty="0"/>
              <a:t> Inheritance…: “super” Keyword </a:t>
            </a:r>
            <a:br>
              <a:rPr lang="en-US" sz="4000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/>
              <a:t>super()</a:t>
            </a:r>
            <a:r>
              <a:rPr lang="en-US" dirty="0"/>
              <a:t> is used to access the superclass's constructor. And It must be the first statement in the constructor of the subclass.</a:t>
            </a:r>
          </a:p>
          <a:p>
            <a:pPr marL="0" indent="0">
              <a:buClrTx/>
              <a:buSzTx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1488</Words>
  <Application>Microsoft Office PowerPoint</Application>
  <PresentationFormat>On-screen Show (4:3)</PresentationFormat>
  <Paragraphs>313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Session 05 Interface and Inheritance  (https://docs.oracle.com/javase/tutorial/java/IandI/)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Polymorphism</vt:lpstr>
      <vt:lpstr>Polymorphism…)</vt:lpstr>
      <vt:lpstr>Overriding Inherited Methods</vt:lpstr>
      <vt:lpstr>How Can Overridden Method be Determined?</vt:lpstr>
      <vt:lpstr>How Can Overridden Methods be Determined?</vt:lpstr>
      <vt:lpstr>Interfaces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Enum Types (1)</vt:lpstr>
      <vt:lpstr>Enum Types (2)</vt:lpstr>
      <vt:lpstr>Enum Types (3)</vt:lpstr>
      <vt:lpstr>Enum Types (4)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Minh Duc Lai Trung</cp:lastModifiedBy>
  <cp:revision>521</cp:revision>
  <dcterms:created xsi:type="dcterms:W3CDTF">2007-08-21T04:43:22Z</dcterms:created>
  <dcterms:modified xsi:type="dcterms:W3CDTF">2016-07-22T02:54:39Z</dcterms:modified>
</cp:coreProperties>
</file>