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6323" autoAdjust="0"/>
  </p:normalViewPr>
  <p:slideViewPr>
    <p:cSldViewPr>
      <p:cViewPr varScale="1">
        <p:scale>
          <a:sx n="58" d="100"/>
          <a:sy n="58" d="100"/>
        </p:scale>
        <p:origin x="1686" y="6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7/26/2016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7/26/2016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Numbers and strings are normal data </a:t>
            </a:r>
            <a:r>
              <a:rPr lang="en-US"/>
              <a:t>of every </a:t>
            </a:r>
            <a:r>
              <a:rPr lang="en-US" dirty="0"/>
              <a:t>program. A number entered from the keyboard </a:t>
            </a:r>
            <a:r>
              <a:rPr lang="en-US" baseline="0" dirty="0"/>
              <a:t>is a strings of digits. This chapter will introduce utilities supported in the java.til library package which will facilitate operations on numbers, strings.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a:solidFill>
                  <a:schemeClr val="tx1"/>
                </a:solidFill>
                <a:effectLst/>
                <a:latin typeface="+mn-lt"/>
                <a:ea typeface="+mn-ea"/>
                <a:cs typeface="+mn-cs"/>
              </a:rPr>
              <a:t>She said "Hello!" to me. </a:t>
            </a:r>
          </a:p>
          <a:p>
            <a:r>
              <a:rPr lang="en-US" sz="1200" b="0" i="0" kern="1200" dirty="0">
                <a:solidFill>
                  <a:schemeClr val="tx1"/>
                </a:solidFill>
                <a:effectLst/>
                <a:latin typeface="+mn-lt"/>
                <a:ea typeface="+mn-ea"/>
                <a:cs typeface="+mn-cs"/>
              </a:rPr>
              <a:t>you would write</a:t>
            </a:r>
          </a:p>
          <a:p>
            <a:r>
              <a:rPr lang="en-US" sz="1200" b="0" i="0" kern="1200" dirty="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Tuần</a:t>
            </a:r>
            <a:r>
              <a:rPr lang="en-US" baseline="0" dirty="0"/>
              <a:t> </a:t>
            </a:r>
            <a:r>
              <a:rPr lang="en-US" baseline="0" dirty="0" err="1"/>
              <a:t>tự</a:t>
            </a:r>
            <a:r>
              <a:rPr lang="en-US" baseline="0" dirty="0"/>
              <a:t> </a:t>
            </a:r>
            <a:r>
              <a:rPr lang="en-US" baseline="0" dirty="0" err="1"/>
              <a:t>hoá</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377877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Immutable:</a:t>
            </a:r>
            <a:r>
              <a:rPr lang="en-US" baseline="0" dirty="0"/>
              <a:t> </a:t>
            </a:r>
            <a:r>
              <a:rPr lang="en-US" baseline="0" dirty="0" err="1"/>
              <a:t>Bất</a:t>
            </a:r>
            <a:r>
              <a:rPr lang="en-US" baseline="0" dirty="0"/>
              <a:t> </a:t>
            </a:r>
            <a:r>
              <a:rPr lang="en-US" baseline="0" dirty="0" err="1"/>
              <a:t>biến</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236694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Đặc</a:t>
            </a:r>
            <a:r>
              <a:rPr lang="en-US" baseline="0" dirty="0"/>
              <a:t> </a:t>
            </a:r>
            <a:r>
              <a:rPr lang="en-US" baseline="0" dirty="0" err="1"/>
              <a:t>điểm</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a:t>
            </a:r>
            <a:r>
              <a:rPr lang="en-US" baseline="0" dirty="0" err="1"/>
              <a:t>bàn</a:t>
            </a:r>
            <a:r>
              <a:rPr lang="en-US" baseline="0" dirty="0"/>
              <a:t> </a:t>
            </a:r>
            <a:r>
              <a:rPr lang="en-US" baseline="0" dirty="0" err="1"/>
              <a:t>phím</a:t>
            </a:r>
            <a:r>
              <a:rPr lang="en-US" baseline="0" dirty="0"/>
              <a:t> </a:t>
            </a:r>
            <a:r>
              <a:rPr lang="en-US" baseline="0" dirty="0" err="1"/>
              <a:t>là</a:t>
            </a:r>
            <a:r>
              <a:rPr lang="en-US" baseline="0" dirty="0"/>
              <a:t>: </a:t>
            </a:r>
            <a:r>
              <a:rPr lang="en-US" baseline="0" dirty="0" err="1"/>
              <a:t>Cần</a:t>
            </a:r>
            <a:r>
              <a:rPr lang="en-US" baseline="0" dirty="0"/>
              <a:t> </a:t>
            </a:r>
            <a:r>
              <a:rPr lang="en-US" baseline="0" dirty="0" err="1"/>
              <a:t>sự</a:t>
            </a:r>
            <a:r>
              <a:rPr lang="en-US" baseline="0" dirty="0"/>
              <a:t> </a:t>
            </a:r>
            <a:r>
              <a:rPr lang="en-US" baseline="0" dirty="0" err="1"/>
              <a:t>hợp</a:t>
            </a:r>
            <a:r>
              <a:rPr lang="en-US" baseline="0" dirty="0"/>
              <a:t> </a:t>
            </a:r>
            <a:r>
              <a:rPr lang="en-US" baseline="0" dirty="0" err="1"/>
              <a:t>tác</a:t>
            </a:r>
            <a:r>
              <a:rPr lang="en-US" baseline="0" dirty="0"/>
              <a:t> </a:t>
            </a:r>
            <a:r>
              <a:rPr lang="en-US" baseline="0" dirty="0" err="1"/>
              <a:t>của</a:t>
            </a:r>
            <a:r>
              <a:rPr lang="en-US" baseline="0" dirty="0"/>
              <a:t> con </a:t>
            </a:r>
            <a:r>
              <a:rPr lang="en-US" baseline="0" dirty="0" err="1"/>
              <a:t>người</a:t>
            </a:r>
            <a:r>
              <a:rPr lang="en-US" baseline="0" dirty="0"/>
              <a:t>.</a:t>
            </a:r>
          </a:p>
          <a:p>
            <a:r>
              <a:rPr lang="en-US" baseline="0" dirty="0"/>
              <a:t>Token: </a:t>
            </a:r>
            <a:r>
              <a:rPr lang="en-US" baseline="0" dirty="0" err="1"/>
              <a:t>Đơn</a:t>
            </a:r>
            <a:r>
              <a:rPr lang="en-US" baseline="0" dirty="0"/>
              <a:t> </a:t>
            </a:r>
            <a:r>
              <a:rPr lang="en-US" baseline="0" dirty="0" err="1"/>
              <a:t>vị</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thay</a:t>
            </a:r>
            <a:r>
              <a:rPr lang="en-US" baseline="0" dirty="0"/>
              <a:t> </a:t>
            </a:r>
            <a:r>
              <a:rPr lang="en-US" baseline="0" dirty="0" err="1"/>
              <a:t>cho</a:t>
            </a:r>
            <a:r>
              <a:rPr lang="en-US" baseline="0" dirty="0"/>
              <a:t> </a:t>
            </a:r>
            <a:r>
              <a:rPr lang="en-US" baseline="0"/>
              <a:t>“word”</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24</a:t>
            </a:fld>
            <a:endParaRPr lang="en-US" dirty="0"/>
          </a:p>
        </p:txBody>
      </p:sp>
    </p:spTree>
    <p:extLst>
      <p:ext uri="{BB962C8B-B14F-4D97-AF65-F5344CB8AC3E}">
        <p14:creationId xmlns:p14="http://schemas.microsoft.com/office/powerpoint/2010/main" val="281745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066800" cy="228600"/>
          </a:xfrm>
        </p:spPr>
        <p:txBody>
          <a:bodyPr/>
          <a:lstStyle>
            <a:lvl1pPr>
              <a:defRPr>
                <a:solidFill>
                  <a:schemeClr val="tx1"/>
                </a:solidFill>
                <a:latin typeface="Arial" pitchFamily="34" charset="0"/>
                <a:cs typeface="Arial" pitchFamily="34" charset="0"/>
              </a:defRPr>
            </a:lvl1pPr>
          </a:lstStyle>
          <a:p>
            <a:pPr>
              <a:defRPr/>
            </a:pPr>
            <a:fld id="{550A9C9B-9050-4F1B-89AA-84DC1BFEA1A4}" type="datetime1">
              <a:rPr lang="en-US" smtClean="0"/>
              <a:pPr>
                <a:defRPr/>
              </a:pPr>
              <a:t>7/26/2016</a:t>
            </a:fld>
            <a:endParaRPr lang="en-US" dirty="0"/>
          </a:p>
        </p:txBody>
      </p:sp>
      <p:sp>
        <p:nvSpPr>
          <p:cNvPr id="5" name="Footer Placeholder 4"/>
          <p:cNvSpPr>
            <a:spLocks noGrp="1"/>
          </p:cNvSpPr>
          <p:nvPr>
            <p:ph type="ftr" sz="quarter" idx="11"/>
          </p:nvPr>
        </p:nvSpPr>
        <p:spPr>
          <a:xfrm>
            <a:off x="2133600" y="6629400"/>
            <a:ext cx="5029200" cy="228600"/>
          </a:xfrm>
        </p:spPr>
        <p:txBody>
          <a:bodyPr/>
          <a:lstStyle>
            <a:lvl1pPr>
              <a:defRPr>
                <a:solidFill>
                  <a:schemeClr val="tx1"/>
                </a:solidFill>
                <a:latin typeface="Arial" pitchFamily="34" charset="0"/>
                <a:cs typeface="Arial" pitchFamily="34" charset="0"/>
              </a:defRPr>
            </a:lvl1pPr>
          </a:lstStyle>
          <a:p>
            <a:pPr>
              <a:defRPr/>
            </a:pPr>
            <a:r>
              <a:rPr lang="en-US" dirty="0"/>
              <a:t>Session 06 - Numbers and Strings</a:t>
            </a:r>
          </a:p>
        </p:txBody>
      </p:sp>
      <p:sp>
        <p:nvSpPr>
          <p:cNvPr id="6" name="Slide Number Placeholder 5"/>
          <p:cNvSpPr>
            <a:spLocks noGrp="1"/>
          </p:cNvSpPr>
          <p:nvPr>
            <p:ph type="sldNum" sz="quarter" idx="12"/>
          </p:nvPr>
        </p:nvSpPr>
        <p:spPr>
          <a:xfrm>
            <a:off x="7848600" y="6629400"/>
            <a:ext cx="838200" cy="228600"/>
          </a:xfr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9C8AD0-BC39-47E8-89F5-F5706247D2E1}" type="datetime1">
              <a:rPr lang="en-US" smtClean="0"/>
              <a:pPr>
                <a:defRPr/>
              </a:pPr>
              <a:t>7/26/2016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A70DE9-DDF3-42CA-99A5-F56C0D42AB2A}" type="datetime1">
              <a:rPr lang="en-US" smtClean="0"/>
              <a:pPr>
                <a:defRPr/>
              </a:pPr>
              <a:t>7/26/2016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537325"/>
            <a:ext cx="1066800" cy="320675"/>
          </a:xfrm>
        </p:spPr>
        <p:txBody>
          <a:bodyPr/>
          <a:lstStyle>
            <a:lvl1pPr>
              <a:defRPr>
                <a:latin typeface="Arial" pitchFamily="34" charset="0"/>
                <a:cs typeface="Arial" pitchFamily="34" charset="0"/>
              </a:defRPr>
            </a:lvl1pPr>
          </a:lstStyle>
          <a:p>
            <a:pPr>
              <a:defRPr/>
            </a:pPr>
            <a:fld id="{220CBB4C-7A85-4C15-A48E-1FB626701096}" type="datetime1">
              <a:rPr lang="en-US" smtClean="0"/>
              <a:pPr>
                <a:defRPr/>
              </a:pPr>
              <a:t>7/26/2016</a:t>
            </a:fld>
            <a:endParaRPr lang="en-US" dirty="0"/>
          </a:p>
        </p:txBody>
      </p:sp>
      <p:sp>
        <p:nvSpPr>
          <p:cNvPr id="5" name="Footer Placeholder 4"/>
          <p:cNvSpPr>
            <a:spLocks noGrp="1"/>
          </p:cNvSpPr>
          <p:nvPr>
            <p:ph type="ftr" sz="quarter" idx="11"/>
          </p:nvPr>
        </p:nvSpPr>
        <p:spPr>
          <a:xfrm>
            <a:off x="2057400" y="6537325"/>
            <a:ext cx="5257800" cy="320675"/>
          </a:xfrm>
        </p:spPr>
        <p:txBody>
          <a:bodyPr/>
          <a:lstStyle>
            <a:lvl1pPr>
              <a:defRPr>
                <a:latin typeface="Arial" pitchFamily="34" charset="0"/>
                <a:cs typeface="Arial" pitchFamily="34" charset="0"/>
              </a:defRPr>
            </a:lvl1pPr>
          </a:lstStyle>
          <a:p>
            <a:pPr>
              <a:defRPr/>
            </a:pPr>
            <a:r>
              <a:rPr lang="en-US" dirty="0"/>
              <a:t>Session 06 - Numbers and Strings</a:t>
            </a:r>
          </a:p>
        </p:txBody>
      </p:sp>
      <p:sp>
        <p:nvSpPr>
          <p:cNvPr id="6" name="Slide Number Placeholder 5"/>
          <p:cNvSpPr>
            <a:spLocks noGrp="1"/>
          </p:cNvSpPr>
          <p:nvPr>
            <p:ph type="sldNum" sz="quarter" idx="12"/>
          </p:nvPr>
        </p:nvSpPr>
        <p:spPr>
          <a:xfrm>
            <a:off x="7924800" y="6537325"/>
            <a:ext cx="762000" cy="320675"/>
          </a:xfr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C2D8D6D-C51B-44EE-A979-792394C194CD}" type="datetime1">
              <a:rPr lang="en-US" smtClean="0"/>
              <a:pPr>
                <a:defRPr/>
              </a:pPr>
              <a:t>7/26/2016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1A66F4B-8303-45CC-8099-4C1841C66B66}" type="datetime1">
              <a:rPr lang="en-US" smtClean="0"/>
              <a:pPr>
                <a:defRPr/>
              </a:pPr>
              <a:t>7/26/2016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DB0CE80-E551-4FCD-BEA0-04DA3724ACA7}" type="datetime1">
              <a:rPr lang="en-US" smtClean="0"/>
              <a:pPr>
                <a:defRPr/>
              </a:pPr>
              <a:t>7/26/2016</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47D5DB4-A47B-41A7-A123-8F16C2A175D2}" type="datetime1">
              <a:rPr lang="en-US" smtClean="0"/>
              <a:pPr>
                <a:defRPr/>
              </a:pPr>
              <a:t>7/26/2016</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4711AF-DC04-41F4-AB30-EFF380157E45}" type="datetime1">
              <a:rPr lang="en-US" smtClean="0"/>
              <a:pPr>
                <a:defRPr/>
              </a:pPr>
              <a:t>7/26/2016</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7A5BB9A-9C43-43AD-8927-BB2CA3C267C2}" type="datetime1">
              <a:rPr lang="en-US" smtClean="0"/>
              <a:pPr>
                <a:defRPr/>
              </a:pPr>
              <a:t>7/26/2016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28A30D7-C658-4F0E-9F02-4D11620C7566}" type="datetime1">
              <a:rPr lang="en-US" smtClean="0"/>
              <a:pPr>
                <a:defRPr/>
              </a:pPr>
              <a:t>7/26/2016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06 - Numbers and Strings</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C325C67-9618-4497-8F5D-9320A599B0F5}" type="datetime1">
              <a:rPr lang="en-US" smtClean="0"/>
              <a:pPr>
                <a:defRPr/>
              </a:pPr>
              <a:t>7/26/2016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a:t>Session 06 - Numbers and Strings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ffer.html" TargetMode="External"/><Relationship Id="rId3" Type="http://schemas.openxmlformats.org/officeDocument/2006/relationships/hyperlink" Target="file:///J:\Softs\JavaSofts\JavaDocs\docs-Java8\api\java\lang\Object.html" TargetMode="External"/><Relationship Id="rId7" Type="http://schemas.openxmlformats.org/officeDocument/2006/relationships/hyperlink" Target="file:///J:\Softs\JavaSofts\JavaDocs\docs-Java8\api\java\io\Serializabl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file:///J:\Softs\JavaSofts\JavaDocs\docs-Java8\api\java\lang\Comparable.html" TargetMode="External"/><Relationship Id="rId5" Type="http://schemas.openxmlformats.org/officeDocument/2006/relationships/hyperlink" Target="file:///J:\Softs\JavaSofts\JavaDocs\docs-Java8\api\java\lang\CharSequence.html" TargetMode="External"/><Relationship Id="rId4" Type="http://schemas.openxmlformats.org/officeDocument/2006/relationships/hyperlink" Target="file:///J:\Softs\JavaSofts\JavaDocs\docs-Java8\api\java\lang\String.html" TargetMode="External"/><Relationship Id="rId9" Type="http://schemas.openxmlformats.org/officeDocument/2006/relationships/hyperlink" Target="file:///J:\Softs\JavaSofts\JavaDocs\docs-Java8\api\java\lang\StringBuilder.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J:\Softs\JavaSofts\JavaDocs\docs-Java8\api\java\lang\CharSequenc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2052" name="Title 1"/>
          <p:cNvSpPr>
            <a:spLocks noGrp="1"/>
          </p:cNvSpPr>
          <p:nvPr>
            <p:ph type="ctrTitle"/>
          </p:nvPr>
        </p:nvSpPr>
        <p:spPr>
          <a:xfrm>
            <a:off x="304800" y="1752600"/>
            <a:ext cx="8534400" cy="3276600"/>
          </a:xfrm>
        </p:spPr>
        <p:txBody>
          <a:bodyPr/>
          <a:lstStyle/>
          <a:p>
            <a:pPr eaLnBrk="1" hangingPunct="1"/>
            <a:r>
              <a:rPr lang="en-US" dirty="0">
                <a:latin typeface="Arial" charset="0"/>
                <a:cs typeface="Arial" charset="0"/>
              </a:rPr>
              <a:t>Session 06</a:t>
            </a:r>
            <a:br>
              <a:rPr lang="en-US" dirty="0">
                <a:latin typeface="Arial" charset="0"/>
                <a:cs typeface="Arial" charset="0"/>
              </a:rPr>
            </a:br>
            <a:r>
              <a:rPr lang="en-US" dirty="0">
                <a:latin typeface="Arial" charset="0"/>
                <a:cs typeface="Arial" charset="0"/>
              </a:rPr>
              <a:t>Numbers and Strings </a:t>
            </a:r>
            <a:br>
              <a:rPr lang="en-US" sz="4000" dirty="0">
                <a:latin typeface="Arial" charset="0"/>
                <a:cs typeface="Arial" charset="0"/>
              </a:rPr>
            </a:br>
            <a:br>
              <a:rPr lang="en-US" dirty="0"/>
            </a:br>
            <a:r>
              <a:rPr lang="en-US" sz="2400" b="0" dirty="0"/>
              <a:t>(http://docs.oracle.com/javase/tutorial/java/data/index.html)</a:t>
            </a:r>
            <a:br>
              <a:rPr lang="en-US" sz="2400" b="0" dirty="0"/>
            </a:br>
            <a:r>
              <a:rPr lang="en-US" sz="2400" b="0" dirty="0"/>
              <a:t>(https://docs.oracle.com/javase/8/docs/)</a:t>
            </a:r>
            <a:br>
              <a:rPr lang="en-US" sz="2400" b="0" dirty="0"/>
            </a:br>
            <a:r>
              <a:rPr lang="en-US" sz="2400" b="0" dirty="0"/>
              <a:t>(http://www.oracle.com/technetwork/java/javase/documentation/jdk8-doc-downloads-2133158.html)</a:t>
            </a:r>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The java.lang.Math class</a:t>
            </a:r>
          </a:p>
        </p:txBody>
      </p:sp>
      <p:sp>
        <p:nvSpPr>
          <p:cNvPr id="13317" name="Rectangle 3"/>
          <p:cNvSpPr>
            <a:spLocks noGrp="1"/>
          </p:cNvSpPr>
          <p:nvPr>
            <p:ph type="body" idx="1"/>
          </p:nvPr>
        </p:nvSpPr>
        <p:spPr/>
        <p:txBody>
          <a:bodyPr/>
          <a:lstStyle/>
          <a:p>
            <a:pPr>
              <a:buClrTx/>
              <a:buSzTx/>
              <a:buFont typeface="Arial" charset="0"/>
              <a:buChar char="•"/>
            </a:pPr>
            <a:r>
              <a:rPr lang="en-US" sz="2200" dirty="0"/>
              <a:t>The Math class in the </a:t>
            </a:r>
            <a:r>
              <a:rPr lang="en-US" sz="2200" b="1" dirty="0">
                <a:solidFill>
                  <a:srgbClr val="0000CC"/>
                </a:solidFill>
              </a:rPr>
              <a:t>java.lang</a:t>
            </a:r>
            <a:r>
              <a:rPr lang="en-US" sz="2200" dirty="0"/>
              <a:t> package provides methods and constants for doing more advanced mathematical computation, including:</a:t>
            </a:r>
          </a:p>
          <a:p>
            <a:pPr lvl="1">
              <a:buClrTx/>
              <a:buFont typeface="Arial" charset="0"/>
              <a:buChar char="•"/>
            </a:pPr>
            <a:r>
              <a:rPr lang="en-US" sz="2100" b="1" dirty="0"/>
              <a:t>Constants and Basic Methods:</a:t>
            </a:r>
            <a:r>
              <a:rPr lang="en-US" sz="2100" dirty="0"/>
              <a:t> Math.E, Math.PI,..</a:t>
            </a:r>
          </a:p>
          <a:p>
            <a:pPr lvl="1">
              <a:buClrTx/>
              <a:buFont typeface="Arial" charset="0"/>
              <a:buChar char="•"/>
            </a:pPr>
            <a:r>
              <a:rPr lang="en-US" sz="2100" dirty="0"/>
              <a:t>Basic static methods: </a:t>
            </a:r>
            <a:r>
              <a:rPr lang="en-US" sz="2100" dirty="0">
                <a:latin typeface="Courier" pitchFamily="49" charset="0"/>
              </a:rPr>
              <a:t>ceil(double d), floor(double d), abs(int i)…</a:t>
            </a:r>
            <a:endParaRPr lang="en-US" sz="2100" b="1" dirty="0">
              <a:latin typeface="Courier" pitchFamily="49" charset="0"/>
            </a:endParaRPr>
          </a:p>
          <a:p>
            <a:pPr lvl="1">
              <a:buClrTx/>
              <a:buFont typeface="Arial" charset="0"/>
              <a:buChar char="•"/>
            </a:pPr>
            <a:r>
              <a:rPr lang="en-US" sz="2100" b="1" dirty="0"/>
              <a:t>Exponential and Logarithmic Methods: </a:t>
            </a:r>
            <a:r>
              <a:rPr lang="en-US" sz="2100" dirty="0">
                <a:latin typeface="Courier" pitchFamily="49" charset="0"/>
              </a:rPr>
              <a:t>exp(double d), sqrt(double d), pow(double base, double exponent)</a:t>
            </a:r>
          </a:p>
          <a:p>
            <a:pPr lvl="1">
              <a:buClrTx/>
              <a:buFont typeface="Arial" charset="0"/>
              <a:buChar char="•"/>
            </a:pPr>
            <a:r>
              <a:rPr lang="en-US" sz="2100" b="1" dirty="0"/>
              <a:t>Trigonometric Methods: </a:t>
            </a:r>
            <a:r>
              <a:rPr lang="en-US" sz="2100" dirty="0">
                <a:latin typeface="Courier" pitchFamily="49" charset="0"/>
              </a:rPr>
              <a:t>cos(double d), sin(double d)</a:t>
            </a:r>
          </a:p>
          <a:p>
            <a:pPr lvl="1">
              <a:buClrTx/>
              <a:buFont typeface="Arial" charset="0"/>
              <a:buChar char="•"/>
            </a:pPr>
            <a:r>
              <a:rPr lang="en-US" sz="2100" b="1" dirty="0"/>
              <a:t>Random Numbers: </a:t>
            </a:r>
            <a:r>
              <a:rPr lang="en-US" sz="2100" dirty="0"/>
              <a:t>The random() method returns a pseudo-randomly selected number between 0.0 and 1.0.</a:t>
            </a:r>
            <a:endParaRPr lang="en-US" sz="2100" b="1" dirty="0"/>
          </a:p>
          <a:p>
            <a:pPr>
              <a:buClrTx/>
              <a:buSzTx/>
              <a:buFont typeface="Arial" charset="0"/>
              <a:buChar char="•"/>
            </a:pPr>
            <a:endParaRPr lang="en-US" sz="2200" b="1" dirty="0"/>
          </a:p>
          <a:p>
            <a:pPr>
              <a:buClrTx/>
              <a:buSzTx/>
              <a:buFont typeface="Arial" charset="0"/>
              <a:buChar char="•"/>
            </a:pPr>
            <a:endParaRPr lang="en-US" sz="2200" b="1" dirty="0"/>
          </a:p>
          <a:p>
            <a:pPr>
              <a:buClrTx/>
              <a:buSzTx/>
              <a:buFont typeface="Arial" charset="0"/>
              <a:buChar char="•"/>
            </a:pPr>
            <a:endParaRPr lang="en-US" sz="2200" dirty="0"/>
          </a:p>
        </p:txBody>
      </p:sp>
    </p:spTree>
    <p:extLst>
      <p:ext uri="{BB962C8B-B14F-4D97-AF65-F5344CB8AC3E}">
        <p14:creationId xmlns:p14="http://schemas.microsoft.com/office/powerpoint/2010/main" val="51435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25604" name="Rectangle 2"/>
          <p:cNvSpPr>
            <a:spLocks noGrp="1"/>
          </p:cNvSpPr>
          <p:nvPr>
            <p:ph type="title"/>
          </p:nvPr>
        </p:nvSpPr>
        <p:spPr/>
        <p:txBody>
          <a:bodyPr/>
          <a:lstStyle/>
          <a:p>
            <a:r>
              <a:rPr lang="en-US" dirty="0"/>
              <a:t>Auto boxing and Unboxing (1)</a:t>
            </a:r>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a:t>Java 5.0 introduces two very simple but convenient functions that </a:t>
            </a:r>
            <a:r>
              <a:rPr lang="en-US" u="sng" dirty="0"/>
              <a:t>unwrap wrapper</a:t>
            </a:r>
            <a:r>
              <a:rPr lang="en-US" dirty="0"/>
              <a:t> objects and </a:t>
            </a:r>
            <a:r>
              <a:rPr lang="en-US" u="sng" dirty="0"/>
              <a:t>wrap up</a:t>
            </a:r>
            <a:r>
              <a:rPr lang="en-US" dirty="0"/>
              <a:t> primitives.</a:t>
            </a:r>
          </a:p>
          <a:p>
            <a:pPr>
              <a:lnSpc>
                <a:spcPct val="90000"/>
              </a:lnSpc>
              <a:buClrTx/>
              <a:buSzTx/>
            </a:pPr>
            <a:r>
              <a:rPr lang="en-US" dirty="0"/>
              <a:t>Converting a primitive value into an object of the corresponding wrapper class is called auto boxing.</a:t>
            </a:r>
          </a:p>
          <a:p>
            <a:pPr>
              <a:lnSpc>
                <a:spcPct val="90000"/>
              </a:lnSpc>
              <a:buClrTx/>
              <a:buSzTx/>
            </a:pPr>
            <a:r>
              <a:rPr lang="en-US" dirty="0"/>
              <a:t>Converting an object of a wrapper type to its corresponding primitive value is called unboxing.</a:t>
            </a:r>
          </a:p>
        </p:txBody>
      </p:sp>
    </p:spTree>
    <p:extLst>
      <p:ext uri="{BB962C8B-B14F-4D97-AF65-F5344CB8AC3E}">
        <p14:creationId xmlns:p14="http://schemas.microsoft.com/office/powerpoint/2010/main" val="367511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25604" name="Rectangle 2"/>
          <p:cNvSpPr>
            <a:spLocks noGrp="1"/>
          </p:cNvSpPr>
          <p:nvPr>
            <p:ph type="title"/>
          </p:nvPr>
        </p:nvSpPr>
        <p:spPr/>
        <p:txBody>
          <a:bodyPr/>
          <a:lstStyle/>
          <a:p>
            <a:r>
              <a:rPr lang="en-US" dirty="0"/>
              <a:t>Auto boxing and Unboxing…</a:t>
            </a:r>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a:t>Sample of auto boxing and unboxing</a:t>
            </a:r>
          </a:p>
          <a:p>
            <a:pPr lvl="1">
              <a:lnSpc>
                <a:spcPct val="90000"/>
              </a:lnSpc>
              <a:buFont typeface="Arial" pitchFamily="34" charset="0"/>
              <a:buNone/>
            </a:pPr>
            <a:r>
              <a:rPr lang="en-US" sz="2400" dirty="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a:solidFill>
                <a:srgbClr val="FF3300"/>
              </a:solidFill>
              <a:cs typeface="Arial" pitchFamily="34" charset="0"/>
            </a:endParaRPr>
          </a:p>
          <a:p>
            <a:pPr lvl="1">
              <a:lnSpc>
                <a:spcPct val="90000"/>
              </a:lnSpc>
              <a:buFont typeface="Arial" pitchFamily="34" charset="0"/>
              <a:buNone/>
            </a:pPr>
            <a:r>
              <a:rPr lang="en-US" sz="2400" dirty="0">
                <a:solidFill>
                  <a:srgbClr val="FF3300"/>
                </a:solidFill>
                <a:cs typeface="Arial" pitchFamily="34" charset="0"/>
              </a:rPr>
              <a:t>Double area(double radius) {</a:t>
            </a:r>
          </a:p>
          <a:p>
            <a:pPr lvl="2">
              <a:lnSpc>
                <a:spcPct val="90000"/>
              </a:lnSpc>
              <a:buFont typeface="Arial" pitchFamily="34" charset="0"/>
              <a:buNone/>
            </a:pPr>
            <a:r>
              <a:rPr lang="en-US" dirty="0">
                <a:solidFill>
                  <a:srgbClr val="FF3300"/>
                </a:solidFill>
                <a:cs typeface="Arial" pitchFamily="34" charset="0"/>
              </a:rPr>
              <a:t>return Math.PI * radius * radius; //boxing</a:t>
            </a:r>
          </a:p>
          <a:p>
            <a:pPr lvl="1">
              <a:lnSpc>
                <a:spcPct val="90000"/>
              </a:lnSpc>
              <a:buFont typeface="Arial" pitchFamily="34" charset="0"/>
              <a:buNone/>
            </a:pPr>
            <a:r>
              <a:rPr lang="en-US" sz="2400" dirty="0">
                <a:solidFill>
                  <a:srgbClr val="FF3300"/>
                </a:solidFill>
                <a:cs typeface="Arial" pitchFamily="34" charset="0"/>
              </a:rPr>
              <a:t>}</a:t>
            </a:r>
          </a:p>
          <a:p>
            <a:pPr lvl="1">
              <a:lnSpc>
                <a:spcPct val="90000"/>
              </a:lnSpc>
              <a:buFont typeface="Arial" pitchFamily="34" charset="0"/>
              <a:buNone/>
            </a:pPr>
            <a:endParaRPr lang="en-US" sz="2400" dirty="0">
              <a:solidFill>
                <a:srgbClr val="FF3300"/>
              </a:solidFill>
              <a:cs typeface="Arial" pitchFamily="34" charset="0"/>
            </a:endParaRPr>
          </a:p>
          <a:p>
            <a:pPr lvl="1">
              <a:lnSpc>
                <a:spcPct val="90000"/>
              </a:lnSpc>
              <a:buFont typeface="Arial" pitchFamily="34" charset="0"/>
              <a:buNone/>
            </a:pPr>
            <a:r>
              <a:rPr lang="en-US" sz="2400" dirty="0">
                <a:solidFill>
                  <a:srgbClr val="FF3300"/>
                </a:solidFill>
                <a:cs typeface="Arial" pitchFamily="34" charset="0"/>
              </a:rPr>
              <a:t>Integer wi = 234;</a:t>
            </a:r>
          </a:p>
          <a:p>
            <a:pPr lvl="1">
              <a:lnSpc>
                <a:spcPct val="90000"/>
              </a:lnSpc>
              <a:buFont typeface="Arial" pitchFamily="34" charset="0"/>
              <a:buNone/>
            </a:pPr>
            <a:r>
              <a:rPr lang="en-US" sz="2400" dirty="0">
                <a:solidFill>
                  <a:srgbClr val="FF3300"/>
                </a:solidFill>
                <a:cs typeface="Arial" pitchFamily="34" charset="0"/>
              </a:rPr>
              <a:t>int times9 = wi * 9; //unboxing</a:t>
            </a:r>
            <a:endParaRPr lang="en-US" sz="2400" dirty="0">
              <a:cs typeface="Arial" pitchFamily="34" charset="0"/>
            </a:endParaRPr>
          </a:p>
        </p:txBody>
      </p:sp>
    </p:spTree>
    <p:extLst>
      <p:ext uri="{BB962C8B-B14F-4D97-AF65-F5344CB8AC3E}">
        <p14:creationId xmlns:p14="http://schemas.microsoft.com/office/powerpoint/2010/main" val="81117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a:t>Unicode character, 2 bytes</a:t>
            </a:r>
          </a:p>
          <a:p>
            <a:pPr>
              <a:buClrTx/>
              <a:buSzTx/>
              <a:buFont typeface="Arial" charset="0"/>
              <a:buChar char="•"/>
            </a:pPr>
            <a:r>
              <a:rPr lang="en-US" sz="2800" dirty="0"/>
              <a:t>Character class also offers a number of useful class (i.e., static) methods for manipulating characters.</a:t>
            </a:r>
          </a:p>
          <a:p>
            <a:pPr>
              <a:buClrTx/>
              <a:buSzTx/>
              <a:buFont typeface="Arial" charset="0"/>
              <a:buChar char="•"/>
            </a:pPr>
            <a:r>
              <a:rPr lang="en-US" sz="2800" dirty="0"/>
              <a:t>Character ch = new Character('a');</a:t>
            </a:r>
          </a:p>
          <a:p>
            <a:pPr>
              <a:buClrTx/>
              <a:buSzTx/>
              <a:buFont typeface="Arial" charset="0"/>
              <a:buChar char="•"/>
            </a:pPr>
            <a:r>
              <a:rPr lang="en-US" sz="2800" dirty="0"/>
              <a:t>Some methods in this class</a:t>
            </a:r>
          </a:p>
          <a:p>
            <a:pPr lvl="1">
              <a:buClrTx/>
              <a:buFont typeface="Arial" charset="0"/>
              <a:buChar char="•"/>
            </a:pPr>
            <a:r>
              <a:rPr lang="en-US" sz="2400" dirty="0"/>
              <a:t>boolean isLetter(char ch)/ isDigit(char ch)/ isUpperCase(char ch)</a:t>
            </a:r>
          </a:p>
          <a:p>
            <a:pPr lvl="1">
              <a:buClrTx/>
              <a:buFont typeface="Arial" charset="0"/>
              <a:buChar char="•"/>
            </a:pPr>
            <a:r>
              <a:rPr lang="en-US" sz="2400" dirty="0"/>
              <a:t>char toUpperCase(char ch)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compiler.</a:t>
            </a:r>
          </a:p>
        </p:txBody>
      </p:sp>
    </p:spTree>
    <p:extLst>
      <p:ext uri="{BB962C8B-B14F-4D97-AF65-F5344CB8AC3E}">
        <p14:creationId xmlns:p14="http://schemas.microsoft.com/office/powerpoint/2010/main" val="220397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2292" name="Rectangle 2"/>
          <p:cNvSpPr>
            <a:spLocks noGrp="1"/>
          </p:cNvSpPr>
          <p:nvPr>
            <p:ph type="title"/>
          </p:nvPr>
        </p:nvSpPr>
        <p:spPr/>
        <p:txBody>
          <a:bodyPr/>
          <a:lstStyle/>
          <a:p>
            <a:r>
              <a:rPr lang="en-US" dirty="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a:t>Java uses the </a:t>
            </a:r>
            <a:r>
              <a:rPr lang="en-US" b="1" dirty="0">
                <a:solidFill>
                  <a:srgbClr val="FF0000"/>
                </a:solidFill>
              </a:rPr>
              <a:t>String</a:t>
            </a:r>
            <a:r>
              <a:rPr lang="en-US" dirty="0"/>
              <a:t>, </a:t>
            </a:r>
            <a:r>
              <a:rPr lang="en-US" b="1" dirty="0">
                <a:solidFill>
                  <a:srgbClr val="FF0000"/>
                </a:solidFill>
              </a:rPr>
              <a:t>StringBuffer</a:t>
            </a:r>
            <a:r>
              <a:rPr lang="en-US" dirty="0"/>
              <a:t>, and </a:t>
            </a:r>
            <a:r>
              <a:rPr lang="en-US" b="1" dirty="0">
                <a:solidFill>
                  <a:srgbClr val="FF0000"/>
                </a:solidFill>
              </a:rPr>
              <a:t>StringBuilder</a:t>
            </a:r>
            <a:r>
              <a:rPr lang="en-US" dirty="0"/>
              <a:t> classes to encapsulate strings of characters (16-bit Unicode).</a:t>
            </a:r>
          </a:p>
        </p:txBody>
      </p:sp>
      <p:sp>
        <p:nvSpPr>
          <p:cNvPr id="7" name="Rectangle 6"/>
          <p:cNvSpPr/>
          <p:nvPr/>
        </p:nvSpPr>
        <p:spPr>
          <a:xfrm>
            <a:off x="533400" y="2819400"/>
            <a:ext cx="8153400" cy="2438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java.lang.</a:t>
            </a:r>
            <a:r>
              <a:rPr lang="en-US" sz="2400" b="1" dirty="0">
                <a:hlinkClick r:id="rId3" tooltip="class in java.lang"/>
              </a:rPr>
              <a:t>Object</a:t>
            </a:r>
            <a:endParaRPr lang="en-US" sz="3600" dirty="0"/>
          </a:p>
          <a:p>
            <a:pPr lvl="1"/>
            <a:r>
              <a:rPr lang="en-US" sz="2400" dirty="0"/>
              <a:t>java.lang.</a:t>
            </a:r>
            <a:r>
              <a:rPr lang="en-US" sz="2400" b="1" dirty="0">
                <a:hlinkClick r:id="rId4" tooltip="class in java.lang"/>
              </a:rPr>
              <a:t>String</a:t>
            </a:r>
            <a:r>
              <a:rPr lang="en-US" sz="2400" dirty="0"/>
              <a:t> (implements java.lang.</a:t>
            </a:r>
            <a:r>
              <a:rPr lang="en-US" sz="2400" dirty="0">
                <a:hlinkClick r:id="rId5" tooltip="interface in java.lang"/>
              </a:rPr>
              <a:t>CharSequence</a:t>
            </a:r>
            <a:r>
              <a:rPr lang="en-US" sz="2400" dirty="0"/>
              <a:t>,   </a:t>
            </a:r>
          </a:p>
          <a:p>
            <a:pPr lvl="1"/>
            <a:r>
              <a:rPr lang="en-US" sz="2400" dirty="0"/>
              <a:t>                         java.lang.</a:t>
            </a:r>
            <a:r>
              <a:rPr lang="en-US" sz="2400" dirty="0">
                <a:hlinkClick r:id="rId6" tooltip="interface in java.lang"/>
              </a:rPr>
              <a:t>Comparable</a:t>
            </a:r>
            <a:r>
              <a:rPr lang="en-US" sz="2400" dirty="0"/>
              <a:t>&lt;T&gt;, java.io.</a:t>
            </a:r>
            <a:r>
              <a:rPr lang="en-US" sz="2400" dirty="0">
                <a:hlinkClick r:id="rId7" tooltip="interface in java.io"/>
              </a:rPr>
              <a:t>Serializable</a:t>
            </a:r>
            <a:r>
              <a:rPr lang="en-US" sz="2400" dirty="0"/>
              <a:t>)</a:t>
            </a:r>
            <a:endParaRPr lang="en-US" sz="3600" dirty="0"/>
          </a:p>
          <a:p>
            <a:pPr lvl="1"/>
            <a:r>
              <a:rPr lang="en-US" sz="2400" dirty="0"/>
              <a:t>java.lang.</a:t>
            </a:r>
            <a:r>
              <a:rPr lang="en-US" sz="2400" b="1" dirty="0">
                <a:hlinkClick r:id="rId8" tooltip="class in java.lang"/>
              </a:rPr>
              <a:t>StringBuffer</a:t>
            </a:r>
            <a:r>
              <a:rPr lang="en-US" sz="2400" dirty="0"/>
              <a:t> (implements java.lang.</a:t>
            </a:r>
            <a:r>
              <a:rPr lang="en-US" sz="2400" dirty="0">
                <a:hlinkClick r:id="rId5" tooltip="interface in java.lang"/>
              </a:rPr>
              <a:t>CharSequence</a:t>
            </a:r>
            <a:r>
              <a:rPr lang="en-US" sz="2400" dirty="0"/>
              <a:t>, </a:t>
            </a:r>
          </a:p>
          <a:p>
            <a:pPr lvl="1"/>
            <a:r>
              <a:rPr lang="en-US" sz="2400" dirty="0"/>
              <a:t>                        java.io.</a:t>
            </a:r>
            <a:r>
              <a:rPr lang="en-US" sz="2400" dirty="0">
                <a:hlinkClick r:id="rId7" tooltip="interface in java.io"/>
              </a:rPr>
              <a:t>Serializable</a:t>
            </a:r>
            <a:r>
              <a:rPr lang="en-US" sz="2400" dirty="0"/>
              <a:t>)</a:t>
            </a:r>
            <a:endParaRPr lang="en-US" sz="3600" dirty="0"/>
          </a:p>
          <a:p>
            <a:pPr lvl="1"/>
            <a:r>
              <a:rPr lang="en-US" sz="2400" dirty="0"/>
              <a:t>java.lang.</a:t>
            </a:r>
            <a:r>
              <a:rPr lang="en-US" sz="2400" b="1" dirty="0">
                <a:hlinkClick r:id="rId9" tooltip="class in java.lang"/>
              </a:rPr>
              <a:t>StringBuilder</a:t>
            </a:r>
            <a:r>
              <a:rPr lang="en-US" sz="2400" dirty="0"/>
              <a:t> (implements </a:t>
            </a:r>
          </a:p>
          <a:p>
            <a:pPr lvl="1"/>
            <a:r>
              <a:rPr lang="en-US" sz="2400" dirty="0"/>
              <a:t>                             java.lang.</a:t>
            </a:r>
            <a:r>
              <a:rPr lang="en-US" sz="2400" dirty="0">
                <a:hlinkClick r:id="rId5" tooltip="interface in java.lang"/>
              </a:rPr>
              <a:t>CharSequence</a:t>
            </a:r>
            <a:r>
              <a:rPr lang="en-US" sz="2400" dirty="0"/>
              <a:t>, java.io.</a:t>
            </a:r>
            <a:r>
              <a:rPr lang="en-US" sz="2400" dirty="0">
                <a:hlinkClick r:id="rId7" tooltip="interface in java.io"/>
              </a:rPr>
              <a:t>Serializable</a:t>
            </a:r>
            <a:r>
              <a:rPr lang="en-US" sz="2400" dirty="0"/>
              <a:t>)</a:t>
            </a:r>
            <a:endParaRPr lang="en-US" sz="3600" dirty="0"/>
          </a:p>
        </p:txBody>
      </p:sp>
      <p:sp>
        <p:nvSpPr>
          <p:cNvPr id="9" name="TextBox 8"/>
          <p:cNvSpPr txBox="1"/>
          <p:nvPr/>
        </p:nvSpPr>
        <p:spPr>
          <a:xfrm>
            <a:off x="457200" y="5486400"/>
            <a:ext cx="8305800" cy="707886"/>
          </a:xfrm>
          <a:prstGeom prst="rect">
            <a:avLst/>
          </a:prstGeom>
          <a:noFill/>
        </p:spPr>
        <p:txBody>
          <a:bodyPr wrap="square" rtlCol="0">
            <a:spAutoFit/>
          </a:bodyPr>
          <a:lstStyle/>
          <a:p>
            <a:r>
              <a:rPr lang="en-US" sz="2000" dirty="0"/>
              <a:t>Interface </a:t>
            </a:r>
            <a:r>
              <a:rPr lang="en-US" sz="2000" b="1" dirty="0"/>
              <a:t>Serializable</a:t>
            </a:r>
            <a:r>
              <a:rPr lang="en-US" sz="2000" dirty="0"/>
              <a:t> declared methods for processing a string as a stream of characters (write string to file, …) </a:t>
            </a:r>
          </a:p>
        </p:txBody>
      </p:sp>
    </p:spTree>
    <p:extLst>
      <p:ext uri="{BB962C8B-B14F-4D97-AF65-F5344CB8AC3E}">
        <p14:creationId xmlns:p14="http://schemas.microsoft.com/office/powerpoint/2010/main" val="225687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The </a:t>
            </a:r>
            <a:r>
              <a:rPr lang="en-US" i="1" dirty="0"/>
              <a:t>String </a:t>
            </a:r>
            <a:r>
              <a:rPr lang="en-US" dirty="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a:t>The String class contains an </a:t>
            </a:r>
            <a:r>
              <a:rPr lang="en-US" sz="2800" b="1" dirty="0">
                <a:solidFill>
                  <a:srgbClr val="0000CC"/>
                </a:solidFill>
              </a:rPr>
              <a:t>immutable </a:t>
            </a:r>
            <a:r>
              <a:rPr lang="en-US" sz="2800" dirty="0"/>
              <a:t>string (Once an instance is created, the string it contains cannot be changed) </a:t>
            </a:r>
            <a:r>
              <a:rPr lang="en-US" sz="2800" dirty="0">
                <a:sym typeface="Wingdings" pitchFamily="2" charset="2"/>
              </a:rPr>
              <a:t> </a:t>
            </a:r>
            <a:r>
              <a:rPr lang="en-US" sz="2800" b="1" dirty="0">
                <a:sym typeface="Wingdings" pitchFamily="2" charset="2"/>
              </a:rPr>
              <a:t>No setter is implemented</a:t>
            </a:r>
          </a:p>
          <a:p>
            <a:pPr>
              <a:buClrTx/>
              <a:buSzTx/>
              <a:buFont typeface="Arial" pitchFamily="34" charset="0"/>
              <a:buChar char="•"/>
            </a:pPr>
            <a:r>
              <a:rPr lang="en-US" sz="2800" b="1" dirty="0">
                <a:sym typeface="Wingdings" pitchFamily="2" charset="2"/>
              </a:rPr>
              <a:t>Almost of it’s methods will return  a new string.</a:t>
            </a:r>
            <a:endParaRPr lang="en-US" sz="2800" b="1" dirty="0"/>
          </a:p>
          <a:p>
            <a:pPr>
              <a:buClrTx/>
              <a:buSzTx/>
              <a:buFont typeface="Arial" pitchFamily="34" charset="0"/>
              <a:buChar char="•"/>
            </a:pPr>
            <a:r>
              <a:rPr lang="en-US" sz="2800" dirty="0"/>
              <a:t>Construct a string:</a:t>
            </a:r>
          </a:p>
          <a:p>
            <a:pPr lvl="1">
              <a:buFont typeface="Arial" pitchFamily="34" charset="0"/>
              <a:buNone/>
            </a:pPr>
            <a:r>
              <a:rPr lang="en-US" sz="2400" dirty="0">
                <a:solidFill>
                  <a:srgbClr val="FF3300"/>
                </a:solidFill>
                <a:cs typeface="Arial" pitchFamily="34" charset="0"/>
              </a:rPr>
              <a:t>String s1 = new String(“immutable”);</a:t>
            </a:r>
          </a:p>
          <a:p>
            <a:pPr lvl="1">
              <a:buFont typeface="Arial" pitchFamily="34" charset="0"/>
              <a:buNone/>
            </a:pPr>
            <a:r>
              <a:rPr lang="en-US" sz="2400" dirty="0">
                <a:solidFill>
                  <a:srgbClr val="FF3300"/>
                </a:solidFill>
                <a:cs typeface="Arial" pitchFamily="34" charset="0"/>
              </a:rPr>
              <a:t>String s2=  new String (new char[] {‘a’, ‘b’, ‘c’});</a:t>
            </a:r>
          </a:p>
          <a:p>
            <a:pPr lvl="1">
              <a:buFont typeface="Arial" pitchFamily="34" charset="0"/>
              <a:buNone/>
            </a:pPr>
            <a:r>
              <a:rPr lang="en-US" sz="2400" dirty="0">
                <a:cs typeface="Arial" pitchFamily="34" charset="0"/>
              </a:rPr>
              <a:t>or</a:t>
            </a:r>
          </a:p>
          <a:p>
            <a:pPr lvl="1">
              <a:buFont typeface="Arial" pitchFamily="34" charset="0"/>
              <a:buNone/>
            </a:pPr>
            <a:r>
              <a:rPr lang="en-US" sz="2400" dirty="0">
                <a:solidFill>
                  <a:srgbClr val="FF3300"/>
                </a:solidFill>
                <a:cs typeface="Arial" pitchFamily="34" charset="0"/>
              </a:rPr>
              <a:t>String s3 = “immutable”;</a:t>
            </a:r>
          </a:p>
          <a:p>
            <a:pPr>
              <a:buClrTx/>
              <a:buSzTx/>
              <a:buFont typeface="Arial" pitchFamily="34" charset="0"/>
              <a:buChar char="•"/>
            </a:pPr>
            <a:endParaRPr lang="en-US" sz="2800" dirty="0">
              <a:solidFill>
                <a:srgbClr val="FF3300"/>
              </a:solidFill>
            </a:endParaRPr>
          </a:p>
        </p:txBody>
      </p:sp>
    </p:spTree>
    <p:extLst>
      <p:ext uri="{BB962C8B-B14F-4D97-AF65-F5344CB8AC3E}">
        <p14:creationId xmlns:p14="http://schemas.microsoft.com/office/powerpoint/2010/main" val="292493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4340" name="Rectangle 2"/>
          <p:cNvSpPr>
            <a:spLocks noGrp="1"/>
          </p:cNvSpPr>
          <p:nvPr>
            <p:ph type="title"/>
          </p:nvPr>
        </p:nvSpPr>
        <p:spPr>
          <a:xfrm>
            <a:off x="457200" y="152400"/>
            <a:ext cx="8229600" cy="792162"/>
          </a:xfrm>
        </p:spPr>
        <p:txBody>
          <a:bodyPr/>
          <a:lstStyle/>
          <a:p>
            <a:r>
              <a:rPr lang="en-US" dirty="0"/>
              <a:t>String pool</a:t>
            </a:r>
          </a:p>
        </p:txBody>
      </p:sp>
      <p:pic>
        <p:nvPicPr>
          <p:cNvPr id="7" name="Picture 3"/>
          <p:cNvPicPr>
            <a:picLocks noChangeAspect="1" noChangeArrowheads="1"/>
          </p:cNvPicPr>
          <p:nvPr/>
        </p:nvPicPr>
        <p:blipFill>
          <a:blip r:embed="rId3"/>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a:solidFill>
                  <a:schemeClr val="bg1"/>
                </a:solidFill>
              </a:rPr>
              <a:t>String pool: a way to save memory</a:t>
            </a: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a:solidFill>
                  <a:schemeClr val="bg1"/>
                </a:solidFill>
              </a:rPr>
              <a:t>Shallow comparing: Compare two references</a:t>
            </a: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a:solidFill>
                  <a:schemeClr val="bg1"/>
                </a:solidFill>
              </a:rPr>
              <a:t>Deep comparing: Compare two values</a:t>
            </a: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1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5364" name="Rectangle 2"/>
          <p:cNvSpPr>
            <a:spLocks noGrp="1"/>
          </p:cNvSpPr>
          <p:nvPr>
            <p:ph type="title"/>
          </p:nvPr>
        </p:nvSpPr>
        <p:spPr/>
        <p:txBody>
          <a:bodyPr/>
          <a:lstStyle/>
          <a:p>
            <a:r>
              <a:rPr lang="en-US" dirty="0"/>
              <a:t>The </a:t>
            </a:r>
            <a:r>
              <a:rPr lang="en-US" i="1" dirty="0"/>
              <a:t>String </a:t>
            </a:r>
            <a:r>
              <a:rPr lang="en-US" dirty="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a:t>Compare 2 strings: should use equals()</a:t>
            </a:r>
          </a:p>
          <a:p>
            <a:pPr>
              <a:buClrTx/>
              <a:buSzTx/>
              <a:buFont typeface="Wingdings" pitchFamily="2" charset="2"/>
              <a:buNone/>
            </a:pPr>
            <a:endParaRPr lang="en-US" dirty="0"/>
          </a:p>
          <a:p>
            <a:pPr>
              <a:buClrTx/>
              <a:buSzTx/>
              <a:buFont typeface="Wingdings" pitchFamily="2" charset="2"/>
              <a:buNone/>
            </a:pPr>
            <a:r>
              <a:rPr lang="en-US" dirty="0"/>
              <a:t>String st1 = “abc”;</a:t>
            </a:r>
          </a:p>
          <a:p>
            <a:pPr>
              <a:buClrTx/>
              <a:buSzTx/>
              <a:buFont typeface="Wingdings" pitchFamily="2" charset="2"/>
              <a:buNone/>
            </a:pPr>
            <a:r>
              <a:rPr lang="en-US" dirty="0"/>
              <a:t>String st2 = “xyz”;</a:t>
            </a:r>
          </a:p>
          <a:p>
            <a:pPr>
              <a:buClrTx/>
              <a:buSzTx/>
              <a:buFont typeface="Wingdings" pitchFamily="2" charset="2"/>
              <a:buNone/>
            </a:pPr>
            <a:r>
              <a:rPr lang="en-US" dirty="0"/>
              <a:t>if(st1.equals(st2)){</a:t>
            </a:r>
          </a:p>
          <a:p>
            <a:pPr>
              <a:buClrTx/>
              <a:buSzTx/>
              <a:buFont typeface="Wingdings" pitchFamily="2" charset="2"/>
              <a:buNone/>
            </a:pPr>
            <a:r>
              <a:rPr lang="en-US" dirty="0"/>
              <a:t>	…</a:t>
            </a:r>
          </a:p>
          <a:p>
            <a:pPr>
              <a:buClrTx/>
              <a:buSzTx/>
              <a:buFont typeface="Wingdings" pitchFamily="2" charset="2"/>
              <a:buNone/>
            </a:pPr>
            <a:r>
              <a:rPr lang="en-US" dirty="0"/>
              <a:t>}</a:t>
            </a:r>
          </a:p>
          <a:p>
            <a:pPr>
              <a:buClrTx/>
              <a:buSzTx/>
              <a:buFont typeface="Arial" pitchFamily="34" charset="0"/>
              <a:buChar char="•"/>
            </a:pPr>
            <a:endParaRPr lang="en-US" dirty="0">
              <a:solidFill>
                <a:srgbClr val="FF3300"/>
              </a:solidFill>
            </a:endParaRPr>
          </a:p>
        </p:txBody>
      </p:sp>
    </p:spTree>
    <p:extLst>
      <p:ext uri="{BB962C8B-B14F-4D97-AF65-F5344CB8AC3E}">
        <p14:creationId xmlns:p14="http://schemas.microsoft.com/office/powerpoint/2010/main" val="223252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6388" name="Rectangle 2"/>
          <p:cNvSpPr>
            <a:spLocks noGrp="1"/>
          </p:cNvSpPr>
          <p:nvPr>
            <p:ph type="title"/>
          </p:nvPr>
        </p:nvSpPr>
        <p:spPr/>
        <p:txBody>
          <a:bodyPr/>
          <a:lstStyle/>
          <a:p>
            <a:r>
              <a:rPr lang="en-US" dirty="0"/>
              <a:t>The </a:t>
            </a:r>
            <a:r>
              <a:rPr lang="en-US" i="1" dirty="0"/>
              <a:t>String </a:t>
            </a:r>
            <a:r>
              <a:rPr lang="en-US" dirty="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extLst>
                    <a:ext uri="{9D8B030D-6E8A-4147-A177-3AD203B41FA5}">
                      <a16:colId xmlns:a16="http://schemas.microsoft.com/office/drawing/2014/main" val="20000"/>
                    </a:ext>
                  </a:extLst>
                </a:gridCol>
                <a:gridCol w="6856565">
                  <a:extLst>
                    <a:ext uri="{9D8B030D-6E8A-4147-A177-3AD203B41FA5}">
                      <a16:colId xmlns:a16="http://schemas.microsoft.com/office/drawing/2014/main" val="20001"/>
                    </a:ext>
                  </a:extLst>
                </a:gridCol>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extLst>
                  <a:ext uri="{0D108BD9-81ED-4DB2-BD59-A6C34878D82A}">
                    <a16:rowId xmlns:a16="http://schemas.microsoft.com/office/drawing/2014/main" val="10000"/>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1"/>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2"/>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3"/>
                  </a:ext>
                </a:extLst>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4"/>
                  </a:ext>
                </a:extLst>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5"/>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6"/>
                  </a:ext>
                </a:extLst>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a:solidFill>
                            <a:srgbClr val="353833"/>
                          </a:solidFill>
                          <a:latin typeface="Courier New"/>
                          <a:ea typeface="Times New Roman"/>
                          <a:cs typeface="Times New Roman"/>
                        </a:rPr>
                        <a:t>(</a:t>
                      </a:r>
                      <a:r>
                        <a:rPr lang="en-US" sz="1400" dirty="0">
                          <a:solidFill>
                            <a:srgbClr val="353833"/>
                          </a:solidFill>
                          <a:latin typeface="Courier New"/>
                          <a:ea typeface="Times New Roman"/>
                          <a:cs typeface="Times New Roman"/>
                          <a:hlinkClick r:id="rId2" tooltip="class in java.lang"/>
                        </a:rPr>
                        <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a:solidFill>
                            <a:srgbClr val="4A6782"/>
                          </a:solidFill>
                          <a:latin typeface="Courier New"/>
                          <a:ea typeface="Times New Roman"/>
                          <a:cs typeface="Times New Roman"/>
                          <a:hlinkClick r:id="rId2"/>
                        </a:rPr>
                        <a:t>equalsIgnoreCase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rPr>
                        <a:t>…</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7"/>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8"/>
                  </a:ext>
                </a:extLst>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9"/>
                  </a:ext>
                </a:extLst>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8085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7412" name="Rectangle 2"/>
          <p:cNvSpPr>
            <a:spLocks noGrp="1"/>
          </p:cNvSpPr>
          <p:nvPr>
            <p:ph type="title"/>
          </p:nvPr>
        </p:nvSpPr>
        <p:spPr>
          <a:xfrm>
            <a:off x="457200" y="274638"/>
            <a:ext cx="4419600" cy="792162"/>
          </a:xfrm>
        </p:spPr>
        <p:txBody>
          <a:bodyPr/>
          <a:lstStyle/>
          <a:p>
            <a:pPr algn="l"/>
            <a:r>
              <a:rPr lang="en-US" dirty="0"/>
              <a:t>The </a:t>
            </a:r>
            <a:r>
              <a:rPr lang="en-US" i="1" dirty="0"/>
              <a:t>String </a:t>
            </a:r>
            <a:r>
              <a:rPr lang="en-US" dirty="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p14="http://schemas.microsoft.com/office/powerpoint/2010/main" val="197254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3076" name="Rectangle 2"/>
          <p:cNvSpPr>
            <a:spLocks noGrp="1"/>
          </p:cNvSpPr>
          <p:nvPr>
            <p:ph type="title"/>
          </p:nvPr>
        </p:nvSpPr>
        <p:spPr/>
        <p:txBody>
          <a:bodyPr/>
          <a:lstStyle/>
          <a:p>
            <a:r>
              <a:rPr lang="en-US" b="1" dirty="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a:solidFill>
                  <a:srgbClr val="0000CC"/>
                </a:solidFill>
              </a:rPr>
              <a:t>Working with Numbers</a:t>
            </a:r>
            <a:r>
              <a:rPr lang="en-US" sz="2800" dirty="0"/>
              <a:t>:</a:t>
            </a:r>
          </a:p>
          <a:p>
            <a:pPr lvl="1">
              <a:buClrTx/>
              <a:buFont typeface="Arial" charset="0"/>
              <a:buChar char="•"/>
            </a:pPr>
            <a:r>
              <a:rPr lang="en-US" sz="2400" dirty="0"/>
              <a:t>Wrapper classes: Number, Character</a:t>
            </a:r>
          </a:p>
          <a:p>
            <a:pPr lvl="1">
              <a:buClrTx/>
              <a:buFont typeface="Arial" charset="0"/>
              <a:buChar char="•"/>
            </a:pPr>
            <a:r>
              <a:rPr lang="en-US" sz="2400" dirty="0"/>
              <a:t>Auto boxing and unboxing .</a:t>
            </a:r>
          </a:p>
          <a:p>
            <a:pPr>
              <a:buClrTx/>
              <a:buSzTx/>
              <a:buFont typeface="Arial" charset="0"/>
              <a:buChar char="•"/>
            </a:pPr>
            <a:r>
              <a:rPr lang="en-US" sz="2800" b="1" dirty="0">
                <a:solidFill>
                  <a:srgbClr val="0000CC"/>
                </a:solidFill>
              </a:rPr>
              <a:t>The java.lang.Math</a:t>
            </a:r>
          </a:p>
          <a:p>
            <a:pPr>
              <a:buClrTx/>
              <a:buSzTx/>
              <a:buFont typeface="Arial" charset="0"/>
              <a:buChar char="•"/>
            </a:pPr>
            <a:r>
              <a:rPr lang="en-US" sz="2800" b="1" dirty="0">
                <a:solidFill>
                  <a:srgbClr val="0000CC"/>
                </a:solidFill>
              </a:rPr>
              <a:t>String class</a:t>
            </a:r>
            <a:r>
              <a:rPr lang="en-US" sz="2800" dirty="0"/>
              <a:t>:</a:t>
            </a:r>
          </a:p>
          <a:p>
            <a:pPr lvl="1">
              <a:buClrTx/>
              <a:buFont typeface="Arial" charset="0"/>
              <a:buChar char="•"/>
            </a:pPr>
            <a:r>
              <a:rPr lang="en-US" sz="2400" dirty="0"/>
              <a:t>Create and manipulate strings. </a:t>
            </a:r>
          </a:p>
          <a:p>
            <a:pPr lvl="1">
              <a:buClrTx/>
              <a:buFont typeface="Arial" charset="0"/>
              <a:buChar char="•"/>
            </a:pPr>
            <a:r>
              <a:rPr lang="en-US" sz="2400" dirty="0"/>
              <a:t>Compares the String and StringBuilder classes.</a:t>
            </a:r>
          </a:p>
          <a:p>
            <a:pPr>
              <a:buClrTx/>
              <a:buFont typeface="Arial" charset="0"/>
              <a:buChar char="•"/>
            </a:pPr>
            <a:r>
              <a:rPr lang="en-US" b="1" dirty="0">
                <a:solidFill>
                  <a:srgbClr val="0000CC"/>
                </a:solidFill>
              </a:rPr>
              <a:t>Scanning Text</a:t>
            </a:r>
          </a:p>
          <a:p>
            <a:pPr>
              <a:buClrTx/>
              <a:buFont typeface="Arial" charset="0"/>
              <a:buChar char="•"/>
            </a:pPr>
            <a:r>
              <a:rPr lang="en-US" b="1" dirty="0">
                <a:solidFill>
                  <a:srgbClr val="0000CC"/>
                </a:solidFill>
              </a:rPr>
              <a:t>Formatting output</a:t>
            </a:r>
            <a:r>
              <a:rPr lang="en-US" dirty="0"/>
              <a:t> </a:t>
            </a:r>
          </a:p>
        </p:txBody>
      </p:sp>
    </p:spTree>
    <p:extLst>
      <p:ext uri="{BB962C8B-B14F-4D97-AF65-F5344CB8AC3E}">
        <p14:creationId xmlns:p14="http://schemas.microsoft.com/office/powerpoint/2010/main" val="297164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8436" name="Rectangle 2"/>
          <p:cNvSpPr>
            <a:spLocks noGrp="1"/>
          </p:cNvSpPr>
          <p:nvPr>
            <p:ph type="title"/>
          </p:nvPr>
        </p:nvSpPr>
        <p:spPr>
          <a:xfrm>
            <a:off x="152400" y="274638"/>
            <a:ext cx="8686800" cy="792162"/>
          </a:xfrm>
        </p:spPr>
        <p:txBody>
          <a:bodyPr/>
          <a:lstStyle/>
          <a:p>
            <a:r>
              <a:rPr lang="en-US" sz="4000" i="1" dirty="0"/>
              <a:t>StringBuffer, StringBuilder </a:t>
            </a:r>
            <a:r>
              <a:rPr lang="en-US" sz="4000" dirty="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a:t>Java’s </a:t>
            </a:r>
            <a:r>
              <a:rPr lang="en-US" sz="2800" b="1" dirty="0"/>
              <a:t>StringBuffer</a:t>
            </a:r>
            <a:r>
              <a:rPr lang="en-US" sz="2800" dirty="0"/>
              <a:t> and </a:t>
            </a:r>
            <a:r>
              <a:rPr lang="en-US" sz="2800" b="1" dirty="0"/>
              <a:t>StringBuilder</a:t>
            </a:r>
            <a:r>
              <a:rPr lang="en-US" sz="2800" dirty="0"/>
              <a:t> classes represent strings that can be dynamically modified.</a:t>
            </a:r>
          </a:p>
          <a:p>
            <a:pPr lvl="1"/>
            <a:r>
              <a:rPr lang="en-US" sz="2400" dirty="0">
                <a:cs typeface="Arial" pitchFamily="34" charset="0"/>
              </a:rPr>
              <a:t>StringBuffer is threadsafe.</a:t>
            </a:r>
          </a:p>
          <a:p>
            <a:pPr lvl="1"/>
            <a:r>
              <a:rPr lang="en-US" sz="2400" dirty="0">
                <a:cs typeface="Arial" pitchFamily="34" charset="0"/>
              </a:rPr>
              <a:t>StringBuilder (introduced in 5.0) is not threadsafe.</a:t>
            </a:r>
          </a:p>
          <a:p>
            <a:r>
              <a:rPr lang="en-US" sz="2400" dirty="0"/>
              <a:t>Almost of their methods are the same as methods in the String class. </a:t>
            </a:r>
            <a:endParaRPr lang="en-US" sz="2400" dirty="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a:solidFill>
                  <a:srgbClr val="FF3300"/>
                </a:solidFill>
              </a:rPr>
              <a:t>Thread: </a:t>
            </a:r>
            <a:r>
              <a:rPr lang="en-US" sz="2000" dirty="0"/>
              <a:t>Unit of code (method) is running</a:t>
            </a:r>
          </a:p>
          <a:p>
            <a:r>
              <a:rPr lang="en-US" sz="2000" b="1" dirty="0">
                <a:solidFill>
                  <a:srgbClr val="FF3300"/>
                </a:solidFill>
              </a:rPr>
              <a:t>Multi-threading program: </a:t>
            </a:r>
            <a:r>
              <a:rPr lang="en-US" sz="2000" dirty="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a:solidFill>
                <a:srgbClr val="FF3300"/>
              </a:solidFill>
            </a:endParaRPr>
          </a:p>
          <a:p>
            <a:r>
              <a:rPr lang="en-US" sz="2000" b="1" dirty="0">
                <a:solidFill>
                  <a:srgbClr val="FF3300"/>
                </a:solidFill>
              </a:rPr>
              <a:t>Threadsafe class</a:t>
            </a:r>
            <a:r>
              <a:rPr lang="en-US" sz="2000" dirty="0"/>
              <a:t>: A class with synchronized methods.</a:t>
            </a:r>
          </a:p>
        </p:txBody>
      </p:sp>
    </p:spTree>
    <p:extLst>
      <p:ext uri="{BB962C8B-B14F-4D97-AF65-F5344CB8AC3E}">
        <p14:creationId xmlns:p14="http://schemas.microsoft.com/office/powerpoint/2010/main" val="33198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19460" name="Rectangle 2"/>
          <p:cNvSpPr>
            <a:spLocks noGrp="1"/>
          </p:cNvSpPr>
          <p:nvPr>
            <p:ph type="title"/>
          </p:nvPr>
        </p:nvSpPr>
        <p:spPr/>
        <p:txBody>
          <a:bodyPr/>
          <a:lstStyle/>
          <a:p>
            <a:r>
              <a:rPr lang="en-US" sz="4000" dirty="0"/>
              <a:t>The </a:t>
            </a:r>
            <a:r>
              <a:rPr lang="en-US" sz="4000" i="1" dirty="0"/>
              <a:t>StringBuffer - threadsafe</a:t>
            </a:r>
            <a:endParaRPr lang="en-US" sz="4000" dirty="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a:t>public final class </a:t>
            </a:r>
            <a:r>
              <a:rPr lang="en-US" sz="2400" b="1" dirty="0"/>
              <a:t>StringBuffer</a:t>
            </a:r>
            <a:r>
              <a:rPr lang="en-US" sz="2400" dirty="0"/>
              <a:t> extends </a:t>
            </a:r>
            <a:r>
              <a:rPr lang="en-US" sz="2400" dirty="0">
                <a:hlinkClick r:id="rId2" action="ppaction://hlinkfile" tooltip="class in java.lang"/>
              </a:rPr>
              <a:t>Object</a:t>
            </a:r>
            <a:r>
              <a:rPr lang="en-US" sz="2400" dirty="0"/>
              <a:t> </a:t>
            </a:r>
          </a:p>
          <a:p>
            <a:pPr>
              <a:buClrTx/>
              <a:buSzTx/>
              <a:buNone/>
            </a:pPr>
            <a:r>
              <a:rPr lang="en-US" sz="2400" dirty="0"/>
              <a:t>                                 implements </a:t>
            </a:r>
            <a:r>
              <a:rPr lang="en-US" sz="2400" dirty="0">
                <a:hlinkClick r:id="rId3" action="ppaction://hlinkfile" tooltip="interface in java.io"/>
              </a:rPr>
              <a:t>Serializable</a:t>
            </a:r>
            <a:r>
              <a:rPr lang="en-US" sz="2400" dirty="0"/>
              <a:t>, </a:t>
            </a:r>
            <a:r>
              <a:rPr lang="en-US" sz="2400" dirty="0">
                <a:hlinkClick r:id="rId4" action="ppaction://hlinkfile" tooltip="interface in java.lang"/>
              </a:rPr>
              <a:t>CharSequence</a:t>
            </a:r>
            <a:endParaRPr lang="en-US" sz="2400" dirty="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5">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p14="http://schemas.microsoft.com/office/powerpoint/2010/main" val="3533802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21508" name="Rectangle 2"/>
          <p:cNvSpPr>
            <a:spLocks noGrp="1"/>
          </p:cNvSpPr>
          <p:nvPr>
            <p:ph type="title"/>
          </p:nvPr>
        </p:nvSpPr>
        <p:spPr/>
        <p:txBody>
          <a:bodyPr/>
          <a:lstStyle/>
          <a:p>
            <a:r>
              <a:rPr lang="en-US" sz="4000" i="1" dirty="0"/>
              <a:t>StringBuilder</a:t>
            </a:r>
            <a:endParaRPr lang="en-US" sz="4000" dirty="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a:t>The StringBuilder class was introduced in 5.0. It is nearly identical to StringBuffer.</a:t>
            </a:r>
          </a:p>
          <a:p>
            <a:pPr>
              <a:lnSpc>
                <a:spcPct val="150000"/>
              </a:lnSpc>
              <a:defRPr/>
            </a:pPr>
            <a:r>
              <a:rPr lang="en-US" sz="2000" dirty="0"/>
              <a:t>Major difference: string builders are </a:t>
            </a:r>
            <a:r>
              <a:rPr lang="en-US" sz="2000" dirty="0">
                <a:solidFill>
                  <a:srgbClr val="FF0000"/>
                </a:solidFill>
              </a:rPr>
              <a:t>not threadsafe.</a:t>
            </a:r>
            <a:r>
              <a:rPr lang="en-US" sz="2000" dirty="0"/>
              <a:t> </a:t>
            </a:r>
          </a:p>
          <a:p>
            <a:pPr>
              <a:lnSpc>
                <a:spcPct val="150000"/>
              </a:lnSpc>
              <a:defRPr/>
            </a:pPr>
            <a:r>
              <a:rPr lang="en-US" sz="2000" dirty="0"/>
              <a:t>If you want multiple threads to have </a:t>
            </a:r>
            <a:r>
              <a:rPr lang="en-US" sz="2000" dirty="0">
                <a:solidFill>
                  <a:srgbClr val="FF0000"/>
                </a:solidFill>
              </a:rPr>
              <a:t>concurrent access </a:t>
            </a:r>
            <a:r>
              <a:rPr lang="en-US" sz="2000" dirty="0"/>
              <a:t>to a mutable string, use a string buffer. </a:t>
            </a:r>
          </a:p>
          <a:p>
            <a:pPr>
              <a:lnSpc>
                <a:spcPct val="150000"/>
              </a:lnSpc>
              <a:defRPr/>
            </a:pPr>
            <a:r>
              <a:rPr lang="en-US" sz="2000" dirty="0"/>
              <a:t>If your mutable string will be accessed only by a single thread, there is an advantage to using a string builder, which will generally execute faster than a string buffer.</a:t>
            </a:r>
            <a:endParaRPr lang="en-US" sz="2000" b="1" dirty="0"/>
          </a:p>
          <a:p>
            <a:pPr>
              <a:buClrTx/>
              <a:buSzTx/>
              <a:buFont typeface="Arial" charset="0"/>
              <a:buChar char="•"/>
              <a:defRPr/>
            </a:pPr>
            <a:endParaRPr lang="en-US" sz="2800" dirty="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a:t>public final class </a:t>
            </a:r>
            <a:r>
              <a:rPr lang="en-US" sz="2400" b="1" dirty="0"/>
              <a:t>StringBuilder</a:t>
            </a:r>
            <a:r>
              <a:rPr lang="en-US" sz="2400" dirty="0"/>
              <a:t> extends </a:t>
            </a:r>
            <a:r>
              <a:rPr lang="en-US" sz="2400" dirty="0">
                <a:hlinkClick r:id="rId2" action="ppaction://hlinkfile" tooltip="class in java.lang"/>
              </a:rPr>
              <a:t>Object</a:t>
            </a:r>
            <a:r>
              <a:rPr lang="en-US" sz="2400" dirty="0"/>
              <a:t> </a:t>
            </a:r>
          </a:p>
          <a:p>
            <a:pPr>
              <a:buClrTx/>
              <a:buSzTx/>
              <a:buNone/>
            </a:pPr>
            <a:r>
              <a:rPr lang="en-US" sz="2400" dirty="0"/>
              <a:t>                              implements </a:t>
            </a:r>
            <a:r>
              <a:rPr lang="en-US" sz="2400" dirty="0">
                <a:hlinkClick r:id="rId3" action="ppaction://hlinkfile" tooltip="interface in java.io"/>
              </a:rPr>
              <a:t>Serializable</a:t>
            </a:r>
            <a:r>
              <a:rPr lang="en-US" sz="2400" dirty="0"/>
              <a:t>, </a:t>
            </a:r>
            <a:r>
              <a:rPr lang="en-US" sz="2400" dirty="0">
                <a:hlinkClick r:id="rId4" action="ppaction://hlinkfile" tooltip="interface in java.lang"/>
              </a:rPr>
              <a:t>CharSequence</a:t>
            </a:r>
            <a:endParaRPr lang="en-US" sz="2400" dirty="0"/>
          </a:p>
        </p:txBody>
      </p:sp>
    </p:spTree>
    <p:extLst>
      <p:ext uri="{BB962C8B-B14F-4D97-AF65-F5344CB8AC3E}">
        <p14:creationId xmlns:p14="http://schemas.microsoft.com/office/powerpoint/2010/main" val="132645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22532" name="Rectangle 2"/>
          <p:cNvSpPr>
            <a:spLocks noGrp="1"/>
          </p:cNvSpPr>
          <p:nvPr>
            <p:ph type="title"/>
          </p:nvPr>
        </p:nvSpPr>
        <p:spPr>
          <a:xfrm>
            <a:off x="457200" y="274638"/>
            <a:ext cx="8229600" cy="1096962"/>
          </a:xfrm>
        </p:spPr>
        <p:txBody>
          <a:bodyPr/>
          <a:lstStyle/>
          <a:p>
            <a:r>
              <a:rPr lang="en-US" sz="4000" dirty="0"/>
              <a:t>String Concatenation,</a:t>
            </a:r>
            <a:br>
              <a:rPr lang="en-US" sz="4000" dirty="0"/>
            </a:br>
            <a:r>
              <a:rPr lang="en-US" sz="4000" dirty="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a:t>02 ways:</a:t>
            </a:r>
          </a:p>
          <a:p>
            <a:pPr lvl="1"/>
            <a:r>
              <a:rPr lang="en-US" dirty="0">
                <a:cs typeface="Arial" pitchFamily="34" charset="0"/>
              </a:rPr>
              <a:t>String.concat() method of the String class and the StringBuffer.append().</a:t>
            </a:r>
          </a:p>
          <a:p>
            <a:pPr lvl="1"/>
            <a:r>
              <a:rPr lang="en-US" dirty="0">
                <a:cs typeface="Arial" pitchFamily="34" charset="0"/>
              </a:rPr>
              <a:t>Overloaded + operator.</a:t>
            </a:r>
          </a:p>
          <a:p>
            <a:pPr>
              <a:buClrTx/>
              <a:buSzTx/>
              <a:buFont typeface="Arial" pitchFamily="34" charset="0"/>
              <a:buChar char="•"/>
            </a:pPr>
            <a:endParaRPr lang="en-US" dirty="0"/>
          </a:p>
        </p:txBody>
      </p:sp>
    </p:spTree>
    <p:extLst>
      <p:ext uri="{BB962C8B-B14F-4D97-AF65-F5344CB8AC3E}">
        <p14:creationId xmlns:p14="http://schemas.microsoft.com/office/powerpoint/2010/main" val="367594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a:latin typeface="Arial" charset="0"/>
                <a:cs typeface="Arial" charset="0"/>
              </a:rPr>
              <a:t>Class: java.util.Scanner</a:t>
            </a:r>
          </a:p>
          <a:p>
            <a:r>
              <a:rPr lang="en-US" sz="2400" b="1" dirty="0">
                <a:latin typeface="Arial" charset="0"/>
                <a:cs typeface="Arial" charset="0"/>
              </a:rPr>
              <a:t>Data in data source are characters</a:t>
            </a:r>
          </a:p>
          <a:p>
            <a:r>
              <a:rPr lang="en-US" sz="2400" b="1" dirty="0">
                <a:latin typeface="Arial" charset="0"/>
                <a:cs typeface="Arial" charset="0"/>
              </a:rPr>
              <a:t>Methods for getting data:  next(), nextXXX()</a:t>
            </a:r>
          </a:p>
          <a:p>
            <a:r>
              <a:rPr lang="en-US" sz="2400" b="1" dirty="0">
                <a:latin typeface="Arial" charset="0"/>
                <a:cs typeface="Arial" charset="0"/>
              </a:rPr>
              <a:t>Methods for checking availability of data : hasXXX()</a:t>
            </a:r>
          </a:p>
          <a:p>
            <a:r>
              <a:rPr lang="en-US" sz="2400" b="1" dirty="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How to get data from a data source?</a:t>
            </a: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a:latin typeface="Arial" charset="0"/>
                <a:cs typeface="Arial" charset="0"/>
              </a:rPr>
              <a:t>Scanning data from a string</a:t>
            </a:r>
          </a:p>
        </p:txBody>
      </p:sp>
      <p:pic>
        <p:nvPicPr>
          <p:cNvPr id="19457" name="Picture 1"/>
          <p:cNvPicPr>
            <a:picLocks noChangeAspect="1" noChangeArrowheads="1"/>
          </p:cNvPicPr>
          <p:nvPr/>
        </p:nvPicPr>
        <p:blipFill>
          <a:blip r:embed="rId2"/>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default delimiter is the blank character. You can designate delimiters.</a:t>
            </a:r>
          </a:p>
          <a:p>
            <a:pPr algn="ctr"/>
            <a:r>
              <a:rPr lang="en-US" dirty="0"/>
              <a:t>[au\\s] means that a, u and space(\s) are delimiters.</a:t>
            </a:r>
          </a:p>
          <a:p>
            <a:pPr algn="ctr"/>
            <a:r>
              <a:rPr lang="en-US" dirty="0"/>
              <a:t>+ means that number of occurrences is equal or greater than 1</a:t>
            </a:r>
          </a:p>
        </p:txBody>
      </p:sp>
      <p:sp>
        <p:nvSpPr>
          <p:cNvPr id="20" name="Slide Number Placeholder 19"/>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a:latin typeface="Arial" charset="0"/>
                <a:cs typeface="Arial" charset="0"/>
              </a:rPr>
              <a:t>Scanning data from a text file</a:t>
            </a:r>
            <a:br>
              <a:rPr lang="en-US" sz="2800" dirty="0">
                <a:latin typeface="Arial" charset="0"/>
                <a:cs typeface="Arial" charset="0"/>
              </a:rPr>
            </a:br>
            <a:r>
              <a:rPr lang="en-US" sz="2800" dirty="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2"/>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3"/>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java documentation for more details</a:t>
            </a:r>
          </a:p>
          <a:p>
            <a:pPr algn="ctr"/>
            <a:r>
              <a:rPr lang="en-US" dirty="0"/>
              <a:t>Class: java.util.regex.Pattern</a:t>
            </a:r>
          </a:p>
        </p:txBody>
      </p:sp>
      <p:pic>
        <p:nvPicPr>
          <p:cNvPr id="18435" name="Picture 3"/>
          <p:cNvPicPr>
            <a:picLocks noChangeAspect="1" noChangeArrowheads="1"/>
          </p:cNvPicPr>
          <p:nvPr/>
        </p:nvPicPr>
        <p:blipFill>
          <a:blip r:embed="rId4"/>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Splitting a string into substrings</a:t>
            </a:r>
          </a:p>
        </p:txBody>
      </p:sp>
      <p:pic>
        <p:nvPicPr>
          <p:cNvPr id="17412" name="Picture 4"/>
          <p:cNvPicPr>
            <a:picLocks noChangeAspect="1" noChangeArrowheads="1"/>
          </p:cNvPicPr>
          <p:nvPr/>
        </p:nvPicPr>
        <p:blipFill>
          <a:blip r:embed="rId2"/>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method </a:t>
            </a:r>
            <a:r>
              <a:rPr lang="en-US" b="1" dirty="0"/>
              <a:t>split(delimiters) of the class String and</a:t>
            </a:r>
          </a:p>
          <a:p>
            <a:pPr algn="ctr"/>
            <a:r>
              <a:rPr lang="en-US" b="1" dirty="0"/>
              <a:t> the java.util.StringTokenizer are used.</a:t>
            </a:r>
            <a:endParaRPr lang="en-US" dirty="0"/>
          </a:p>
        </p:txBody>
      </p:sp>
      <p:pic>
        <p:nvPicPr>
          <p:cNvPr id="17413" name="Picture 5"/>
          <p:cNvPicPr>
            <a:picLocks noChangeAspect="1" noChangeArrowheads="1"/>
          </p:cNvPicPr>
          <p:nvPr/>
        </p:nvPicPr>
        <p:blipFill>
          <a:blip r:embed="rId3">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a:xfrm>
            <a:off x="533400" y="76200"/>
            <a:ext cx="8229600" cy="609600"/>
          </a:xfrm>
        </p:spPr>
        <p:txBody>
          <a:bodyPr/>
          <a:lstStyle/>
          <a:p>
            <a:r>
              <a:rPr lang="en-US" sz="4000" dirty="0"/>
              <a:t>Formatting Output</a:t>
            </a:r>
          </a:p>
        </p:txBody>
      </p:sp>
      <p:sp>
        <p:nvSpPr>
          <p:cNvPr id="5" name="Rectangle 4"/>
          <p:cNvSpPr/>
          <p:nvPr/>
        </p:nvSpPr>
        <p:spPr>
          <a:xfrm>
            <a:off x="0" y="10668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details (api/java/util/Formatter.html#syntax). </a:t>
            </a:r>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107934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24993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219200"/>
            <a:ext cx="8229600" cy="4906963"/>
          </a:xfrm>
        </p:spPr>
        <p:txBody>
          <a:bodyPr/>
          <a:lstStyle/>
          <a:p>
            <a:r>
              <a:rPr lang="en-US" sz="2800" dirty="0"/>
              <a:t>A class can contain no data field or some data fields</a:t>
            </a:r>
          </a:p>
          <a:p>
            <a:r>
              <a:rPr lang="en-US" sz="2800" dirty="0"/>
              <a:t>Some operations on numbers are critical such as converting a string to number, …</a:t>
            </a:r>
          </a:p>
          <a:p>
            <a:r>
              <a:rPr lang="en-US" sz="2800" dirty="0"/>
              <a:t>Java libraries have classes which wrap a number (primitive type) in it and support operations on numbers. They are called as wrapper classes.</a:t>
            </a:r>
          </a:p>
          <a:p>
            <a:r>
              <a:rPr lang="en-US" sz="2800" dirty="0"/>
              <a:t>String is a common data type and it is a pre-defined class in Java library.</a:t>
            </a:r>
          </a:p>
          <a:p>
            <a:r>
              <a:rPr lang="en-US" sz="2800" dirty="0"/>
              <a:t>The </a:t>
            </a:r>
            <a:r>
              <a:rPr lang="en-US" sz="2800" b="1" dirty="0">
                <a:solidFill>
                  <a:srgbClr val="0000CC"/>
                </a:solidFill>
              </a:rPr>
              <a:t>java.lang</a:t>
            </a:r>
            <a:r>
              <a:rPr lang="en-US" sz="2800" dirty="0"/>
              <a:t> package contains all of them</a:t>
            </a:r>
          </a:p>
          <a:p>
            <a:endParaRPr lang="en-US" sz="2800" dirty="0"/>
          </a:p>
        </p:txBody>
      </p:sp>
      <p:sp>
        <p:nvSpPr>
          <p:cNvPr id="4" name="Footer Placeholder 3"/>
          <p:cNvSpPr>
            <a:spLocks noGrp="1"/>
          </p:cNvSpPr>
          <p:nvPr>
            <p:ph type="ftr" sz="quarter" idx="11"/>
          </p:nvPr>
        </p:nvSpPr>
        <p:spPr/>
        <p:txBody>
          <a:bodyPr/>
          <a:lstStyle/>
          <a:p>
            <a:pPr>
              <a:defRPr/>
            </a:pPr>
            <a:r>
              <a:rPr lang="en-US" dirty="0"/>
              <a:t>Session 06 - Numbers and Strings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06 - Numbers and Strings</a:t>
            </a:r>
          </a:p>
        </p:txBody>
      </p:sp>
      <p:sp>
        <p:nvSpPr>
          <p:cNvPr id="26628" name="Rectangle 2"/>
          <p:cNvSpPr>
            <a:spLocks noGrp="1"/>
          </p:cNvSpPr>
          <p:nvPr>
            <p:ph type="title"/>
          </p:nvPr>
        </p:nvSpPr>
        <p:spPr/>
        <p:txBody>
          <a:bodyPr/>
          <a:lstStyle/>
          <a:p>
            <a:r>
              <a:rPr lang="en-US" dirty="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a:solidFill>
                  <a:srgbClr val="0000CC"/>
                </a:solidFill>
              </a:rPr>
              <a:t>Working with Numbers</a:t>
            </a:r>
            <a:r>
              <a:rPr lang="en-US" sz="2800" dirty="0"/>
              <a:t>:</a:t>
            </a:r>
          </a:p>
          <a:p>
            <a:pPr lvl="1">
              <a:buClrTx/>
              <a:buFont typeface="Arial" charset="0"/>
              <a:buChar char="•"/>
            </a:pPr>
            <a:r>
              <a:rPr lang="en-US" sz="2400" dirty="0"/>
              <a:t>Wrapper classes: Number, Character</a:t>
            </a:r>
          </a:p>
          <a:p>
            <a:pPr lvl="1">
              <a:buClrTx/>
              <a:buFont typeface="Arial" charset="0"/>
              <a:buChar char="•"/>
            </a:pPr>
            <a:r>
              <a:rPr lang="en-US" sz="2400" dirty="0"/>
              <a:t>The java.lang.Math class</a:t>
            </a:r>
          </a:p>
          <a:p>
            <a:pPr lvl="1">
              <a:buClrTx/>
              <a:buFont typeface="Arial" charset="0"/>
              <a:buChar char="•"/>
            </a:pPr>
            <a:r>
              <a:rPr lang="en-US" sz="2400" dirty="0"/>
              <a:t>Autoboxing and unboxing .</a:t>
            </a:r>
          </a:p>
          <a:p>
            <a:pPr>
              <a:buClrTx/>
              <a:buSzTx/>
              <a:buFont typeface="Arial" charset="0"/>
              <a:buChar char="•"/>
            </a:pPr>
            <a:r>
              <a:rPr lang="en-US" sz="2800" b="1" dirty="0">
                <a:solidFill>
                  <a:srgbClr val="0000CC"/>
                </a:solidFill>
              </a:rPr>
              <a:t>The java.lang.Math</a:t>
            </a:r>
          </a:p>
          <a:p>
            <a:pPr>
              <a:buClrTx/>
              <a:buSzTx/>
              <a:buFont typeface="Arial" charset="0"/>
              <a:buChar char="•"/>
            </a:pPr>
            <a:r>
              <a:rPr lang="en-US" sz="2800" b="1" dirty="0">
                <a:solidFill>
                  <a:srgbClr val="0000CC"/>
                </a:solidFill>
              </a:rPr>
              <a:t>String class</a:t>
            </a:r>
            <a:r>
              <a:rPr lang="en-US" sz="2800" dirty="0"/>
              <a:t>:</a:t>
            </a:r>
          </a:p>
          <a:p>
            <a:pPr lvl="1">
              <a:buClrTx/>
              <a:buFont typeface="Arial" charset="0"/>
              <a:buChar char="•"/>
            </a:pPr>
            <a:r>
              <a:rPr lang="en-US" sz="2400" dirty="0"/>
              <a:t>Create and manipulate strings. </a:t>
            </a:r>
          </a:p>
          <a:p>
            <a:pPr lvl="1">
              <a:buClrTx/>
              <a:buFont typeface="Arial" charset="0"/>
              <a:buChar char="•"/>
            </a:pPr>
            <a:r>
              <a:rPr lang="en-US" sz="2400" dirty="0"/>
              <a:t>Compares the String and StringBuilder classes.</a:t>
            </a:r>
          </a:p>
          <a:p>
            <a:pPr>
              <a:buClrTx/>
              <a:buFont typeface="Arial" charset="0"/>
              <a:buChar char="•"/>
            </a:pPr>
            <a:r>
              <a:rPr lang="en-US" b="1" dirty="0">
                <a:solidFill>
                  <a:srgbClr val="0000CC"/>
                </a:solidFill>
              </a:rPr>
              <a:t>Scanning Text</a:t>
            </a:r>
          </a:p>
          <a:p>
            <a:pPr>
              <a:buClrTx/>
              <a:buFont typeface="Arial" charset="0"/>
              <a:buChar char="•"/>
            </a:pPr>
            <a:r>
              <a:rPr lang="en-US" b="1" dirty="0">
                <a:solidFill>
                  <a:srgbClr val="0000CC"/>
                </a:solidFill>
              </a:rPr>
              <a:t>Formatting output</a:t>
            </a:r>
            <a:r>
              <a:rPr lang="en-US" dirty="0"/>
              <a:t> </a:t>
            </a:r>
          </a:p>
        </p:txBody>
      </p:sp>
    </p:spTree>
    <p:extLst>
      <p:ext uri="{BB962C8B-B14F-4D97-AF65-F5344CB8AC3E}">
        <p14:creationId xmlns:p14="http://schemas.microsoft.com/office/powerpoint/2010/main"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Classes</a:t>
            </a:r>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a:solidFill>
                  <a:srgbClr val="0000CC"/>
                </a:solidFill>
              </a:rPr>
              <a:t>All of the numeric wrapper classes are subclasses of the abstract class Number.</a:t>
            </a:r>
          </a:p>
        </p:txBody>
      </p:sp>
    </p:spTree>
    <p:extLst>
      <p:ext uri="{BB962C8B-B14F-4D97-AF65-F5344CB8AC3E}">
        <p14:creationId xmlns:p14="http://schemas.microsoft.com/office/powerpoint/2010/main" val="149021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Classes: A Declaration</a:t>
            </a:r>
          </a:p>
        </p:txBody>
      </p:sp>
      <p:sp>
        <p:nvSpPr>
          <p:cNvPr id="4" name="Footer Placeholder 3"/>
          <p:cNvSpPr>
            <a:spLocks noGrp="1"/>
          </p:cNvSpPr>
          <p:nvPr>
            <p:ph type="ftr" sz="quarter" idx="11"/>
          </p:nvPr>
        </p:nvSpPr>
        <p:spPr/>
        <p:txBody>
          <a:bodyPr/>
          <a:lstStyle/>
          <a:p>
            <a:pPr>
              <a:defRPr/>
            </a:pPr>
            <a:r>
              <a:rPr lang="en-US" dirty="0"/>
              <a:t>Session 06 - Numbers and Strings</a:t>
            </a:r>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3300"/>
                </a:solidFill>
                <a:effectLst/>
                <a:latin typeface="DejaVu Sans Mono"/>
                <a:cs typeface="Arial" pitchFamily="34" charset="0"/>
              </a:rPr>
              <a:t>public final class Integer </a:t>
            </a:r>
            <a:r>
              <a:rPr kumimoji="0" lang="en-US" b="1" i="0" u="none" strike="noStrike" cap="none" normalizeH="0" baseline="0" dirty="0">
                <a:ln>
                  <a:noFill/>
                </a:ln>
                <a:solidFill>
                  <a:srgbClr val="0000CC"/>
                </a:solidFill>
                <a:effectLst/>
                <a:latin typeface="DejaVu Sans Mono"/>
                <a:cs typeface="Arial" pitchFamily="34" charset="0"/>
              </a:rPr>
              <a:t>extends</a:t>
            </a:r>
            <a:r>
              <a:rPr kumimoji="0" lang="en-US" b="1" i="0" u="none" strike="noStrike" cap="none" normalizeH="0" baseline="0" dirty="0">
                <a:ln>
                  <a:noFill/>
                </a:ln>
                <a:solidFill>
                  <a:srgbClr val="FF3300"/>
                </a:solidFill>
                <a:effectLst/>
                <a:latin typeface="DejaVu Sans Mono"/>
                <a:cs typeface="Arial" pitchFamily="34" charset="0"/>
              </a:rPr>
              <a:t> Number </a:t>
            </a:r>
            <a:r>
              <a:rPr kumimoji="0" lang="en-US" b="1" i="0" u="none" strike="noStrike" cap="none" normalizeH="0" baseline="0" dirty="0">
                <a:ln>
                  <a:noFill/>
                </a:ln>
                <a:solidFill>
                  <a:srgbClr val="0000CC"/>
                </a:solidFill>
                <a:effectLst/>
                <a:latin typeface="DejaVu Sans Mono"/>
                <a:cs typeface="Arial" pitchFamily="34" charset="0"/>
              </a:rPr>
              <a:t>implements</a:t>
            </a:r>
            <a:r>
              <a:rPr kumimoji="0" lang="en-US" b="1" i="0" u="none" strike="noStrike" cap="none" normalizeH="0" baseline="0" dirty="0">
                <a:ln>
                  <a:noFill/>
                </a:ln>
                <a:solidFill>
                  <a:srgbClr val="FF3300"/>
                </a:solidFill>
                <a:effectLst/>
                <a:latin typeface="DejaVu Sans Mono"/>
                <a:cs typeface="Arial" pitchFamily="34" charset="0"/>
              </a:rPr>
              <a:t> Comparable&lt;Integer&gt;</a:t>
            </a:r>
            <a:r>
              <a:rPr kumimoji="0" lang="en-US" sz="1600" b="1" i="0" u="none" strike="noStrike" cap="none" normalizeH="0" baseline="0" dirty="0">
                <a:ln>
                  <a:noFill/>
                </a:ln>
                <a:solidFill>
                  <a:srgbClr val="FF3300"/>
                </a:solidFill>
                <a:effectLst/>
                <a:latin typeface="Arial" pitchFamily="34" charset="0"/>
                <a:cs typeface="Arial" pitchFamily="34" charset="0"/>
              </a:rPr>
              <a:t> </a:t>
            </a:r>
            <a:endParaRPr kumimoji="0" lang="en-US" sz="4000" b="1" i="0" u="none" strike="noStrike" cap="none" normalizeH="0" baseline="0" dirty="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Classes: A Declaration</a:t>
            </a:r>
          </a:p>
        </p:txBody>
      </p:sp>
      <p:sp>
        <p:nvSpPr>
          <p:cNvPr id="4" name="Footer Placeholder 3"/>
          <p:cNvSpPr>
            <a:spLocks noGrp="1"/>
          </p:cNvSpPr>
          <p:nvPr>
            <p:ph type="ftr" sz="quarter" idx="11"/>
          </p:nvPr>
        </p:nvSpPr>
        <p:spPr/>
        <p:txBody>
          <a:bodyPr/>
          <a:lstStyle/>
          <a:p>
            <a:pPr>
              <a:defRPr/>
            </a:pPr>
            <a:r>
              <a:rPr lang="en-US" dirty="0"/>
              <a:t>Session 06 - Numbers and Strings</a:t>
            </a:r>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3300"/>
                </a:solidFill>
                <a:effectLst/>
                <a:latin typeface="DejaVu Sans Mono"/>
                <a:cs typeface="Arial" pitchFamily="34" charset="0"/>
              </a:rPr>
              <a:t>public </a:t>
            </a:r>
            <a:r>
              <a:rPr kumimoji="0" lang="en-US" b="1" i="0" u="sng" strike="noStrike" cap="none" normalizeH="0" baseline="0" dirty="0">
                <a:ln>
                  <a:noFill/>
                </a:ln>
                <a:solidFill>
                  <a:srgbClr val="FF3300"/>
                </a:solidFill>
                <a:effectLst/>
                <a:latin typeface="DejaVu Sans Mono"/>
                <a:cs typeface="Arial" pitchFamily="34" charset="0"/>
              </a:rPr>
              <a:t>final</a:t>
            </a:r>
            <a:r>
              <a:rPr kumimoji="0" lang="en-US" b="1" i="0" u="none" strike="noStrike" cap="none" normalizeH="0" baseline="0" dirty="0">
                <a:ln>
                  <a:noFill/>
                </a:ln>
                <a:solidFill>
                  <a:srgbClr val="FF3300"/>
                </a:solidFill>
                <a:effectLst/>
                <a:latin typeface="DejaVu Sans Mono"/>
                <a:cs typeface="Arial" pitchFamily="34" charset="0"/>
              </a:rPr>
              <a:t> class Integer </a:t>
            </a:r>
            <a:r>
              <a:rPr kumimoji="0" lang="en-US" b="1" i="0" u="none" strike="noStrike" cap="none" normalizeH="0" baseline="0" dirty="0">
                <a:ln>
                  <a:noFill/>
                </a:ln>
                <a:solidFill>
                  <a:srgbClr val="0000CC"/>
                </a:solidFill>
                <a:effectLst/>
                <a:latin typeface="DejaVu Sans Mono"/>
                <a:cs typeface="Arial" pitchFamily="34" charset="0"/>
              </a:rPr>
              <a:t>extends</a:t>
            </a:r>
            <a:r>
              <a:rPr kumimoji="0" lang="en-US" b="1" i="0" u="none" strike="noStrike" cap="none" normalizeH="0" baseline="0" dirty="0">
                <a:ln>
                  <a:noFill/>
                </a:ln>
                <a:solidFill>
                  <a:srgbClr val="FF3300"/>
                </a:solidFill>
                <a:effectLst/>
                <a:latin typeface="DejaVu Sans Mono"/>
                <a:cs typeface="Arial" pitchFamily="34" charset="0"/>
              </a:rPr>
              <a:t> Number </a:t>
            </a:r>
            <a:r>
              <a:rPr kumimoji="0" lang="en-US" b="1" i="0" u="none" strike="noStrike" cap="none" normalizeH="0" baseline="0" dirty="0">
                <a:ln>
                  <a:noFill/>
                </a:ln>
                <a:solidFill>
                  <a:srgbClr val="0000CC"/>
                </a:solidFill>
                <a:effectLst/>
                <a:latin typeface="DejaVu Sans Mono"/>
                <a:cs typeface="Arial" pitchFamily="34" charset="0"/>
              </a:rPr>
              <a:t>implements</a:t>
            </a:r>
            <a:r>
              <a:rPr kumimoji="0" lang="en-US" b="1" i="0" u="none" strike="noStrike" cap="none" normalizeH="0" baseline="0" dirty="0">
                <a:ln>
                  <a:noFill/>
                </a:ln>
                <a:solidFill>
                  <a:srgbClr val="FF3300"/>
                </a:solidFill>
                <a:effectLst/>
                <a:latin typeface="DejaVu Sans Mono"/>
                <a:cs typeface="Arial" pitchFamily="34" charset="0"/>
              </a:rPr>
              <a:t> Comparable&lt;Integer&gt;</a:t>
            </a:r>
            <a:r>
              <a:rPr kumimoji="0" lang="en-US" sz="1600" b="1" i="0" u="none" strike="noStrike" cap="none" normalizeH="0" baseline="0" dirty="0">
                <a:ln>
                  <a:noFill/>
                </a:ln>
                <a:solidFill>
                  <a:srgbClr val="FF3300"/>
                </a:solidFill>
                <a:effectLst/>
                <a:latin typeface="Arial" pitchFamily="34" charset="0"/>
                <a:cs typeface="Arial" pitchFamily="34" charset="0"/>
              </a:rPr>
              <a:t> </a:t>
            </a:r>
            <a:endParaRPr kumimoji="0" lang="en-US" sz="4000" b="1" i="0" u="none" strike="noStrike" cap="none" normalizeH="0" baseline="0" dirty="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a:solidFill>
                  <a:schemeClr val="bg1"/>
                </a:solidFill>
              </a:rPr>
              <a:t>We can not create a sub-class of a wrapper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Classes: A Declaration</a:t>
            </a:r>
          </a:p>
        </p:txBody>
      </p:sp>
      <p:sp>
        <p:nvSpPr>
          <p:cNvPr id="4" name="Footer Placeholder 3"/>
          <p:cNvSpPr>
            <a:spLocks noGrp="1"/>
          </p:cNvSpPr>
          <p:nvPr>
            <p:ph type="ftr" sz="quarter" idx="11"/>
          </p:nvPr>
        </p:nvSpPr>
        <p:spPr/>
        <p:txBody>
          <a:bodyPr/>
          <a:lstStyle/>
          <a:p>
            <a:pPr>
              <a:defRPr/>
            </a:pPr>
            <a:r>
              <a:rPr lang="en-US" dirty="0"/>
              <a:t>Session 06 - Numbers and Strings</a:t>
            </a:r>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3300"/>
                </a:solidFill>
                <a:effectLst/>
                <a:latin typeface="DejaVu Sans Mono"/>
                <a:cs typeface="Arial" pitchFamily="34" charset="0"/>
              </a:rPr>
              <a:t>public final class Integer </a:t>
            </a:r>
            <a:r>
              <a:rPr kumimoji="0" lang="en-US" b="1" i="0" u="none" strike="noStrike" cap="none" normalizeH="0" baseline="0" dirty="0">
                <a:ln>
                  <a:noFill/>
                </a:ln>
                <a:solidFill>
                  <a:srgbClr val="0000CC"/>
                </a:solidFill>
                <a:effectLst/>
                <a:latin typeface="DejaVu Sans Mono"/>
                <a:cs typeface="Arial" pitchFamily="34" charset="0"/>
              </a:rPr>
              <a:t>extends</a:t>
            </a:r>
            <a:r>
              <a:rPr kumimoji="0" lang="en-US" b="1" i="0" u="none" strike="noStrike" cap="none" normalizeH="0" baseline="0" dirty="0">
                <a:ln>
                  <a:noFill/>
                </a:ln>
                <a:solidFill>
                  <a:srgbClr val="FF3300"/>
                </a:solidFill>
                <a:effectLst/>
                <a:latin typeface="DejaVu Sans Mono"/>
                <a:cs typeface="Arial" pitchFamily="34" charset="0"/>
              </a:rPr>
              <a:t> Number </a:t>
            </a:r>
            <a:r>
              <a:rPr kumimoji="0" lang="en-US" b="1" i="0" u="none" strike="noStrike" cap="none" normalizeH="0" baseline="0" dirty="0">
                <a:ln>
                  <a:noFill/>
                </a:ln>
                <a:solidFill>
                  <a:srgbClr val="0000CC"/>
                </a:solidFill>
                <a:effectLst/>
                <a:latin typeface="DejaVu Sans Mono"/>
                <a:cs typeface="Arial" pitchFamily="34" charset="0"/>
              </a:rPr>
              <a:t>implements</a:t>
            </a:r>
            <a:r>
              <a:rPr kumimoji="0" lang="en-US" b="1" i="0" u="none" strike="noStrike" cap="none" normalizeH="0" baseline="0" dirty="0">
                <a:ln>
                  <a:noFill/>
                </a:ln>
                <a:solidFill>
                  <a:srgbClr val="FF3300"/>
                </a:solidFill>
                <a:effectLst/>
                <a:latin typeface="DejaVu Sans Mono"/>
                <a:cs typeface="Arial" pitchFamily="34" charset="0"/>
              </a:rPr>
              <a:t> Comparable&lt;Integer&gt;</a:t>
            </a:r>
            <a:r>
              <a:rPr kumimoji="0" lang="en-US" sz="1600" b="1" i="0" u="none" strike="noStrike" cap="none" normalizeH="0" baseline="0" dirty="0">
                <a:ln>
                  <a:noFill/>
                </a:ln>
                <a:solidFill>
                  <a:srgbClr val="FF3300"/>
                </a:solidFill>
                <a:effectLst/>
                <a:latin typeface="Arial" pitchFamily="34" charset="0"/>
                <a:cs typeface="Arial" pitchFamily="34" charset="0"/>
              </a:rPr>
              <a:t> </a:t>
            </a:r>
            <a:endParaRPr kumimoji="0" lang="en-US" sz="4000" b="1" i="0" u="none" strike="noStrike" cap="none" normalizeH="0" baseline="0" dirty="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a:solidFill>
                  <a:schemeClr val="bg1"/>
                </a:solidFill>
              </a:rPr>
              <a:t>Some  common methods</a:t>
            </a:r>
          </a:p>
        </p:txBody>
      </p:sp>
      <p:pic>
        <p:nvPicPr>
          <p:cNvPr id="51203" name="Picture 3"/>
          <p:cNvPicPr>
            <a:picLocks noChangeAspect="1" noChangeArrowheads="1"/>
          </p:cNvPicPr>
          <p:nvPr/>
        </p:nvPicPr>
        <p:blipFill>
          <a:blip r:embed="rId2">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a:solidFill>
                  <a:schemeClr val="bg1"/>
                </a:solidFill>
              </a:rPr>
              <a:t>Wrapper classes are immutable (non-changeable) because they do not have setters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Classes…</a:t>
            </a:r>
          </a:p>
        </p:txBody>
      </p:sp>
      <p:sp>
        <p:nvSpPr>
          <p:cNvPr id="13317" name="Rectangle 3"/>
          <p:cNvSpPr>
            <a:spLocks noGrp="1"/>
          </p:cNvSpPr>
          <p:nvPr>
            <p:ph type="body" idx="1"/>
          </p:nvPr>
        </p:nvSpPr>
        <p:spPr/>
        <p:txBody>
          <a:bodyPr/>
          <a:lstStyle/>
          <a:p>
            <a:r>
              <a:rPr lang="en-US" dirty="0"/>
              <a:t>We use a Number object rather than a primitive when:</a:t>
            </a:r>
          </a:p>
          <a:p>
            <a:pPr lvl="1"/>
            <a:r>
              <a:rPr lang="en-US" dirty="0"/>
              <a:t>As an argument of a method that expects an object.</a:t>
            </a:r>
          </a:p>
          <a:p>
            <a:pPr lvl="1"/>
            <a:r>
              <a:rPr lang="en-US" dirty="0"/>
              <a:t>To use constants defined by the class, such as </a:t>
            </a:r>
            <a:r>
              <a:rPr lang="en-US" dirty="0">
                <a:solidFill>
                  <a:srgbClr val="0000CC"/>
                </a:solidFill>
              </a:rPr>
              <a:t>MIN_VALUE</a:t>
            </a:r>
            <a:r>
              <a:rPr lang="en-US" dirty="0"/>
              <a:t> and </a:t>
            </a:r>
            <a:r>
              <a:rPr lang="en-US" dirty="0">
                <a:solidFill>
                  <a:srgbClr val="FF0000"/>
                </a:solidFill>
              </a:rPr>
              <a:t>MAX_VALUE</a:t>
            </a:r>
            <a:r>
              <a:rPr lang="en-US" dirty="0"/>
              <a:t>. </a:t>
            </a:r>
          </a:p>
          <a:p>
            <a:pPr lvl="1"/>
            <a:r>
              <a:rPr lang="en-US" dirty="0"/>
              <a:t>To use class methods for </a:t>
            </a:r>
            <a:r>
              <a:rPr lang="en-US" dirty="0">
                <a:solidFill>
                  <a:srgbClr val="008000"/>
                </a:solidFill>
              </a:rPr>
              <a:t>converting</a:t>
            </a:r>
            <a:r>
              <a:rPr lang="en-US" dirty="0"/>
              <a:t> values to and from other primitive types.</a:t>
            </a:r>
          </a:p>
        </p:txBody>
      </p:sp>
    </p:spTree>
    <p:extLst>
      <p:ext uri="{BB962C8B-B14F-4D97-AF65-F5344CB8AC3E}">
        <p14:creationId xmlns:p14="http://schemas.microsoft.com/office/powerpoint/2010/main" val="30713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06 - Numbers and Strings</a:t>
            </a:r>
          </a:p>
        </p:txBody>
      </p:sp>
      <p:sp>
        <p:nvSpPr>
          <p:cNvPr id="13316" name="Rectangle 2"/>
          <p:cNvSpPr>
            <a:spLocks noGrp="1"/>
          </p:cNvSpPr>
          <p:nvPr>
            <p:ph type="title"/>
          </p:nvPr>
        </p:nvSpPr>
        <p:spPr/>
        <p:txBody>
          <a:bodyPr/>
          <a:lstStyle/>
          <a:p>
            <a:r>
              <a:rPr lang="en-US" dirty="0"/>
              <a:t>Numbers Classes- A Demo</a:t>
            </a:r>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Boxing/auto boxing: encapsulating/wrapping  a primitive value to an object.</a:t>
            </a:r>
          </a:p>
          <a:p>
            <a:pPr>
              <a:defRPr/>
            </a:pPr>
            <a:r>
              <a:rPr lang="en-US" dirty="0"/>
              <a:t>Unboxing: get primitive value wrapped  in a wrapper object.</a:t>
            </a:r>
          </a:p>
        </p:txBody>
      </p:sp>
    </p:spTree>
    <p:extLst>
      <p:ext uri="{BB962C8B-B14F-4D97-AF65-F5344CB8AC3E}">
        <p14:creationId xmlns:p14="http://schemas.microsoft.com/office/powerpoint/2010/main" val="30713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2862</TotalTime>
  <Words>1419</Words>
  <Application>Microsoft Office PowerPoint</Application>
  <PresentationFormat>On-screen Show (4:3)</PresentationFormat>
  <Paragraphs>262</Paragraphs>
  <Slides>30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vt:lpstr>
      <vt:lpstr>Courier New</vt:lpstr>
      <vt:lpstr>DejaVu Sans Mono</vt:lpstr>
      <vt:lpstr>Times New Roman</vt:lpstr>
      <vt:lpstr>Wingdings</vt:lpstr>
      <vt:lpstr>Office Theme</vt:lpstr>
      <vt:lpstr>Session 06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Minh Duc Lai Trung</cp:lastModifiedBy>
  <cp:revision>562</cp:revision>
  <dcterms:created xsi:type="dcterms:W3CDTF">2007-08-21T04:43:22Z</dcterms:created>
  <dcterms:modified xsi:type="dcterms:W3CDTF">2016-07-26T02:27:50Z</dcterms:modified>
</cp:coreProperties>
</file>