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1" r:id="rId1"/>
  </p:sldMasterIdLst>
  <p:notesMasterIdLst>
    <p:notesMasterId r:id="rId20"/>
  </p:notesMasterIdLst>
  <p:handoutMasterIdLst>
    <p:handoutMasterId r:id="rId21"/>
  </p:handoutMasterIdLst>
  <p:sldIdLst>
    <p:sldId id="439" r:id="rId2"/>
    <p:sldId id="440" r:id="rId3"/>
    <p:sldId id="515" r:id="rId4"/>
    <p:sldId id="558" r:id="rId5"/>
    <p:sldId id="560" r:id="rId6"/>
    <p:sldId id="561" r:id="rId7"/>
    <p:sldId id="516" r:id="rId8"/>
    <p:sldId id="517" r:id="rId9"/>
    <p:sldId id="567" r:id="rId10"/>
    <p:sldId id="568" r:id="rId11"/>
    <p:sldId id="566" r:id="rId12"/>
    <p:sldId id="549" r:id="rId13"/>
    <p:sldId id="550" r:id="rId14"/>
    <p:sldId id="551" r:id="rId15"/>
    <p:sldId id="552" r:id="rId16"/>
    <p:sldId id="562" r:id="rId17"/>
    <p:sldId id="563" r:id="rId18"/>
    <p:sldId id="545" r:id="rId1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0000CC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9466" autoAdjust="0"/>
    <p:restoredTop sz="86323" autoAdjust="0"/>
  </p:normalViewPr>
  <p:slideViewPr>
    <p:cSldViewPr>
      <p:cViewPr varScale="1">
        <p:scale>
          <a:sx n="64" d="100"/>
          <a:sy n="64" d="100"/>
        </p:scale>
        <p:origin x="-111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886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2520" y="-96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1A1E54-5B88-4DCC-8136-E426A019C818}" type="datetimeFigureOut">
              <a:rPr lang="en-US" smtClean="0"/>
              <a:pPr/>
              <a:t>8/11/2015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03DD3B-01CD-45B6-8030-679E494C59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830694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FE854831-01EB-409C-BAD6-09AACD654632}" type="datetimeFigureOut">
              <a:rPr lang="en-US"/>
              <a:pPr>
                <a:defRPr/>
              </a:pPr>
              <a:t>8/11/2015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2D8747BF-E32F-4C5D-BB9D-96B7E3B67E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191893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Operations such as adding, searching, removing, updating are common works</a:t>
            </a:r>
            <a:r>
              <a:rPr lang="en-US" baseline="0" dirty="0" smtClean="0"/>
              <a:t> on a list. Their algorithms are very common and in almost of cases, they do not depend on specific type.</a:t>
            </a:r>
          </a:p>
          <a:p>
            <a:r>
              <a:rPr lang="en-US" baseline="0" dirty="0" smtClean="0"/>
              <a:t>This chapter will introduce 2 pre-defined classes, Collections and Arrays, declared in the java.utils package, which make utilities when these group operations are needed.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88755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0000C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613525"/>
            <a:ext cx="990600" cy="2444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DB1A2D-12D7-42D0-A441-C62BD082C4BE}" type="datetime1">
              <a:rPr lang="en-US" smtClean="0"/>
              <a:pPr>
                <a:defRPr/>
              </a:pPr>
              <a:t>8/11/2015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613525"/>
            <a:ext cx="4800600" cy="2444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Session10 - Algorithms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72400" y="6613525"/>
            <a:ext cx="914400" cy="2444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3B7A44-4BEB-4535-A06C-A1CE01569806}" type="slidenum">
              <a:rPr lang="en-US"/>
              <a:pPr>
                <a:defRPr/>
              </a:pPr>
              <a:t>‹#›</a:t>
            </a:fld>
            <a:r>
              <a:rPr lang="en-US"/>
              <a:t>/11</a:t>
            </a:r>
          </a:p>
        </p:txBody>
      </p:sp>
    </p:spTree>
    <p:extLst>
      <p:ext uri="{BB962C8B-B14F-4D97-AF65-F5344CB8AC3E}">
        <p14:creationId xmlns="" xmlns:p14="http://schemas.microsoft.com/office/powerpoint/2010/main" val="33457075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B7F01D-F1C6-4665-BB7C-B082EB1BB2EF}" type="datetime1">
              <a:rPr lang="en-US" smtClean="0"/>
              <a:pPr>
                <a:defRPr/>
              </a:pPr>
              <a:t>8/11/2015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Session10 - Algorithms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54EB92-0B2B-4075-BCA3-94B886265CAF}" type="slidenum">
              <a:rPr lang="en-US"/>
              <a:pPr>
                <a:defRPr/>
              </a:pPr>
              <a:t>‹#›</a:t>
            </a:fld>
            <a:r>
              <a:rPr lang="en-US"/>
              <a:t>/11</a:t>
            </a:r>
          </a:p>
        </p:txBody>
      </p:sp>
    </p:spTree>
    <p:extLst>
      <p:ext uri="{BB962C8B-B14F-4D97-AF65-F5344CB8AC3E}">
        <p14:creationId xmlns="" xmlns:p14="http://schemas.microsoft.com/office/powerpoint/2010/main" val="8946026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D8C4D4-B759-4EFA-AFAC-3617A671C374}" type="datetime1">
              <a:rPr lang="en-US" smtClean="0"/>
              <a:pPr>
                <a:defRPr/>
              </a:pPr>
              <a:t>8/11/2015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Session10 - Algorithms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67E24A-A1FD-41D3-A0A4-2F7DDDF04A0B}" type="slidenum">
              <a:rPr lang="en-US"/>
              <a:pPr>
                <a:defRPr/>
              </a:pPr>
              <a:t>‹#›</a:t>
            </a:fld>
            <a:r>
              <a:rPr lang="en-US"/>
              <a:t>/11</a:t>
            </a:r>
          </a:p>
        </p:txBody>
      </p:sp>
    </p:spTree>
    <p:extLst>
      <p:ext uri="{BB962C8B-B14F-4D97-AF65-F5344CB8AC3E}">
        <p14:creationId xmlns="" xmlns:p14="http://schemas.microsoft.com/office/powerpoint/2010/main" val="24829793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>
            <a:lvl1pPr>
              <a:defRPr sz="3600" b="1">
                <a:solidFill>
                  <a:srgbClr val="0000C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>
            <a:lvl1pPr marL="342900" indent="-342900">
              <a:buClr>
                <a:schemeClr val="tx1"/>
              </a:buClr>
              <a:buSzPct val="80000"/>
              <a:buFont typeface="Arial" pitchFamily="34" charset="0"/>
              <a:buChar char="•"/>
              <a:defRPr>
                <a:latin typeface="Arial" pitchFamily="34" charset="0"/>
                <a:cs typeface="Arial" pitchFamily="34" charset="0"/>
              </a:defRPr>
            </a:lvl1pPr>
            <a:lvl2pPr marL="742950" indent="-285750">
              <a:buClr>
                <a:schemeClr val="tx1"/>
              </a:buClr>
              <a:buFont typeface="Arial" pitchFamily="34" charset="0"/>
              <a:buChar char="•"/>
              <a:defRPr>
                <a:latin typeface="Arial" pitchFamily="34" charset="0"/>
              </a:defRPr>
            </a:lvl2pPr>
            <a:lvl3pPr marL="1143000" indent="-228600">
              <a:buClr>
                <a:schemeClr val="tx1"/>
              </a:buClr>
              <a:buFont typeface="Arial" pitchFamily="34" charset="0"/>
              <a:buChar char="•"/>
              <a:defRPr>
                <a:latin typeface="Arial" pitchFamily="34" charset="0"/>
              </a:defRPr>
            </a:lvl3pPr>
            <a:lvl4pPr marL="1600200" indent="-228600">
              <a:buClr>
                <a:schemeClr val="tx1"/>
              </a:buClr>
              <a:buFont typeface="Arial" pitchFamily="34" charset="0"/>
              <a:buChar char="•"/>
              <a:defRPr>
                <a:latin typeface="Arial" pitchFamily="34" charset="0"/>
              </a:defRPr>
            </a:lvl4pPr>
            <a:lvl5pPr marL="2057400" indent="-228600">
              <a:buClr>
                <a:schemeClr val="tx1"/>
              </a:buClr>
              <a:buFont typeface="Arial" pitchFamily="34" charset="0"/>
              <a:buChar char="•"/>
              <a:defRPr>
                <a:latin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613525"/>
            <a:ext cx="2133600" cy="244475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F3B0188-3503-4047-AB47-C0B9C59F6F05}" type="datetime1">
              <a:rPr lang="en-US" smtClean="0"/>
              <a:pPr>
                <a:defRPr/>
              </a:pPr>
              <a:t>8/11/2015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613525"/>
            <a:ext cx="2895600" cy="244475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smtClean="0"/>
              <a:t>Session10 - Algorithms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613525"/>
            <a:ext cx="2133600" cy="244475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17F965C-3CEB-45B2-B97C-76AD457A2442}" type="slidenum">
              <a:rPr lang="en-US" smtClean="0"/>
              <a:pPr>
                <a:defRPr/>
              </a:pPr>
              <a:t>‹#›</a:t>
            </a:fld>
            <a:r>
              <a:rPr lang="en-US" smtClean="0"/>
              <a:t>/11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609781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F9B8D4-458F-4B96-81EB-3B56AAFCB0BD}" type="datetime1">
              <a:rPr lang="en-US" smtClean="0"/>
              <a:pPr>
                <a:defRPr/>
              </a:pPr>
              <a:t>8/11/2015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Session10 - Algorithms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37CAB4-F23C-43F4-B686-8E1D365D3A45}" type="slidenum">
              <a:rPr lang="en-US"/>
              <a:pPr>
                <a:defRPr/>
              </a:pPr>
              <a:t>‹#›</a:t>
            </a:fld>
            <a:r>
              <a:rPr lang="en-US"/>
              <a:t>/11</a:t>
            </a:r>
          </a:p>
        </p:txBody>
      </p:sp>
    </p:spTree>
    <p:extLst>
      <p:ext uri="{BB962C8B-B14F-4D97-AF65-F5344CB8AC3E}">
        <p14:creationId xmlns="" xmlns:p14="http://schemas.microsoft.com/office/powerpoint/2010/main" val="2236793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679C86-F1F9-41B3-BC07-190F6AE37051}" type="datetime1">
              <a:rPr lang="en-US" smtClean="0"/>
              <a:pPr>
                <a:defRPr/>
              </a:pPr>
              <a:t>8/11/2015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Session10 - Algorithms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F97DB9-6F1F-4587-B4D8-7611A9895928}" type="slidenum">
              <a:rPr lang="en-US"/>
              <a:pPr>
                <a:defRPr/>
              </a:pPr>
              <a:t>‹#›</a:t>
            </a:fld>
            <a:r>
              <a:rPr lang="en-US"/>
              <a:t>/11</a:t>
            </a:r>
          </a:p>
        </p:txBody>
      </p:sp>
    </p:spTree>
    <p:extLst>
      <p:ext uri="{BB962C8B-B14F-4D97-AF65-F5344CB8AC3E}">
        <p14:creationId xmlns="" xmlns:p14="http://schemas.microsoft.com/office/powerpoint/2010/main" val="33183950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E1B33-6E0B-416C-B71B-2ECBDFF029A3}" type="datetime1">
              <a:rPr lang="en-US" smtClean="0"/>
              <a:pPr>
                <a:defRPr/>
              </a:pPr>
              <a:t>8/11/2015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Session10 - Algorithms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FEAE02-80AB-4832-B1BF-4E3BB3B6CC7E}" type="slidenum">
              <a:rPr lang="en-US"/>
              <a:pPr>
                <a:defRPr/>
              </a:pPr>
              <a:t>‹#›</a:t>
            </a:fld>
            <a:r>
              <a:rPr lang="en-US"/>
              <a:t>/11</a:t>
            </a:r>
          </a:p>
        </p:txBody>
      </p:sp>
    </p:spTree>
    <p:extLst>
      <p:ext uri="{BB962C8B-B14F-4D97-AF65-F5344CB8AC3E}">
        <p14:creationId xmlns="" xmlns:p14="http://schemas.microsoft.com/office/powerpoint/2010/main" val="12293782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716ADB-2573-4C56-9569-C2CAFF08ADF9}" type="datetime1">
              <a:rPr lang="en-US" smtClean="0"/>
              <a:pPr>
                <a:defRPr/>
              </a:pPr>
              <a:t>8/11/2015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Session10 - Algorithms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0E600C-8C4E-4143-B853-68A70D9331C7}" type="slidenum">
              <a:rPr lang="en-US"/>
              <a:pPr>
                <a:defRPr/>
              </a:pPr>
              <a:t>‹#›</a:t>
            </a:fld>
            <a:r>
              <a:rPr lang="en-US"/>
              <a:t>/11</a:t>
            </a:r>
          </a:p>
        </p:txBody>
      </p:sp>
    </p:spTree>
    <p:extLst>
      <p:ext uri="{BB962C8B-B14F-4D97-AF65-F5344CB8AC3E}">
        <p14:creationId xmlns="" xmlns:p14="http://schemas.microsoft.com/office/powerpoint/2010/main" val="14387984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8D8EF1-D11E-4119-B13E-7D86E50233EE}" type="datetime1">
              <a:rPr lang="en-US" smtClean="0"/>
              <a:pPr>
                <a:defRPr/>
              </a:pPr>
              <a:t>8/11/2015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Session10 - Algorithms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14D644-7D5F-464F-ACE6-65B648A8CD0E}" type="slidenum">
              <a:rPr lang="en-US"/>
              <a:pPr>
                <a:defRPr/>
              </a:pPr>
              <a:t>‹#›</a:t>
            </a:fld>
            <a:r>
              <a:rPr lang="en-US"/>
              <a:t>/11</a:t>
            </a:r>
          </a:p>
        </p:txBody>
      </p:sp>
    </p:spTree>
    <p:extLst>
      <p:ext uri="{BB962C8B-B14F-4D97-AF65-F5344CB8AC3E}">
        <p14:creationId xmlns="" xmlns:p14="http://schemas.microsoft.com/office/powerpoint/2010/main" val="20517694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F8FE0B-D8EF-4779-8772-267AA313C14F}" type="datetime1">
              <a:rPr lang="en-US" smtClean="0"/>
              <a:pPr>
                <a:defRPr/>
              </a:pPr>
              <a:t>8/11/2015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Session10 - Algorithms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417B27-8B09-402C-8D0C-F158C101AFFB}" type="slidenum">
              <a:rPr lang="en-US"/>
              <a:pPr>
                <a:defRPr/>
              </a:pPr>
              <a:t>‹#›</a:t>
            </a:fld>
            <a:r>
              <a:rPr lang="en-US"/>
              <a:t>/11</a:t>
            </a:r>
          </a:p>
        </p:txBody>
      </p:sp>
    </p:spTree>
    <p:extLst>
      <p:ext uri="{BB962C8B-B14F-4D97-AF65-F5344CB8AC3E}">
        <p14:creationId xmlns="" xmlns:p14="http://schemas.microsoft.com/office/powerpoint/2010/main" val="33256770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50CDCE-5D70-476F-9E15-5FF9CA19750C}" type="datetime1">
              <a:rPr lang="en-US" smtClean="0"/>
              <a:pPr>
                <a:defRPr/>
              </a:pPr>
              <a:t>8/11/2015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Session10 - Algorithms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5AB066-4475-48FE-A074-7E4CA38B9454}" type="slidenum">
              <a:rPr lang="en-US"/>
              <a:pPr>
                <a:defRPr/>
              </a:pPr>
              <a:t>‹#›</a:t>
            </a:fld>
            <a:r>
              <a:rPr lang="en-US"/>
              <a:t>/11</a:t>
            </a:r>
          </a:p>
        </p:txBody>
      </p:sp>
    </p:spTree>
    <p:extLst>
      <p:ext uri="{BB962C8B-B14F-4D97-AF65-F5344CB8AC3E}">
        <p14:creationId xmlns="" xmlns:p14="http://schemas.microsoft.com/office/powerpoint/2010/main" val="32898770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Arial" charset="0"/>
              </a:defRPr>
            </a:lvl1pPr>
          </a:lstStyle>
          <a:p>
            <a:pPr>
              <a:defRPr/>
            </a:pPr>
            <a:fld id="{A293A828-C87E-4E40-BC97-D9431D33D253}" type="datetime1">
              <a:rPr lang="en-US" smtClean="0"/>
              <a:pPr>
                <a:defRPr/>
              </a:pPr>
              <a:t>8/11/2015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US" smtClean="0"/>
              <a:t>Session10 - Algorithms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Arial" charset="0"/>
              </a:defRPr>
            </a:lvl1pPr>
          </a:lstStyle>
          <a:p>
            <a:pPr>
              <a:defRPr/>
            </a:pPr>
            <a:fld id="{2730B33F-D76C-4370-BF16-00D48C2939F7}" type="slidenum">
              <a:rPr lang="en-US"/>
              <a:pPr>
                <a:defRPr/>
              </a:pPr>
              <a:t>‹#›</a:t>
            </a:fld>
            <a:r>
              <a:rPr lang="en-US"/>
              <a:t>/11</a:t>
            </a:r>
          </a:p>
        </p:txBody>
      </p:sp>
      <p:pic>
        <p:nvPicPr>
          <p:cNvPr id="1031" name="Picture 10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78105"/>
            <a:ext cx="1600200" cy="32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84" r:id="rId1"/>
    <p:sldLayoutId id="2147483885" r:id="rId2"/>
    <p:sldLayoutId id="2147483886" r:id="rId3"/>
    <p:sldLayoutId id="2147483887" r:id="rId4"/>
    <p:sldLayoutId id="2147483888" r:id="rId5"/>
    <p:sldLayoutId id="2147483889" r:id="rId6"/>
    <p:sldLayoutId id="2147483890" r:id="rId7"/>
    <p:sldLayoutId id="2147483891" r:id="rId8"/>
    <p:sldLayoutId id="2147483892" r:id="rId9"/>
    <p:sldLayoutId id="2147483893" r:id="rId10"/>
    <p:sldLayoutId id="2147483894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file:///J:\Softs\JavaSofts\JavaDocs\docs-Java8\api\java\util\Arrays.html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file:///J:\Softs\JavaSofts\JavaDocs\docs-Java8\api\java\util\Collections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</a:rPr>
              <a:t>Session10 - Algorithms</a:t>
            </a:r>
          </a:p>
        </p:txBody>
      </p:sp>
      <p:sp>
        <p:nvSpPr>
          <p:cNvPr id="2052" name="Title 1"/>
          <p:cNvSpPr>
            <a:spLocks noGrp="1"/>
          </p:cNvSpPr>
          <p:nvPr>
            <p:ph type="ctrTitle"/>
          </p:nvPr>
        </p:nvSpPr>
        <p:spPr>
          <a:xfrm>
            <a:off x="304800" y="1676400"/>
            <a:ext cx="8534400" cy="2438400"/>
          </a:xfrm>
        </p:spPr>
        <p:txBody>
          <a:bodyPr/>
          <a:lstStyle/>
          <a:p>
            <a:pPr eaLnBrk="1" hangingPunct="1"/>
            <a:r>
              <a:rPr lang="en-US" sz="4000" dirty="0" smtClean="0">
                <a:latin typeface="Arial" charset="0"/>
                <a:cs typeface="Arial" charset="0"/>
              </a:rPr>
              <a:t>Session 09 </a:t>
            </a:r>
            <a:br>
              <a:rPr lang="en-US" sz="4000" dirty="0" smtClean="0">
                <a:latin typeface="Arial" charset="0"/>
                <a:cs typeface="Arial" charset="0"/>
              </a:rPr>
            </a:br>
            <a:r>
              <a:rPr lang="en-US" dirty="0"/>
              <a:t>Algorithms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sz="2800" b="0" dirty="0"/>
              <a:t>(http://docs.oracle.com/javase/tutorial/collections/algorithms/index.html)</a:t>
            </a:r>
            <a:endParaRPr lang="en-US" sz="2800" b="0" dirty="0" smtClean="0"/>
          </a:p>
        </p:txBody>
      </p:sp>
    </p:spTree>
    <p:extLst>
      <p:ext uri="{BB962C8B-B14F-4D97-AF65-F5344CB8AC3E}">
        <p14:creationId xmlns="" xmlns:p14="http://schemas.microsoft.com/office/powerpoint/2010/main" val="428212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mtClean="0">
                <a:solidFill>
                  <a:srgbClr val="898989"/>
                </a:solidFill>
              </a:rPr>
              <a:t>Session10 - Algorithms</a:t>
            </a:r>
          </a:p>
        </p:txBody>
      </p:sp>
      <p:sp>
        <p:nvSpPr>
          <p:cNvPr id="614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 </a:t>
            </a:r>
            <a:r>
              <a:rPr lang="en-US"/>
              <a:t>Comparator</a:t>
            </a:r>
            <a:r>
              <a:rPr lang="en-US" smtClean="0"/>
              <a:t> Interface- Demo.</a:t>
            </a:r>
            <a:endParaRPr lang="en-US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2438400"/>
            <a:ext cx="8095486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7315200" y="3094672"/>
            <a:ext cx="1600200" cy="1477328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smtClean="0">
                <a:solidFill>
                  <a:schemeClr val="bg1"/>
                </a:solidFill>
              </a:rPr>
              <a:t>Create an anonymous object for comparing 2 employees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7200" y="1295400"/>
            <a:ext cx="8229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smtClean="0"/>
              <a:t>Comparing 2 employees based on descending salaries then ascending IDs</a:t>
            </a:r>
            <a:endParaRPr lang="en-US" sz="2000" b="1"/>
          </a:p>
        </p:txBody>
      </p:sp>
    </p:spTree>
    <p:extLst>
      <p:ext uri="{BB962C8B-B14F-4D97-AF65-F5344CB8AC3E}">
        <p14:creationId xmlns="" xmlns:p14="http://schemas.microsoft.com/office/powerpoint/2010/main" val="2360293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6219" y="1066800"/>
            <a:ext cx="8504064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146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mtClean="0">
                <a:solidFill>
                  <a:srgbClr val="898989"/>
                </a:solidFill>
              </a:rPr>
              <a:t>Session10 - Algorithms</a:t>
            </a:r>
          </a:p>
        </p:txBody>
      </p:sp>
      <p:sp>
        <p:nvSpPr>
          <p:cNvPr id="614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 </a:t>
            </a:r>
            <a:r>
              <a:rPr lang="en-US"/>
              <a:t>Comparator</a:t>
            </a:r>
            <a:r>
              <a:rPr lang="en-US" smtClean="0"/>
              <a:t> Interface- Demo.</a:t>
            </a:r>
            <a:endParaRPr lang="en-US" dirty="0" smtClean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52600" y="5238750"/>
            <a:ext cx="6127750" cy="123825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360293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mtClean="0">
                <a:solidFill>
                  <a:srgbClr val="898989"/>
                </a:solidFill>
              </a:rPr>
              <a:t>Session10 - Algorithms</a:t>
            </a:r>
          </a:p>
        </p:txBody>
      </p:sp>
      <p:sp>
        <p:nvSpPr>
          <p:cNvPr id="717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Routine Data </a:t>
            </a:r>
            <a:r>
              <a:rPr lang="en-US" dirty="0" smtClean="0"/>
              <a:t>Manipulation (1)</a:t>
            </a:r>
            <a:endParaRPr lang="en-US" dirty="0"/>
          </a:p>
        </p:txBody>
      </p:sp>
      <p:sp>
        <p:nvSpPr>
          <p:cNvPr id="717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 Collections class provides five algorithms for doing routine data manipulation on List </a:t>
            </a:r>
            <a:r>
              <a:rPr lang="en-US" dirty="0" smtClean="0"/>
              <a:t>objects, including:</a:t>
            </a:r>
          </a:p>
          <a:p>
            <a:pPr lvl="1"/>
            <a:r>
              <a:rPr lang="en-US" dirty="0" smtClean="0"/>
              <a:t>reverse() </a:t>
            </a:r>
            <a:endParaRPr lang="en-US" dirty="0"/>
          </a:p>
          <a:p>
            <a:pPr lvl="1"/>
            <a:r>
              <a:rPr lang="en-US" dirty="0" smtClean="0"/>
              <a:t>fill()</a:t>
            </a:r>
          </a:p>
          <a:p>
            <a:pPr lvl="1"/>
            <a:r>
              <a:rPr lang="en-US" dirty="0" smtClean="0"/>
              <a:t>copy()</a:t>
            </a:r>
          </a:p>
          <a:p>
            <a:pPr lvl="1"/>
            <a:r>
              <a:rPr lang="en-US" dirty="0" smtClean="0"/>
              <a:t>swap() </a:t>
            </a:r>
            <a:endParaRPr lang="en-US" dirty="0"/>
          </a:p>
          <a:p>
            <a:pPr lvl="1"/>
            <a:r>
              <a:rPr lang="en-US" dirty="0" err="1" smtClean="0"/>
              <a:t>addAll</a:t>
            </a:r>
            <a:r>
              <a:rPr lang="en-US" dirty="0" smtClean="0"/>
              <a:t>() 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543364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mtClean="0">
                <a:solidFill>
                  <a:srgbClr val="898989"/>
                </a:solidFill>
              </a:rPr>
              <a:t>Session10 - Algorithms</a:t>
            </a:r>
          </a:p>
        </p:txBody>
      </p:sp>
      <p:sp>
        <p:nvSpPr>
          <p:cNvPr id="717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Searching</a:t>
            </a:r>
          </a:p>
        </p:txBody>
      </p:sp>
      <p:sp>
        <p:nvSpPr>
          <p:cNvPr id="7173" name="Rectangle 3"/>
          <p:cNvSpPr>
            <a:spLocks noGrp="1"/>
          </p:cNvSpPr>
          <p:nvPr>
            <p:ph type="body" idx="1"/>
          </p:nvPr>
        </p:nvSpPr>
        <p:spPr>
          <a:xfrm>
            <a:off x="457200" y="1295401"/>
            <a:ext cx="8229600" cy="2438400"/>
          </a:xfrm>
        </p:spPr>
        <p:txBody>
          <a:bodyPr/>
          <a:lstStyle/>
          <a:p>
            <a:r>
              <a:rPr lang="en-US" smtClean="0"/>
              <a:t>Condition: The list in ascending order</a:t>
            </a:r>
          </a:p>
          <a:p>
            <a:r>
              <a:rPr lang="en-US" smtClean="0"/>
              <a:t>The</a:t>
            </a:r>
            <a:r>
              <a:rPr lang="en-US" dirty="0"/>
              <a:t> </a:t>
            </a:r>
            <a:r>
              <a:rPr lang="en-US" dirty="0" err="1"/>
              <a:t>binarySearch</a:t>
            </a:r>
            <a:r>
              <a:rPr lang="en-US" dirty="0"/>
              <a:t> algorithm searches for a specified element in a sorted </a:t>
            </a:r>
            <a:r>
              <a:rPr lang="en-US" smtClean="0"/>
              <a:t>List.</a:t>
            </a:r>
          </a:p>
          <a:p>
            <a:pPr lvl="1"/>
            <a:r>
              <a:rPr lang="en-US" smtClean="0"/>
              <a:t>Return pos &gt;=0 </a:t>
            </a:r>
            <a:r>
              <a:rPr lang="en-US" smtClean="0">
                <a:sym typeface="Wingdings" pitchFamily="2" charset="2"/>
              </a:rPr>
              <a:t> Present</a:t>
            </a:r>
          </a:p>
          <a:p>
            <a:pPr lvl="1"/>
            <a:r>
              <a:rPr lang="en-US" smtClean="0">
                <a:sym typeface="Wingdings" pitchFamily="2" charset="2"/>
              </a:rPr>
              <a:t>Return pos&lt;0  Absent</a:t>
            </a:r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325426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mtClean="0">
                <a:solidFill>
                  <a:srgbClr val="898989"/>
                </a:solidFill>
              </a:rPr>
              <a:t>Session10 - Algorithms</a:t>
            </a:r>
          </a:p>
        </p:txBody>
      </p:sp>
      <p:sp>
        <p:nvSpPr>
          <p:cNvPr id="717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Composition</a:t>
            </a:r>
            <a:endParaRPr lang="en-US" dirty="0"/>
          </a:p>
        </p:txBody>
      </p:sp>
      <p:sp>
        <p:nvSpPr>
          <p:cNvPr id="717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ourier" pitchFamily="49" charset="0"/>
              </a:rPr>
              <a:t>frequency</a:t>
            </a:r>
            <a:r>
              <a:rPr lang="en-US" dirty="0"/>
              <a:t> — counts the number of times the specified element occurs in the specified </a:t>
            </a:r>
            <a:r>
              <a:rPr lang="en-US" dirty="0" smtClean="0"/>
              <a:t>collection.</a:t>
            </a:r>
            <a:endParaRPr lang="en-US" dirty="0"/>
          </a:p>
          <a:p>
            <a:r>
              <a:rPr lang="en-US" dirty="0">
                <a:latin typeface="Courier" pitchFamily="49" charset="0"/>
              </a:rPr>
              <a:t>disjoint</a:t>
            </a:r>
            <a:r>
              <a:rPr lang="en-US" dirty="0"/>
              <a:t> — determines whether two Collections are disjoint; that is, whether they contain no elements in </a:t>
            </a:r>
            <a:r>
              <a:rPr lang="en-US" dirty="0" smtClean="0"/>
              <a:t>common.</a:t>
            </a:r>
          </a:p>
        </p:txBody>
      </p:sp>
    </p:spTree>
    <p:extLst>
      <p:ext uri="{BB962C8B-B14F-4D97-AF65-F5344CB8AC3E}">
        <p14:creationId xmlns="" xmlns:p14="http://schemas.microsoft.com/office/powerpoint/2010/main" val="3903131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mtClean="0">
                <a:solidFill>
                  <a:srgbClr val="898989"/>
                </a:solidFill>
              </a:rPr>
              <a:t>Session10 - Algorithms</a:t>
            </a:r>
          </a:p>
        </p:txBody>
      </p:sp>
      <p:sp>
        <p:nvSpPr>
          <p:cNvPr id="717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</a:t>
            </a:r>
            <a:r>
              <a:rPr lang="en-US"/>
              <a:t>Extreme </a:t>
            </a:r>
            <a:r>
              <a:rPr lang="en-US" smtClean="0"/>
              <a:t>Values</a:t>
            </a:r>
            <a:endParaRPr lang="en-US" dirty="0"/>
          </a:p>
        </p:txBody>
      </p:sp>
      <p:sp>
        <p:nvSpPr>
          <p:cNvPr id="717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Methods: min(…), max(…)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441428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Arrays Class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1"/>
            <a:ext cx="8229600" cy="2133600"/>
          </a:xfrm>
        </p:spPr>
        <p:txBody>
          <a:bodyPr/>
          <a:lstStyle/>
          <a:p>
            <a:r>
              <a:rPr lang="en-US" smtClean="0"/>
              <a:t>It it similar to the Collections class, but it accepts arrays as it’s parameters.</a:t>
            </a:r>
          </a:p>
          <a:p>
            <a:r>
              <a:rPr lang="en-US" smtClean="0">
                <a:hlinkClick r:id="rId2" action="ppaction://hlinkfile"/>
              </a:rPr>
              <a:t>file:///J:/Softs/JavaSofts/JavaDocs/docs-Java8/api/java/util/Arrays.html</a:t>
            </a:r>
            <a:endParaRPr lang="en-US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Session10 - Algorithms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4876800" cy="639762"/>
          </a:xfrm>
        </p:spPr>
        <p:txBody>
          <a:bodyPr/>
          <a:lstStyle/>
          <a:p>
            <a:pPr algn="l"/>
            <a:r>
              <a:rPr lang="en-US" smtClean="0"/>
              <a:t>Arrays Class: Demo.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Session10 - Algorithms</a:t>
            </a:r>
            <a:endParaRPr lang="en-US" dirty="0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>
            <a:lum bright="-23000" contrast="31000"/>
          </a:blip>
          <a:srcRect/>
          <a:stretch>
            <a:fillRect/>
          </a:stretch>
        </p:blipFill>
        <p:spPr bwMode="auto">
          <a:xfrm>
            <a:off x="114300" y="914400"/>
            <a:ext cx="7581900" cy="569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3">
            <a:lum bright="-23000" contrast="31000"/>
          </a:blip>
          <a:srcRect/>
          <a:stretch>
            <a:fillRect/>
          </a:stretch>
        </p:blipFill>
        <p:spPr bwMode="auto">
          <a:xfrm>
            <a:off x="4895850" y="90984"/>
            <a:ext cx="4171950" cy="2009192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mtClean="0">
                <a:solidFill>
                  <a:srgbClr val="898989"/>
                </a:solidFill>
              </a:rPr>
              <a:t>Session10 - Algorithms</a:t>
            </a:r>
          </a:p>
        </p:txBody>
      </p:sp>
      <p:sp>
        <p:nvSpPr>
          <p:cNvPr id="3482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Summary</a:t>
            </a:r>
          </a:p>
        </p:txBody>
      </p:sp>
      <p:sp>
        <p:nvSpPr>
          <p:cNvPr id="34821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534400" cy="3810000"/>
          </a:xfrm>
        </p:spPr>
        <p:txBody>
          <a:bodyPr/>
          <a:lstStyle/>
          <a:p>
            <a:r>
              <a:rPr lang="en-US" smtClean="0"/>
              <a:t>Support Classes: Collections, Arrays</a:t>
            </a:r>
          </a:p>
          <a:p>
            <a:r>
              <a:rPr lang="en-US" smtClean="0"/>
              <a:t>Use the Collections class</a:t>
            </a:r>
          </a:p>
          <a:p>
            <a:pPr lvl="1"/>
            <a:r>
              <a:rPr lang="en-US" smtClean="0"/>
              <a:t>Sorting/ Shuffling</a:t>
            </a:r>
          </a:p>
          <a:p>
            <a:pPr lvl="1"/>
            <a:r>
              <a:rPr lang="en-US" smtClean="0"/>
              <a:t>Routine Data Manipulation</a:t>
            </a:r>
          </a:p>
          <a:p>
            <a:pPr lvl="1"/>
            <a:r>
              <a:rPr lang="en-US" smtClean="0"/>
              <a:t>Searching/  Composition</a:t>
            </a:r>
          </a:p>
          <a:p>
            <a:pPr lvl="1"/>
            <a:r>
              <a:rPr lang="en-US" smtClean="0"/>
              <a:t>Finding Extreme Values</a:t>
            </a:r>
          </a:p>
          <a:p>
            <a:r>
              <a:rPr lang="en-US" smtClean="0"/>
              <a:t>Use the Arrays class</a:t>
            </a:r>
          </a:p>
        </p:txBody>
      </p:sp>
    </p:spTree>
    <p:extLst>
      <p:ext uri="{BB962C8B-B14F-4D97-AF65-F5344CB8AC3E}">
        <p14:creationId xmlns="" xmlns:p14="http://schemas.microsoft.com/office/powerpoint/2010/main" val="2877568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</a:rPr>
              <a:t>Session10 - Algorithms</a:t>
            </a:r>
          </a:p>
        </p:txBody>
      </p:sp>
      <p:sp>
        <p:nvSpPr>
          <p:cNvPr id="307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</a:p>
        </p:txBody>
      </p:sp>
      <p:sp>
        <p:nvSpPr>
          <p:cNvPr id="3077" name="Rectangle 3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r>
              <a:rPr lang="en-US" dirty="0" smtClean="0"/>
              <a:t>Support Classes: Collections, Arrays</a:t>
            </a:r>
          </a:p>
          <a:p>
            <a:r>
              <a:rPr lang="en-US" dirty="0" smtClean="0"/>
              <a:t>Use the Collections class</a:t>
            </a:r>
          </a:p>
          <a:p>
            <a:pPr lvl="1"/>
            <a:r>
              <a:rPr lang="en-US" dirty="0" smtClean="0"/>
              <a:t>Sorting/ Shuffling</a:t>
            </a:r>
            <a:endParaRPr lang="en-US" dirty="0"/>
          </a:p>
          <a:p>
            <a:pPr lvl="1"/>
            <a:r>
              <a:rPr lang="en-US" dirty="0"/>
              <a:t>Routine Data Manipulation</a:t>
            </a:r>
          </a:p>
          <a:p>
            <a:pPr lvl="1"/>
            <a:r>
              <a:rPr lang="en-US" dirty="0" smtClean="0"/>
              <a:t>Searching/  Composition</a:t>
            </a:r>
            <a:endParaRPr lang="en-US" dirty="0"/>
          </a:p>
          <a:p>
            <a:pPr lvl="1"/>
            <a:r>
              <a:rPr lang="en-US" dirty="0"/>
              <a:t>Finding Extreme </a:t>
            </a:r>
            <a:r>
              <a:rPr lang="en-US" dirty="0" smtClean="0"/>
              <a:t>Values</a:t>
            </a:r>
          </a:p>
          <a:p>
            <a:r>
              <a:rPr lang="en-US" dirty="0" smtClean="0"/>
              <a:t>Use the Arrays class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971645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</a:rPr>
              <a:t>Session10 - Algorithms</a:t>
            </a:r>
          </a:p>
        </p:txBody>
      </p:sp>
      <p:sp>
        <p:nvSpPr>
          <p:cNvPr id="4100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3733800" cy="639762"/>
          </a:xfrm>
        </p:spPr>
        <p:txBody>
          <a:bodyPr/>
          <a:lstStyle/>
          <a:p>
            <a:pPr algn="l"/>
            <a:r>
              <a:rPr lang="en-US" dirty="0" smtClean="0"/>
              <a:t>Introduction</a:t>
            </a:r>
          </a:p>
        </p:txBody>
      </p:sp>
      <p:sp>
        <p:nvSpPr>
          <p:cNvPr id="218115" name="Rectangle 3"/>
          <p:cNvSpPr>
            <a:spLocks noGrp="1"/>
          </p:cNvSpPr>
          <p:nvPr>
            <p:ph type="body" idx="1"/>
          </p:nvPr>
        </p:nvSpPr>
        <p:spPr>
          <a:xfrm>
            <a:off x="228600" y="1371600"/>
            <a:ext cx="8686800" cy="4952999"/>
          </a:xfrm>
        </p:spPr>
        <p:txBody>
          <a:bodyPr/>
          <a:lstStyle/>
          <a:p>
            <a:pPr>
              <a:lnSpc>
                <a:spcPct val="90000"/>
              </a:lnSpc>
              <a:buClrTx/>
              <a:buSzTx/>
            </a:pPr>
            <a:r>
              <a:rPr lang="en-US" dirty="0" smtClean="0"/>
              <a:t>An algorithm on a list can be applied on some lists although the type of elements in each list can be different.</a:t>
            </a:r>
          </a:p>
          <a:p>
            <a:pPr>
              <a:lnSpc>
                <a:spcPct val="90000"/>
              </a:lnSpc>
              <a:buClrTx/>
              <a:buSzTx/>
            </a:pPr>
            <a:r>
              <a:rPr lang="en-US" dirty="0" smtClean="0"/>
              <a:t>The</a:t>
            </a:r>
            <a:r>
              <a:rPr lang="en-US" dirty="0"/>
              <a:t> </a:t>
            </a:r>
            <a:r>
              <a:rPr lang="en-US" i="1" dirty="0"/>
              <a:t>polymorphic algorithms</a:t>
            </a:r>
            <a:r>
              <a:rPr lang="en-US" dirty="0"/>
              <a:t> described here are pieces of reusable functionality provided by the Java platform. </a:t>
            </a:r>
            <a:endParaRPr lang="en-US" dirty="0" smtClean="0"/>
          </a:p>
          <a:p>
            <a:pPr>
              <a:lnSpc>
                <a:spcPct val="90000"/>
              </a:lnSpc>
              <a:buClrTx/>
              <a:buSzTx/>
            </a:pPr>
            <a:r>
              <a:rPr lang="en-US" dirty="0" smtClean="0"/>
              <a:t>All </a:t>
            </a:r>
            <a:r>
              <a:rPr lang="en-US" dirty="0"/>
              <a:t>of them come </a:t>
            </a:r>
            <a:r>
              <a:rPr lang="en-US" dirty="0" smtClean="0"/>
              <a:t>from the</a:t>
            </a:r>
            <a:r>
              <a:rPr lang="en-US" dirty="0"/>
              <a:t> </a:t>
            </a:r>
            <a:r>
              <a:rPr lang="en-US" b="1" dirty="0"/>
              <a:t>Collection</a:t>
            </a:r>
            <a:r>
              <a:rPr lang="en-US" b="1" u="sng" dirty="0"/>
              <a:t>s</a:t>
            </a:r>
            <a:r>
              <a:rPr lang="en-US" dirty="0"/>
              <a:t> </a:t>
            </a:r>
            <a:r>
              <a:rPr lang="en-US" dirty="0" smtClean="0"/>
              <a:t>class and the </a:t>
            </a:r>
            <a:r>
              <a:rPr lang="en-US" b="1" dirty="0" smtClean="0"/>
              <a:t>Array</a:t>
            </a:r>
            <a:r>
              <a:rPr lang="en-US" b="1" u="sng" dirty="0" smtClean="0"/>
              <a:t>s</a:t>
            </a:r>
            <a:r>
              <a:rPr lang="en-US" dirty="0" smtClean="0"/>
              <a:t> class (support classes), </a:t>
            </a:r>
            <a:r>
              <a:rPr lang="en-US" dirty="0"/>
              <a:t>and all take the form of static methods whose first argument is the collection on which the operation is to be </a:t>
            </a:r>
            <a:r>
              <a:rPr lang="en-US" dirty="0" smtClean="0"/>
              <a:t>performed.</a:t>
            </a:r>
            <a:endParaRPr lang="en-US" dirty="0" smtClean="0">
              <a:latin typeface="Calibri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lum bright="-26000" contrast="48000"/>
          </a:blip>
          <a:srcRect/>
          <a:stretch>
            <a:fillRect/>
          </a:stretch>
        </p:blipFill>
        <p:spPr bwMode="auto">
          <a:xfrm>
            <a:off x="4890408" y="228600"/>
            <a:ext cx="3643992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726943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8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8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18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811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Collections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1"/>
            <a:ext cx="8229600" cy="990600"/>
          </a:xfrm>
        </p:spPr>
        <p:txBody>
          <a:bodyPr/>
          <a:lstStyle/>
          <a:p>
            <a:r>
              <a:rPr lang="en-US" sz="2800" dirty="0" smtClean="0"/>
              <a:t>A support class containing static methods which accept </a:t>
            </a:r>
            <a:r>
              <a:rPr lang="en-US" sz="2800" dirty="0" smtClean="0">
                <a:solidFill>
                  <a:srgbClr val="FF0000"/>
                </a:solidFill>
              </a:rPr>
              <a:t>collections as their parameters</a:t>
            </a:r>
            <a:r>
              <a:rPr lang="en-US" sz="2800" dirty="0" smtClean="0"/>
              <a:t>.</a:t>
            </a:r>
          </a:p>
          <a:p>
            <a:r>
              <a:rPr lang="en-US" sz="2800" dirty="0" smtClean="0">
                <a:hlinkClick r:id="rId2" action="ppaction://hlinkfile"/>
              </a:rPr>
              <a:t>file:///J:/Softs/JavaSofts/JavaDocs/docs-Java8/api/java/util/Collections.html</a:t>
            </a: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Session10 - Algorithms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39762"/>
          </a:xfrm>
        </p:spPr>
        <p:txBody>
          <a:bodyPr/>
          <a:lstStyle/>
          <a:p>
            <a:r>
              <a:rPr lang="en-US" dirty="0" smtClean="0"/>
              <a:t>Collections Demo.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Session10 - Algorithms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38353" y="914400"/>
            <a:ext cx="7067294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39762"/>
          </a:xfrm>
        </p:spPr>
        <p:txBody>
          <a:bodyPr/>
          <a:lstStyle/>
          <a:p>
            <a:r>
              <a:rPr lang="en-US" dirty="0" smtClean="0"/>
              <a:t>Collections Demo.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Session10 - Algorithms</a:t>
            </a:r>
            <a:endParaRPr lang="en-US" dirty="0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3944" y="885824"/>
            <a:ext cx="8459056" cy="3381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4495800"/>
            <a:ext cx="8654416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</a:rPr>
              <a:t>Session10 - Algorithms</a:t>
            </a:r>
          </a:p>
        </p:txBody>
      </p:sp>
      <p:sp>
        <p:nvSpPr>
          <p:cNvPr id="5124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dirty="0"/>
              <a:t>Sorting</a:t>
            </a:r>
          </a:p>
        </p:txBody>
      </p:sp>
      <p:sp>
        <p:nvSpPr>
          <p:cNvPr id="219139" name="Rectangle 3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5181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dirty="0"/>
              <a:t>The sort algorithm reorders a List so that its elements are in ascending order according to an ordering relationship.</a:t>
            </a:r>
          </a:p>
          <a:p>
            <a:pPr>
              <a:lnSpc>
                <a:spcPct val="80000"/>
              </a:lnSpc>
            </a:pPr>
            <a:r>
              <a:rPr lang="en-US" dirty="0"/>
              <a:t>Example</a:t>
            </a:r>
          </a:p>
          <a:p>
            <a:pPr marL="400050" lvl="1" indent="0">
              <a:lnSpc>
                <a:spcPct val="80000"/>
              </a:lnSpc>
              <a:buNone/>
            </a:pPr>
            <a:r>
              <a:rPr lang="en-US" i="1" dirty="0"/>
              <a:t>public class Sort {</a:t>
            </a:r>
          </a:p>
          <a:p>
            <a:pPr marL="400050" lvl="1" indent="0">
              <a:lnSpc>
                <a:spcPct val="80000"/>
              </a:lnSpc>
              <a:buNone/>
            </a:pPr>
            <a:r>
              <a:rPr lang="en-US" i="1" dirty="0"/>
              <a:t>    public static void main(String[] </a:t>
            </a:r>
            <a:r>
              <a:rPr lang="en-US" i="1" dirty="0" err="1"/>
              <a:t>args</a:t>
            </a:r>
            <a:r>
              <a:rPr lang="en-US" i="1" dirty="0"/>
              <a:t>) {</a:t>
            </a:r>
          </a:p>
          <a:p>
            <a:pPr marL="400050" lvl="1" indent="0">
              <a:lnSpc>
                <a:spcPct val="80000"/>
              </a:lnSpc>
              <a:buNone/>
            </a:pPr>
            <a:r>
              <a:rPr lang="en-US" i="1" dirty="0"/>
              <a:t>        List&lt;String&gt; list = </a:t>
            </a:r>
            <a:r>
              <a:rPr lang="en-US" i="1" dirty="0" err="1"/>
              <a:t>Arrays.asList</a:t>
            </a:r>
            <a:r>
              <a:rPr lang="en-US" i="1" dirty="0"/>
              <a:t>(</a:t>
            </a:r>
            <a:r>
              <a:rPr lang="en-US" i="1" dirty="0" err="1"/>
              <a:t>args</a:t>
            </a:r>
            <a:r>
              <a:rPr lang="en-US" i="1" dirty="0"/>
              <a:t>);</a:t>
            </a:r>
          </a:p>
          <a:p>
            <a:pPr marL="400050" lvl="1" indent="0">
              <a:lnSpc>
                <a:spcPct val="80000"/>
              </a:lnSpc>
              <a:buNone/>
            </a:pPr>
            <a:r>
              <a:rPr lang="en-US" i="1" dirty="0"/>
              <a:t>        </a:t>
            </a:r>
            <a:r>
              <a:rPr lang="en-US" i="1" dirty="0" err="1"/>
              <a:t>Collections.sort</a:t>
            </a:r>
            <a:r>
              <a:rPr lang="en-US" i="1" dirty="0"/>
              <a:t>(list);</a:t>
            </a:r>
          </a:p>
          <a:p>
            <a:pPr marL="400050" lvl="1" indent="0">
              <a:lnSpc>
                <a:spcPct val="80000"/>
              </a:lnSpc>
              <a:buNone/>
            </a:pPr>
            <a:r>
              <a:rPr lang="en-US" i="1" dirty="0"/>
              <a:t>        </a:t>
            </a:r>
            <a:r>
              <a:rPr lang="en-US" i="1" dirty="0" err="1"/>
              <a:t>System.out.println</a:t>
            </a:r>
            <a:r>
              <a:rPr lang="en-US" i="1" dirty="0"/>
              <a:t>(list);</a:t>
            </a:r>
          </a:p>
          <a:p>
            <a:pPr marL="400050" lvl="1" indent="0">
              <a:lnSpc>
                <a:spcPct val="80000"/>
              </a:lnSpc>
              <a:buNone/>
            </a:pPr>
            <a:r>
              <a:rPr lang="en-US" i="1" dirty="0"/>
              <a:t>    }</a:t>
            </a:r>
          </a:p>
          <a:p>
            <a:pPr marL="400050" lvl="1" indent="0">
              <a:lnSpc>
                <a:spcPct val="80000"/>
              </a:lnSpc>
              <a:buNone/>
            </a:pPr>
            <a:r>
              <a:rPr lang="en-US" i="1" dirty="0"/>
              <a:t>}</a:t>
            </a:r>
          </a:p>
        </p:txBody>
      </p:sp>
    </p:spTree>
    <p:extLst>
      <p:ext uri="{BB962C8B-B14F-4D97-AF65-F5344CB8AC3E}">
        <p14:creationId xmlns="" xmlns:p14="http://schemas.microsoft.com/office/powerpoint/2010/main" val="3726350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9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9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19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19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19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19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19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191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191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139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mtClean="0">
                <a:solidFill>
                  <a:srgbClr val="898989"/>
                </a:solidFill>
              </a:rPr>
              <a:t>Session10 - Algorithms</a:t>
            </a:r>
          </a:p>
        </p:txBody>
      </p:sp>
      <p:sp>
        <p:nvSpPr>
          <p:cNvPr id="614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 </a:t>
            </a:r>
            <a:r>
              <a:rPr lang="en-US" dirty="0"/>
              <a:t>Comparator</a:t>
            </a:r>
            <a:r>
              <a:rPr lang="en-US" dirty="0" smtClean="0"/>
              <a:t> Interface</a:t>
            </a:r>
          </a:p>
        </p:txBody>
      </p:sp>
      <p:sp>
        <p:nvSpPr>
          <p:cNvPr id="220163" name="Rectangle 3"/>
          <p:cNvSpPr>
            <a:spLocks noGrp="1"/>
          </p:cNvSpPr>
          <p:nvPr>
            <p:ph type="body" idx="1"/>
          </p:nvPr>
        </p:nvSpPr>
        <p:spPr>
          <a:xfrm>
            <a:off x="457200" y="1295400"/>
            <a:ext cx="8229600" cy="2971800"/>
          </a:xfrm>
        </p:spPr>
        <p:txBody>
          <a:bodyPr/>
          <a:lstStyle/>
          <a:p>
            <a:pPr>
              <a:lnSpc>
                <a:spcPct val="90000"/>
              </a:lnSpc>
              <a:buClrTx/>
              <a:buSzTx/>
            </a:pPr>
            <a:r>
              <a:rPr lang="en-US" sz="2800" dirty="0"/>
              <a:t>A comparison function, which imposes a total ordering on some collection </a:t>
            </a:r>
            <a:r>
              <a:rPr lang="en-US" sz="2800"/>
              <a:t>of </a:t>
            </a:r>
            <a:r>
              <a:rPr lang="en-US" sz="2800" smtClean="0"/>
              <a:t>objects</a:t>
            </a:r>
          </a:p>
          <a:p>
            <a:pPr>
              <a:lnSpc>
                <a:spcPct val="90000"/>
              </a:lnSpc>
              <a:buClrTx/>
              <a:buSzTx/>
            </a:pPr>
            <a:endParaRPr lang="en-US" sz="2800" smtClean="0"/>
          </a:p>
          <a:p>
            <a:pPr>
              <a:lnSpc>
                <a:spcPct val="90000"/>
              </a:lnSpc>
              <a:buClrTx/>
              <a:buSzTx/>
            </a:pPr>
            <a:r>
              <a:rPr lang="en-US" sz="2800" smtClean="0"/>
              <a:t>The following demonstration will show you the way to sort a list based on your own criteria: A list of employees will be sorted based on descending salaries then ascending IDs.</a:t>
            </a:r>
            <a:endParaRPr lang="en-US" sz="2400" smtClean="0"/>
          </a:p>
          <a:p>
            <a:pPr>
              <a:lnSpc>
                <a:spcPct val="90000"/>
              </a:lnSpc>
              <a:buClrTx/>
              <a:buSzTx/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="" xmlns:p14="http://schemas.microsoft.com/office/powerpoint/2010/main" val="2360293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mtClean="0">
                <a:solidFill>
                  <a:srgbClr val="898989"/>
                </a:solidFill>
              </a:rPr>
              <a:t>Session10 - Algorithms</a:t>
            </a:r>
          </a:p>
        </p:txBody>
      </p:sp>
      <p:sp>
        <p:nvSpPr>
          <p:cNvPr id="614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 </a:t>
            </a:r>
            <a:r>
              <a:rPr lang="en-US"/>
              <a:t>Comparator</a:t>
            </a:r>
            <a:r>
              <a:rPr lang="en-US" smtClean="0"/>
              <a:t> Interface – Demo.</a:t>
            </a:r>
            <a:endParaRPr 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990600"/>
            <a:ext cx="6772276" cy="5167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5791200" y="5029200"/>
            <a:ext cx="1981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smtClean="0"/>
              <a:t>Based on ID</a:t>
            </a:r>
            <a:endParaRPr lang="en-US" sz="2000" b="1"/>
          </a:p>
        </p:txBody>
      </p:sp>
    </p:spTree>
    <p:extLst>
      <p:ext uri="{BB962C8B-B14F-4D97-AF65-F5344CB8AC3E}">
        <p14:creationId xmlns="" xmlns:p14="http://schemas.microsoft.com/office/powerpoint/2010/main" val="2360293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2305</TotalTime>
  <Words>314</Words>
  <Application>Microsoft Office PowerPoint</Application>
  <PresentationFormat>On-screen Show (4:3)</PresentationFormat>
  <Paragraphs>89</Paragraphs>
  <Slides>18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Session 09  Algorithms  (http://docs.oracle.com/javase/tutorial/collections/algorithms/index.html)</vt:lpstr>
      <vt:lpstr>Objectives</vt:lpstr>
      <vt:lpstr>Introduction</vt:lpstr>
      <vt:lpstr>The Collections class</vt:lpstr>
      <vt:lpstr>Collections Demo.</vt:lpstr>
      <vt:lpstr>Collections Demo.</vt:lpstr>
      <vt:lpstr>Sorting</vt:lpstr>
      <vt:lpstr> Comparator Interface</vt:lpstr>
      <vt:lpstr> Comparator Interface – Demo.</vt:lpstr>
      <vt:lpstr> Comparator Interface- Demo.</vt:lpstr>
      <vt:lpstr> Comparator Interface- Demo.</vt:lpstr>
      <vt:lpstr>Routine Data Manipulation (1)</vt:lpstr>
      <vt:lpstr>Searching</vt:lpstr>
      <vt:lpstr>Composition</vt:lpstr>
      <vt:lpstr>Finding Extreme Values</vt:lpstr>
      <vt:lpstr>The Arrays Class</vt:lpstr>
      <vt:lpstr>Arrays Class: Demo.</vt:lpstr>
      <vt:lpstr>Summary</vt:lpstr>
    </vt:vector>
  </TitlesOfParts>
  <Company>FPT-Uni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Core Java- Introduction</dc:title>
  <dc:creator>DuyDT</dc:creator>
  <cp:lastModifiedBy>USER</cp:lastModifiedBy>
  <cp:revision>472</cp:revision>
  <dcterms:created xsi:type="dcterms:W3CDTF">2007-08-21T04:43:22Z</dcterms:created>
  <dcterms:modified xsi:type="dcterms:W3CDTF">2015-08-11T06:06:08Z</dcterms:modified>
</cp:coreProperties>
</file>