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72" r:id="rId10"/>
    <p:sldId id="269" r:id="rId11"/>
    <p:sldId id="270" r:id="rId12"/>
    <p:sldId id="271" r:id="rId13"/>
    <p:sldId id="268" r:id="rId14"/>
    <p:sldId id="273" r:id="rId15"/>
    <p:sldId id="265" r:id="rId16"/>
    <p:sldId id="274" r:id="rId17"/>
    <p:sldId id="275" r:id="rId18"/>
    <p:sldId id="277" r:id="rId19"/>
    <p:sldId id="278" r:id="rId20"/>
    <p:sldId id="279" r:id="rId21"/>
    <p:sldId id="280" r:id="rId22"/>
    <p:sldId id="281" r:id="rId23"/>
    <p:sldId id="266" r:id="rId24"/>
    <p:sldId id="282" r:id="rId25"/>
    <p:sldId id="267" r:id="rId26"/>
    <p:sldId id="283" r:id="rId27"/>
    <p:sldId id="284"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699" autoAdjust="0"/>
  </p:normalViewPr>
  <p:slideViewPr>
    <p:cSldViewPr snapToGrid="0">
      <p:cViewPr varScale="1">
        <p:scale>
          <a:sx n="74" d="100"/>
          <a:sy n="74" d="100"/>
        </p:scale>
        <p:origin x="9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2ED81-A9C0-4DD6-8192-C673E496CA16}" type="datetimeFigureOut">
              <a:rPr lang="en-US" smtClean="0"/>
              <a:t>3/12/2017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579A4-5E0C-4DE6-B471-A052FF64EB4E}" type="slidenum">
              <a:rPr lang="en-US" smtClean="0"/>
              <a:t>‹#›</a:t>
            </a:fld>
            <a:endParaRPr lang="en-US"/>
          </a:p>
        </p:txBody>
      </p:sp>
    </p:spTree>
    <p:extLst>
      <p:ext uri="{BB962C8B-B14F-4D97-AF65-F5344CB8AC3E}">
        <p14:creationId xmlns:p14="http://schemas.microsoft.com/office/powerpoint/2010/main" val="618889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of hands:</a:t>
            </a:r>
          </a:p>
          <a:p>
            <a:r>
              <a:rPr lang="en-US" dirty="0" smtClean="0"/>
              <a:t>How many</a:t>
            </a:r>
            <a:r>
              <a:rPr lang="en-US" baseline="0" dirty="0" smtClean="0"/>
              <a:t> educators/ Ed techs?</a:t>
            </a:r>
          </a:p>
          <a:p>
            <a:r>
              <a:rPr lang="en-US" baseline="0" dirty="0" smtClean="0"/>
              <a:t>How many computer scientists?</a:t>
            </a:r>
          </a:p>
          <a:p>
            <a:r>
              <a:rPr lang="en-US" baseline="0" dirty="0" smtClean="0"/>
              <a:t>How many data scientists?</a:t>
            </a:r>
          </a:p>
          <a:p>
            <a:r>
              <a:rPr lang="en-US" baseline="0" dirty="0" smtClean="0"/>
              <a:t>How many administrators? </a:t>
            </a:r>
          </a:p>
          <a:p>
            <a:r>
              <a:rPr lang="en-US" baseline="0" dirty="0" smtClean="0"/>
              <a:t>Students?</a:t>
            </a:r>
          </a:p>
          <a:p>
            <a:r>
              <a:rPr lang="en-US" baseline="0" dirty="0" smtClean="0"/>
              <a:t>Others?</a:t>
            </a:r>
          </a:p>
          <a:p>
            <a:endParaRPr lang="en-US" baseline="0" dirty="0" smtClean="0"/>
          </a:p>
          <a:p>
            <a:r>
              <a:rPr lang="en-US" baseline="0" dirty="0" smtClean="0"/>
              <a:t>Rest of this presentation aimed to help to offer some context of  educators/ </a:t>
            </a:r>
            <a:r>
              <a:rPr lang="en-US" baseline="0" dirty="0" err="1" smtClean="0"/>
              <a:t>ed</a:t>
            </a:r>
            <a:r>
              <a:rPr lang="en-US" baseline="0" dirty="0" smtClean="0"/>
              <a:t> techs – hopefully help to explain some of their asks as it relates to data &amp; analytics.</a:t>
            </a:r>
            <a:endParaRPr lang="en-US" dirty="0"/>
          </a:p>
        </p:txBody>
      </p:sp>
      <p:sp>
        <p:nvSpPr>
          <p:cNvPr id="4" name="Slide Number Placeholder 3"/>
          <p:cNvSpPr>
            <a:spLocks noGrp="1"/>
          </p:cNvSpPr>
          <p:nvPr>
            <p:ph type="sldNum" sz="quarter" idx="10"/>
          </p:nvPr>
        </p:nvSpPr>
        <p:spPr/>
        <p:txBody>
          <a:bodyPr/>
          <a:lstStyle/>
          <a:p>
            <a:fld id="{702579A4-5E0C-4DE6-B471-A052FF64EB4E}" type="slidenum">
              <a:rPr lang="en-US" smtClean="0"/>
              <a:t>3</a:t>
            </a:fld>
            <a:endParaRPr lang="en-US"/>
          </a:p>
        </p:txBody>
      </p:sp>
    </p:spTree>
    <p:extLst>
      <p:ext uri="{BB962C8B-B14F-4D97-AF65-F5344CB8AC3E}">
        <p14:creationId xmlns:p14="http://schemas.microsoft.com/office/powerpoint/2010/main" val="6058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a:t>
            </a:r>
            <a:r>
              <a:rPr lang="en-US" baseline="0" dirty="0" smtClean="0"/>
              <a:t> back to the beginning, learning analytics was being driven by folks with a background in education.  In my early model, computers were going to be one small part of it. Organizations, people and theory were also critical components. How well are these pieces currently being represented within learning analytics.</a:t>
            </a:r>
            <a:endParaRPr lang="en-US" dirty="0"/>
          </a:p>
        </p:txBody>
      </p:sp>
      <p:sp>
        <p:nvSpPr>
          <p:cNvPr id="4" name="Slide Number Placeholder 3"/>
          <p:cNvSpPr>
            <a:spLocks noGrp="1"/>
          </p:cNvSpPr>
          <p:nvPr>
            <p:ph type="sldNum" sz="quarter" idx="10"/>
          </p:nvPr>
        </p:nvSpPr>
        <p:spPr/>
        <p:txBody>
          <a:bodyPr/>
          <a:lstStyle/>
          <a:p>
            <a:fld id="{702579A4-5E0C-4DE6-B471-A052FF64EB4E}" type="slidenum">
              <a:rPr lang="en-US" smtClean="0"/>
              <a:t>4</a:t>
            </a:fld>
            <a:endParaRPr lang="en-US"/>
          </a:p>
        </p:txBody>
      </p:sp>
    </p:spTree>
    <p:extLst>
      <p:ext uri="{BB962C8B-B14F-4D97-AF65-F5344CB8AC3E}">
        <p14:creationId xmlns:p14="http://schemas.microsoft.com/office/powerpoint/2010/main" val="2435074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wrote a blog post to find out. I didn’t get a lot of comments, but the ones I did get reinforced the objections and concerns that I hear daily when it comes to the use of data in relation to learning. </a:t>
            </a:r>
            <a:endParaRPr lang="en-US" dirty="0"/>
          </a:p>
        </p:txBody>
      </p:sp>
      <p:sp>
        <p:nvSpPr>
          <p:cNvPr id="4" name="Slide Number Placeholder 3"/>
          <p:cNvSpPr>
            <a:spLocks noGrp="1"/>
          </p:cNvSpPr>
          <p:nvPr>
            <p:ph type="sldNum" sz="quarter" idx="10"/>
          </p:nvPr>
        </p:nvSpPr>
        <p:spPr/>
        <p:txBody>
          <a:bodyPr/>
          <a:lstStyle/>
          <a:p>
            <a:fld id="{702579A4-5E0C-4DE6-B471-A052FF64EB4E}" type="slidenum">
              <a:rPr lang="en-US" smtClean="0"/>
              <a:t>5</a:t>
            </a:fld>
            <a:endParaRPr lang="en-US"/>
          </a:p>
        </p:txBody>
      </p:sp>
    </p:spTree>
    <p:extLst>
      <p:ext uri="{BB962C8B-B14F-4D97-AF65-F5344CB8AC3E}">
        <p14:creationId xmlns:p14="http://schemas.microsoft.com/office/powerpoint/2010/main" val="436778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 we talk about</a:t>
            </a:r>
            <a:r>
              <a:rPr lang="en-US" baseline="0" dirty="0" smtClean="0"/>
              <a:t> the challenges and especially the development of dashboards, I’d encourage you to think about the stories wrapped around them? Whose story are we telling? Who are the listeners? Why are the listeners asking for the things in the challenge? What other data stories might these audiences benefit from? How do we ensure we are prompting conversation that are based on the data but not finalized by it?</a:t>
            </a:r>
            <a:endParaRPr lang="en-US" dirty="0"/>
          </a:p>
        </p:txBody>
      </p:sp>
      <p:sp>
        <p:nvSpPr>
          <p:cNvPr id="4" name="Slide Number Placeholder 3"/>
          <p:cNvSpPr>
            <a:spLocks noGrp="1"/>
          </p:cNvSpPr>
          <p:nvPr>
            <p:ph type="sldNum" sz="quarter" idx="10"/>
          </p:nvPr>
        </p:nvSpPr>
        <p:spPr/>
        <p:txBody>
          <a:bodyPr/>
          <a:lstStyle/>
          <a:p>
            <a:fld id="{702579A4-5E0C-4DE6-B471-A052FF64EB4E}" type="slidenum">
              <a:rPr lang="en-US" smtClean="0"/>
              <a:t>7</a:t>
            </a:fld>
            <a:endParaRPr lang="en-US"/>
          </a:p>
        </p:txBody>
      </p:sp>
    </p:spTree>
    <p:extLst>
      <p:ext uri="{BB962C8B-B14F-4D97-AF65-F5344CB8AC3E}">
        <p14:creationId xmlns:p14="http://schemas.microsoft.com/office/powerpoint/2010/main" val="2790078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Devin</a:t>
            </a:r>
            <a:endParaRPr lang="en-US" dirty="0"/>
          </a:p>
        </p:txBody>
      </p:sp>
      <p:sp>
        <p:nvSpPr>
          <p:cNvPr id="4" name="Slide Number Placeholder 3"/>
          <p:cNvSpPr>
            <a:spLocks noGrp="1"/>
          </p:cNvSpPr>
          <p:nvPr>
            <p:ph type="sldNum" sz="quarter" idx="10"/>
          </p:nvPr>
        </p:nvSpPr>
        <p:spPr/>
        <p:txBody>
          <a:bodyPr/>
          <a:lstStyle/>
          <a:p>
            <a:fld id="{702579A4-5E0C-4DE6-B471-A052FF64EB4E}" type="slidenum">
              <a:rPr lang="en-US" smtClean="0"/>
              <a:t>17</a:t>
            </a:fld>
            <a:endParaRPr lang="en-US"/>
          </a:p>
        </p:txBody>
      </p:sp>
    </p:spTree>
    <p:extLst>
      <p:ext uri="{BB962C8B-B14F-4D97-AF65-F5344CB8AC3E}">
        <p14:creationId xmlns:p14="http://schemas.microsoft.com/office/powerpoint/2010/main" val="4173103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09DCE9-569D-4CC7-A8F1-11AF783F6A42}"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31C14-D753-462B-9AB0-2F17A843BB6B}" type="slidenum">
              <a:rPr lang="en-US" smtClean="0"/>
              <a:t>‹#›</a:t>
            </a:fld>
            <a:endParaRPr lang="en-US"/>
          </a:p>
        </p:txBody>
      </p:sp>
    </p:spTree>
    <p:extLst>
      <p:ext uri="{BB962C8B-B14F-4D97-AF65-F5344CB8AC3E}">
        <p14:creationId xmlns:p14="http://schemas.microsoft.com/office/powerpoint/2010/main" val="298118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9DCE9-569D-4CC7-A8F1-11AF783F6A42}"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31C14-D753-462B-9AB0-2F17A843BB6B}" type="slidenum">
              <a:rPr lang="en-US" smtClean="0"/>
              <a:t>‹#›</a:t>
            </a:fld>
            <a:endParaRPr lang="en-US"/>
          </a:p>
        </p:txBody>
      </p:sp>
    </p:spTree>
    <p:extLst>
      <p:ext uri="{BB962C8B-B14F-4D97-AF65-F5344CB8AC3E}">
        <p14:creationId xmlns:p14="http://schemas.microsoft.com/office/powerpoint/2010/main" val="392100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9DCE9-569D-4CC7-A8F1-11AF783F6A42}"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31C14-D753-462B-9AB0-2F17A843BB6B}" type="slidenum">
              <a:rPr lang="en-US" smtClean="0"/>
              <a:t>‹#›</a:t>
            </a:fld>
            <a:endParaRPr lang="en-US"/>
          </a:p>
        </p:txBody>
      </p:sp>
    </p:spTree>
    <p:extLst>
      <p:ext uri="{BB962C8B-B14F-4D97-AF65-F5344CB8AC3E}">
        <p14:creationId xmlns:p14="http://schemas.microsoft.com/office/powerpoint/2010/main" val="312028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9DCE9-569D-4CC7-A8F1-11AF783F6A42}"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31C14-D753-462B-9AB0-2F17A843BB6B}" type="slidenum">
              <a:rPr lang="en-US" smtClean="0"/>
              <a:t>‹#›</a:t>
            </a:fld>
            <a:endParaRPr lang="en-US"/>
          </a:p>
        </p:txBody>
      </p:sp>
    </p:spTree>
    <p:extLst>
      <p:ext uri="{BB962C8B-B14F-4D97-AF65-F5344CB8AC3E}">
        <p14:creationId xmlns:p14="http://schemas.microsoft.com/office/powerpoint/2010/main" val="163276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09DCE9-569D-4CC7-A8F1-11AF783F6A42}" type="datetimeFigureOut">
              <a:rPr lang="en-US" smtClean="0"/>
              <a:t>3/12/2017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31C14-D753-462B-9AB0-2F17A843BB6B}" type="slidenum">
              <a:rPr lang="en-US" smtClean="0"/>
              <a:t>‹#›</a:t>
            </a:fld>
            <a:endParaRPr lang="en-US"/>
          </a:p>
        </p:txBody>
      </p:sp>
    </p:spTree>
    <p:extLst>
      <p:ext uri="{BB962C8B-B14F-4D97-AF65-F5344CB8AC3E}">
        <p14:creationId xmlns:p14="http://schemas.microsoft.com/office/powerpoint/2010/main" val="75277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09DCE9-569D-4CC7-A8F1-11AF783F6A42}"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31C14-D753-462B-9AB0-2F17A843BB6B}" type="slidenum">
              <a:rPr lang="en-US" smtClean="0"/>
              <a:t>‹#›</a:t>
            </a:fld>
            <a:endParaRPr lang="en-US"/>
          </a:p>
        </p:txBody>
      </p:sp>
    </p:spTree>
    <p:extLst>
      <p:ext uri="{BB962C8B-B14F-4D97-AF65-F5344CB8AC3E}">
        <p14:creationId xmlns:p14="http://schemas.microsoft.com/office/powerpoint/2010/main" val="316938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09DCE9-569D-4CC7-A8F1-11AF783F6A42}" type="datetimeFigureOut">
              <a:rPr lang="en-US" smtClean="0"/>
              <a:t>3/12/2017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31C14-D753-462B-9AB0-2F17A843BB6B}" type="slidenum">
              <a:rPr lang="en-US" smtClean="0"/>
              <a:t>‹#›</a:t>
            </a:fld>
            <a:endParaRPr lang="en-US"/>
          </a:p>
        </p:txBody>
      </p:sp>
    </p:spTree>
    <p:extLst>
      <p:ext uri="{BB962C8B-B14F-4D97-AF65-F5344CB8AC3E}">
        <p14:creationId xmlns:p14="http://schemas.microsoft.com/office/powerpoint/2010/main" val="363759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09DCE9-569D-4CC7-A8F1-11AF783F6A42}" type="datetimeFigureOut">
              <a:rPr lang="en-US" smtClean="0"/>
              <a:t>3/12/2017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31C14-D753-462B-9AB0-2F17A843BB6B}" type="slidenum">
              <a:rPr lang="en-US" smtClean="0"/>
              <a:t>‹#›</a:t>
            </a:fld>
            <a:endParaRPr lang="en-US"/>
          </a:p>
        </p:txBody>
      </p:sp>
    </p:spTree>
    <p:extLst>
      <p:ext uri="{BB962C8B-B14F-4D97-AF65-F5344CB8AC3E}">
        <p14:creationId xmlns:p14="http://schemas.microsoft.com/office/powerpoint/2010/main" val="342630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9DCE9-569D-4CC7-A8F1-11AF783F6A42}" type="datetimeFigureOut">
              <a:rPr lang="en-US" smtClean="0"/>
              <a:t>3/12/2017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31C14-D753-462B-9AB0-2F17A843BB6B}" type="slidenum">
              <a:rPr lang="en-US" smtClean="0"/>
              <a:t>‹#›</a:t>
            </a:fld>
            <a:endParaRPr lang="en-US"/>
          </a:p>
        </p:txBody>
      </p:sp>
    </p:spTree>
    <p:extLst>
      <p:ext uri="{BB962C8B-B14F-4D97-AF65-F5344CB8AC3E}">
        <p14:creationId xmlns:p14="http://schemas.microsoft.com/office/powerpoint/2010/main" val="375169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9DCE9-569D-4CC7-A8F1-11AF783F6A42}"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31C14-D753-462B-9AB0-2F17A843BB6B}" type="slidenum">
              <a:rPr lang="en-US" smtClean="0"/>
              <a:t>‹#›</a:t>
            </a:fld>
            <a:endParaRPr lang="en-US"/>
          </a:p>
        </p:txBody>
      </p:sp>
    </p:spTree>
    <p:extLst>
      <p:ext uri="{BB962C8B-B14F-4D97-AF65-F5344CB8AC3E}">
        <p14:creationId xmlns:p14="http://schemas.microsoft.com/office/powerpoint/2010/main" val="248623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9DCE9-569D-4CC7-A8F1-11AF783F6A42}" type="datetimeFigureOut">
              <a:rPr lang="en-US" smtClean="0"/>
              <a:t>3/12/2017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31C14-D753-462B-9AB0-2F17A843BB6B}" type="slidenum">
              <a:rPr lang="en-US" smtClean="0"/>
              <a:t>‹#›</a:t>
            </a:fld>
            <a:endParaRPr lang="en-US"/>
          </a:p>
        </p:txBody>
      </p:sp>
    </p:spTree>
    <p:extLst>
      <p:ext uri="{BB962C8B-B14F-4D97-AF65-F5344CB8AC3E}">
        <p14:creationId xmlns:p14="http://schemas.microsoft.com/office/powerpoint/2010/main" val="355831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9DCE9-569D-4CC7-A8F1-11AF783F6A42}" type="datetimeFigureOut">
              <a:rPr lang="en-US" smtClean="0"/>
              <a:t>3/12/2017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31C14-D753-462B-9AB0-2F17A843BB6B}" type="slidenum">
              <a:rPr lang="en-US" smtClean="0"/>
              <a:t>‹#›</a:t>
            </a:fld>
            <a:endParaRPr lang="en-US"/>
          </a:p>
        </p:txBody>
      </p:sp>
    </p:spTree>
    <p:extLst>
      <p:ext uri="{BB962C8B-B14F-4D97-AF65-F5344CB8AC3E}">
        <p14:creationId xmlns:p14="http://schemas.microsoft.com/office/powerpoint/2010/main" val="268103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xwebmail.tru.ca/owa/redir.aspx?C=2reQk7-pHKKVXKyBM1QRHxXgd_ZsbjSOBxHit1RKxgPRfP221WnUCA..&amp;URL=http%3a%2f%2fedwp.educ.msu.edu%2fgreen-and-write%2f2016%2fsocial-emotional-learning-states-consider-new-accountability-indicator%2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xwebmail.tru.ca/owa/redir.aspx?C=VV3dVhIdBD47MG3cE7mHwLuYniZqyoThg54hPjoSVU47_6nM1mnUCA..&amp;URL=https%3a%2f%2fdocs.google.com%2fpresentation%2fd%2f1HwghKv2gbx8grh15r43cnpTO3nNnsulqbI1ORKcuJ1I%2fedit%3fusp%3dshar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lakhackathon.wordpress.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ak17hackathon.slack.com/" TargetMode="External"/><Relationship Id="rId2" Type="http://schemas.openxmlformats.org/officeDocument/2006/relationships/hyperlink" Target="https://lakhackathon.wordpress.com/tech-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akhackathon.wordpres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learninganalytics.net/?p=28"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heretothere.trubox.ca/deciding-better-learning-better-different-kinds-of-stor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LAK Hackathon</a:t>
            </a:r>
            <a:endParaRPr lang="en-US" dirty="0"/>
          </a:p>
        </p:txBody>
      </p:sp>
      <p:sp>
        <p:nvSpPr>
          <p:cNvPr id="3" name="Subtitle 2"/>
          <p:cNvSpPr>
            <a:spLocks noGrp="1"/>
          </p:cNvSpPr>
          <p:nvPr>
            <p:ph type="subTitle" idx="1"/>
          </p:nvPr>
        </p:nvSpPr>
        <p:spPr/>
        <p:txBody>
          <a:bodyPr/>
          <a:lstStyle/>
          <a:p>
            <a:r>
              <a:rPr lang="en-US" dirty="0" smtClean="0"/>
              <a:t>About the theme</a:t>
            </a:r>
            <a:endParaRPr lang="en-US" dirty="0"/>
          </a:p>
        </p:txBody>
      </p:sp>
    </p:spTree>
    <p:extLst>
      <p:ext uri="{BB962C8B-B14F-4D97-AF65-F5344CB8AC3E}">
        <p14:creationId xmlns:p14="http://schemas.microsoft.com/office/powerpoint/2010/main" val="2241161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831497"/>
            <a:ext cx="6858000" cy="1535505"/>
          </a:xfrm>
        </p:spPr>
        <p:txBody>
          <a:bodyPr>
            <a:normAutofit fontScale="90000"/>
          </a:bodyPr>
          <a:lstStyle/>
          <a:p>
            <a:r>
              <a:rPr lang="en-GB" dirty="0" smtClean="0"/>
              <a:t>Challenge!</a:t>
            </a:r>
            <a:br>
              <a:rPr lang="en-GB" dirty="0" smtClean="0"/>
            </a:br>
            <a:r>
              <a:rPr lang="en-GB" sz="3600" dirty="0" smtClean="0"/>
              <a:t>Making Predictive Analytics Safe for Student Consumption</a:t>
            </a:r>
            <a:endParaRPr lang="en-GB" sz="6700" dirty="0"/>
          </a:p>
        </p:txBody>
      </p:sp>
      <p:sp>
        <p:nvSpPr>
          <p:cNvPr id="3" name="Subtitle 2"/>
          <p:cNvSpPr>
            <a:spLocks noGrp="1"/>
          </p:cNvSpPr>
          <p:nvPr>
            <p:ph type="subTitle" idx="1"/>
          </p:nvPr>
        </p:nvSpPr>
        <p:spPr>
          <a:xfrm>
            <a:off x="1963947" y="2784432"/>
            <a:ext cx="8264106" cy="2660740"/>
          </a:xfrm>
        </p:spPr>
        <p:txBody>
          <a:bodyPr/>
          <a:lstStyle/>
          <a:p>
            <a:r>
              <a:rPr lang="en-GB" dirty="0"/>
              <a:t>Which ways of communicating the results of learning </a:t>
            </a:r>
            <a:r>
              <a:rPr lang="en-GB" dirty="0" smtClean="0"/>
              <a:t>analytics </a:t>
            </a:r>
            <a:r>
              <a:rPr lang="en-GB" dirty="0"/>
              <a:t>to </a:t>
            </a:r>
            <a:r>
              <a:rPr lang="en-GB" dirty="0" smtClean="0"/>
              <a:t>students* </a:t>
            </a:r>
            <a:r>
              <a:rPr lang="en-GB" dirty="0"/>
              <a:t>– without intermediation through a professional – are desirable, effective, and free from </a:t>
            </a:r>
            <a:r>
              <a:rPr lang="en-GB" dirty="0" smtClean="0"/>
              <a:t>unacceptable </a:t>
            </a:r>
            <a:r>
              <a:rPr lang="en-GB" dirty="0"/>
              <a:t>side-effects</a:t>
            </a:r>
            <a:r>
              <a:rPr lang="en-GB" dirty="0" smtClean="0"/>
              <a:t>?</a:t>
            </a:r>
          </a:p>
          <a:p>
            <a:r>
              <a:rPr lang="en-GB" dirty="0" smtClean="0"/>
              <a:t/>
            </a:r>
            <a:br>
              <a:rPr lang="en-GB" dirty="0" smtClean="0"/>
            </a:br>
            <a:endParaRPr lang="en-GB" dirty="0"/>
          </a:p>
          <a:p>
            <a:r>
              <a:rPr lang="en-GB" sz="1800" dirty="0" smtClean="0"/>
              <a:t>* - scope = counterpart to staff dashboards of predictive analytics</a:t>
            </a:r>
            <a:endParaRPr lang="en-GB" sz="1800" dirty="0"/>
          </a:p>
        </p:txBody>
      </p:sp>
      <p:sp>
        <p:nvSpPr>
          <p:cNvPr id="4" name="TextBox 3"/>
          <p:cNvSpPr txBox="1"/>
          <p:nvPr/>
        </p:nvSpPr>
        <p:spPr>
          <a:xfrm>
            <a:off x="3766871" y="6280031"/>
            <a:ext cx="5305245" cy="369332"/>
          </a:xfrm>
          <a:prstGeom prst="rect">
            <a:avLst/>
          </a:prstGeom>
          <a:noFill/>
        </p:spPr>
        <p:txBody>
          <a:bodyPr wrap="square" rtlCol="0">
            <a:spAutoFit/>
          </a:bodyPr>
          <a:lstStyle/>
          <a:p>
            <a:r>
              <a:rPr lang="en-GB" dirty="0"/>
              <a:t>Adam Cooper, Tribal Group, LAK Hackathon 2017</a:t>
            </a:r>
          </a:p>
        </p:txBody>
      </p:sp>
      <p:sp>
        <p:nvSpPr>
          <p:cNvPr id="6" name="Cloud Callout 5"/>
          <p:cNvSpPr/>
          <p:nvPr/>
        </p:nvSpPr>
        <p:spPr>
          <a:xfrm>
            <a:off x="1086928" y="534838"/>
            <a:ext cx="1923691" cy="767751"/>
          </a:xfrm>
          <a:prstGeom prst="cloudCallout">
            <a:avLst>
              <a:gd name="adj1" fmla="val 57998"/>
              <a:gd name="adj2" fmla="val 85600"/>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00B050"/>
                </a:solidFill>
              </a:rPr>
              <a:t>Can we make???</a:t>
            </a:r>
            <a:endParaRPr lang="en-GB" dirty="0">
              <a:solidFill>
                <a:srgbClr val="00B050"/>
              </a:solidFill>
            </a:endParaRPr>
          </a:p>
        </p:txBody>
      </p:sp>
    </p:spTree>
    <p:extLst>
      <p:ext uri="{BB962C8B-B14F-4D97-AF65-F5344CB8AC3E}">
        <p14:creationId xmlns:p14="http://schemas.microsoft.com/office/powerpoint/2010/main" val="5565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7711"/>
          </a:xfrm>
        </p:spPr>
        <p:txBody>
          <a:bodyPr>
            <a:normAutofit fontScale="90000"/>
          </a:bodyPr>
          <a:lstStyle/>
          <a:p>
            <a:r>
              <a:rPr lang="en-GB" dirty="0" smtClean="0"/>
              <a:t>Unmediated Staff Dashboards = Danger</a:t>
            </a:r>
            <a:endParaRPr lang="en-GB" dirty="0"/>
          </a:p>
        </p:txBody>
      </p:sp>
      <p:sp>
        <p:nvSpPr>
          <p:cNvPr id="4" name="Content Placeholder 3"/>
          <p:cNvSpPr>
            <a:spLocks noGrp="1"/>
          </p:cNvSpPr>
          <p:nvPr>
            <p:ph sz="half" idx="2"/>
          </p:nvPr>
        </p:nvSpPr>
        <p:spPr>
          <a:xfrm>
            <a:off x="7315200" y="1098884"/>
            <a:ext cx="4495800" cy="5483071"/>
          </a:xfrm>
        </p:spPr>
        <p:txBody>
          <a:bodyPr>
            <a:normAutofit lnSpcReduction="10000"/>
          </a:bodyPr>
          <a:lstStyle/>
          <a:p>
            <a:r>
              <a:rPr lang="en-GB" dirty="0" smtClean="0"/>
              <a:t>Emotional</a:t>
            </a:r>
          </a:p>
          <a:p>
            <a:pPr lvl="1"/>
            <a:r>
              <a:rPr lang="en-GB" dirty="0" smtClean="0"/>
              <a:t>Self-fulfilling prophecies</a:t>
            </a:r>
          </a:p>
          <a:p>
            <a:pPr lvl="1"/>
            <a:r>
              <a:rPr lang="en-GB" dirty="0" smtClean="0"/>
              <a:t>…</a:t>
            </a:r>
            <a:endParaRPr lang="en-GB" dirty="0"/>
          </a:p>
          <a:p>
            <a:r>
              <a:rPr lang="en-GB" dirty="0" smtClean="0"/>
              <a:t>Behavioural</a:t>
            </a:r>
          </a:p>
          <a:p>
            <a:pPr lvl="1"/>
            <a:r>
              <a:rPr lang="en-GB" dirty="0" smtClean="0"/>
              <a:t>Chasing proxies</a:t>
            </a:r>
          </a:p>
          <a:p>
            <a:pPr lvl="1"/>
            <a:r>
              <a:rPr lang="en-GB" dirty="0" smtClean="0"/>
              <a:t>Gaming</a:t>
            </a:r>
          </a:p>
          <a:p>
            <a:pPr lvl="1"/>
            <a:r>
              <a:rPr lang="en-GB" dirty="0" smtClean="0"/>
              <a:t>…</a:t>
            </a:r>
          </a:p>
          <a:p>
            <a:r>
              <a:rPr lang="en-GB" dirty="0" smtClean="0"/>
              <a:t>Epistemological</a:t>
            </a:r>
          </a:p>
          <a:p>
            <a:pPr lvl="1"/>
            <a:r>
              <a:rPr lang="en-GB" dirty="0" smtClean="0"/>
              <a:t>LA != truth</a:t>
            </a:r>
          </a:p>
          <a:p>
            <a:pPr lvl="1"/>
            <a:r>
              <a:rPr lang="en-GB" dirty="0" smtClean="0"/>
              <a:t>…</a:t>
            </a:r>
          </a:p>
          <a:p>
            <a:r>
              <a:rPr lang="en-GB" dirty="0" smtClean="0"/>
              <a:t>Interpretational</a:t>
            </a:r>
          </a:p>
          <a:p>
            <a:pPr lvl="1"/>
            <a:r>
              <a:rPr lang="en-GB" dirty="0" smtClean="0"/>
              <a:t>So what should I DO???</a:t>
            </a:r>
          </a:p>
          <a:p>
            <a:pPr lvl="1"/>
            <a:r>
              <a:rPr lang="en-GB" dirty="0" smtClean="0"/>
              <a:t>Numerical/statistical literacy</a:t>
            </a:r>
          </a:p>
          <a:p>
            <a:pPr lvl="1"/>
            <a:r>
              <a:rPr lang="en-GB" dirty="0" smtClean="0"/>
              <a:t>…</a:t>
            </a:r>
            <a:endParaRPr lang="en-GB" dirty="0"/>
          </a:p>
        </p:txBody>
      </p:sp>
      <p:pic>
        <p:nvPicPr>
          <p:cNvPr id="6" name="Picture 5"/>
          <p:cNvPicPr/>
          <p:nvPr/>
        </p:nvPicPr>
        <p:blipFill>
          <a:blip r:embed="rId2"/>
          <a:stretch>
            <a:fillRect/>
          </a:stretch>
        </p:blipFill>
        <p:spPr>
          <a:xfrm>
            <a:off x="603848" y="1098883"/>
            <a:ext cx="6581955" cy="4861969"/>
          </a:xfrm>
          <a:prstGeom prst="rect">
            <a:avLst/>
          </a:prstGeom>
          <a:ln>
            <a:noFill/>
          </a:ln>
          <a:effectLst>
            <a:outerShdw blurRad="190500" algn="tl" rotWithShape="0">
              <a:srgbClr val="000000">
                <a:alpha val="70000"/>
              </a:srgbClr>
            </a:outerShdw>
          </a:effectLst>
        </p:spPr>
      </p:pic>
      <p:sp>
        <p:nvSpPr>
          <p:cNvPr id="3" name="Up Arrow Callout 2"/>
          <p:cNvSpPr/>
          <p:nvPr/>
        </p:nvSpPr>
        <p:spPr>
          <a:xfrm>
            <a:off x="3364302" y="5676181"/>
            <a:ext cx="3717984" cy="1061050"/>
          </a:xfrm>
          <a:prstGeom prst="upArrowCallout">
            <a:avLst>
              <a:gd name="adj1" fmla="val 25000"/>
              <a:gd name="adj2" fmla="val 25000"/>
              <a:gd name="adj3" fmla="val 20935"/>
              <a:gd name="adj4" fmla="val 53595"/>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Student Insight API available for Hackathon</a:t>
            </a:r>
            <a:endParaRPr lang="en-GB" dirty="0">
              <a:solidFill>
                <a:schemeClr val="tx1"/>
              </a:solidFill>
            </a:endParaRPr>
          </a:p>
        </p:txBody>
      </p:sp>
    </p:spTree>
    <p:extLst>
      <p:ext uri="{BB962C8B-B14F-4D97-AF65-F5344CB8AC3E}">
        <p14:creationId xmlns:p14="http://schemas.microsoft.com/office/powerpoint/2010/main" val="2364819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4293" y="1570010"/>
            <a:ext cx="6781441" cy="3347049"/>
          </a:xfrm>
          <a:ln w="19050">
            <a:solidFill>
              <a:srgbClr val="00B050"/>
            </a:solidFill>
          </a:ln>
        </p:spPr>
        <p:txBody>
          <a:bodyPr>
            <a:normAutofit fontScale="92500" lnSpcReduction="20000"/>
          </a:bodyPr>
          <a:lstStyle/>
          <a:p>
            <a:pPr marL="0" indent="0">
              <a:buNone/>
            </a:pPr>
            <a:r>
              <a:rPr lang="en-GB" sz="2400" dirty="0"/>
              <a:t>Presented by Adam Cooper, Tribal, on March 17</a:t>
            </a:r>
            <a:r>
              <a:rPr lang="en-GB" sz="2400" baseline="30000" dirty="0"/>
              <a:t>th</a:t>
            </a:r>
            <a:r>
              <a:rPr lang="en-GB" sz="2400" dirty="0"/>
              <a:t> 2017 at the 7</a:t>
            </a:r>
            <a:r>
              <a:rPr lang="en-GB" sz="2400" baseline="30000" dirty="0"/>
              <a:t>th</a:t>
            </a:r>
            <a:r>
              <a:rPr lang="en-GB" sz="2400" dirty="0"/>
              <a:t> International Learning Analytics and Knowledge Conference in Vancouver, Canada.</a:t>
            </a:r>
          </a:p>
          <a:p>
            <a:pPr marL="0" indent="0">
              <a:buNone/>
            </a:pPr>
            <a:endParaRPr lang="en-GB" dirty="0" smtClean="0"/>
          </a:p>
          <a:p>
            <a:pPr marL="0" indent="0">
              <a:buNone/>
            </a:pPr>
            <a:endParaRPr lang="en-GB" dirty="0"/>
          </a:p>
          <a:p>
            <a:pPr marL="0" indent="0">
              <a:buNone/>
            </a:pPr>
            <a:endParaRPr lang="en-GB" dirty="0"/>
          </a:p>
          <a:p>
            <a:pPr marL="0" indent="0">
              <a:buNone/>
            </a:pPr>
            <a:r>
              <a:rPr lang="en-GB" sz="2000" dirty="0"/>
              <a:t>© Tribal Group 2017</a:t>
            </a:r>
          </a:p>
          <a:p>
            <a:pPr marL="0" indent="0">
              <a:buNone/>
            </a:pPr>
            <a:r>
              <a:rPr lang="en-GB" sz="2000" dirty="0"/>
              <a:t>Licenced for use under Creative Commons Attribution 4.0 International </a:t>
            </a:r>
            <a:r>
              <a:rPr lang="en-GB" sz="2000" dirty="0">
                <a:hlinkClick r:id="rId2"/>
              </a:rPr>
              <a:t>https://creativecommons.org/licenses/by/4.0/</a:t>
            </a:r>
            <a:endParaRPr lang="en-GB" sz="2000" dirty="0"/>
          </a:p>
          <a:p>
            <a:pPr marL="0" indent="0">
              <a:buNone/>
            </a:pPr>
            <a:r>
              <a:rPr lang="en-GB" sz="2000" dirty="0"/>
              <a:t>Attribution should be “Adam Cooper, Tribal Group”</a:t>
            </a:r>
          </a:p>
        </p:txBody>
      </p:sp>
    </p:spTree>
    <p:extLst>
      <p:ext uri="{BB962C8B-B14F-4D97-AF65-F5344CB8AC3E}">
        <p14:creationId xmlns:p14="http://schemas.microsoft.com/office/powerpoint/2010/main" val="271050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3038" y="249238"/>
            <a:ext cx="9144000" cy="399691"/>
          </a:xfrm>
        </p:spPr>
        <p:txBody>
          <a:bodyPr>
            <a:normAutofit lnSpcReduction="10000"/>
          </a:bodyPr>
          <a:lstStyle/>
          <a:p>
            <a:pPr algn="l"/>
            <a:r>
              <a:rPr lang="en-US" dirty="0" smtClean="0"/>
              <a:t>Challenge: Making Predictive Analytics Safe for Student Consumption</a:t>
            </a:r>
            <a:endParaRPr lang="en-CA" dirty="0"/>
          </a:p>
        </p:txBody>
      </p:sp>
      <p:sp>
        <p:nvSpPr>
          <p:cNvPr id="5" name="TextBox 4"/>
          <p:cNvSpPr txBox="1"/>
          <p:nvPr/>
        </p:nvSpPr>
        <p:spPr>
          <a:xfrm>
            <a:off x="313038" y="1312087"/>
            <a:ext cx="11171039" cy="4524315"/>
          </a:xfrm>
          <a:prstGeom prst="rect">
            <a:avLst/>
          </a:prstGeom>
          <a:noFill/>
        </p:spPr>
        <p:txBody>
          <a:bodyPr wrap="square" rtlCol="0">
            <a:spAutoFit/>
          </a:bodyPr>
          <a:lstStyle/>
          <a:p>
            <a:r>
              <a:rPr lang="en-US" dirty="0" smtClean="0"/>
              <a:t>Overview: We are now becoming accustomed to the idea that predictions of various kinds of outcome being presented to staff to help them to provide guidance to students is one of the main applications of Learning Analytics in the period to 2020. Staff expertise and conversational skills help to interpret and contextualize what the data indicates and to formulate a plan of action with the student.</a:t>
            </a:r>
          </a:p>
          <a:p>
            <a:endParaRPr lang="en-US" dirty="0"/>
          </a:p>
          <a:p>
            <a:r>
              <a:rPr lang="en-US" dirty="0" smtClean="0"/>
              <a:t>Challenge: design </a:t>
            </a:r>
            <a:r>
              <a:rPr lang="en-GB" dirty="0" smtClean="0"/>
              <a:t>ways </a:t>
            </a:r>
            <a:r>
              <a:rPr lang="en-GB" dirty="0"/>
              <a:t>of communicating the results </a:t>
            </a:r>
            <a:r>
              <a:rPr lang="en-GB" dirty="0" smtClean="0"/>
              <a:t>of predictive </a:t>
            </a:r>
            <a:r>
              <a:rPr lang="en-GB" dirty="0"/>
              <a:t>learning analytics to </a:t>
            </a:r>
            <a:r>
              <a:rPr lang="en-GB" dirty="0" smtClean="0"/>
              <a:t>students </a:t>
            </a:r>
            <a:r>
              <a:rPr lang="en-GB" dirty="0"/>
              <a:t>– without intermediation through a professional – </a:t>
            </a:r>
            <a:r>
              <a:rPr lang="en-GB" dirty="0" smtClean="0"/>
              <a:t>that are </a:t>
            </a:r>
            <a:r>
              <a:rPr lang="en-GB" dirty="0"/>
              <a:t>desirable, effective, and free from unacceptable side-effects?</a:t>
            </a:r>
          </a:p>
          <a:p>
            <a:endParaRPr lang="en-US" dirty="0"/>
          </a:p>
          <a:p>
            <a:r>
              <a:rPr lang="en-US" dirty="0" smtClean="0"/>
              <a:t>This should consider a range of dangers including:</a:t>
            </a:r>
          </a:p>
          <a:p>
            <a:pPr marL="342900" indent="-342900">
              <a:buAutoNum type="arabicPeriod"/>
            </a:pPr>
            <a:r>
              <a:rPr lang="en-US" dirty="0" smtClean="0"/>
              <a:t>Emotional responses to predictions of failure and the variety of psychological tendencies/states.</a:t>
            </a:r>
          </a:p>
          <a:p>
            <a:pPr marL="342900" indent="-342900">
              <a:buAutoNum type="arabicPeriod"/>
            </a:pPr>
            <a:r>
              <a:rPr lang="en-US" dirty="0" smtClean="0"/>
              <a:t>Gaming the system</a:t>
            </a:r>
          </a:p>
          <a:p>
            <a:pPr marL="342900" indent="-342900">
              <a:buAutoNum type="arabicPeriod"/>
            </a:pPr>
            <a:r>
              <a:rPr lang="en-US" dirty="0" smtClean="0"/>
              <a:t>Students chasing proxies for learning</a:t>
            </a:r>
          </a:p>
          <a:p>
            <a:pPr marL="342900" indent="-342900">
              <a:buAutoNum type="arabicPeriod"/>
            </a:pPr>
            <a:r>
              <a:rPr lang="en-US" dirty="0" smtClean="0"/>
              <a:t>Belief that the numbers don’t lie</a:t>
            </a:r>
          </a:p>
          <a:p>
            <a:pPr marL="342900" indent="-342900">
              <a:buAutoNum type="arabicPeriod"/>
            </a:pPr>
            <a:r>
              <a:rPr lang="en-US" dirty="0" smtClean="0"/>
              <a:t>Not everything that matters is counted and not everything that is counted matters</a:t>
            </a:r>
          </a:p>
          <a:p>
            <a:pPr marL="342900" indent="-342900">
              <a:buAutoNum type="arabicPeriod"/>
            </a:pPr>
            <a:r>
              <a:rPr lang="en-US" dirty="0" smtClean="0"/>
              <a:t>Difficulty in translating “I have a problem” to “this is what I can do about it”</a:t>
            </a:r>
          </a:p>
          <a:p>
            <a:pPr marL="342900" indent="-342900">
              <a:buAutoNum type="arabicPeriod"/>
            </a:pPr>
            <a:r>
              <a:rPr lang="en-US" dirty="0" smtClean="0"/>
              <a:t>Numerical/statistical illiteracy and jumping to the wrong conclusion</a:t>
            </a:r>
          </a:p>
        </p:txBody>
      </p:sp>
    </p:spTree>
    <p:extLst>
      <p:ext uri="{BB962C8B-B14F-4D97-AF65-F5344CB8AC3E}">
        <p14:creationId xmlns:p14="http://schemas.microsoft.com/office/powerpoint/2010/main" val="267363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1" y="2183534"/>
            <a:ext cx="10297390" cy="1868921"/>
          </a:xfrm>
        </p:spPr>
        <p:txBody>
          <a:bodyPr>
            <a:normAutofit/>
          </a:bodyPr>
          <a:lstStyle/>
          <a:p>
            <a:pPr algn="ctr"/>
            <a:r>
              <a:rPr lang="en-US" dirty="0" smtClean="0"/>
              <a:t>Challenge 2 </a:t>
            </a:r>
            <a:br>
              <a:rPr lang="en-US" dirty="0" smtClean="0"/>
            </a:br>
            <a:r>
              <a:rPr lang="en-US" sz="3600" b="1" dirty="0" smtClean="0"/>
              <a:t>System Level Ed Tech dashboard</a:t>
            </a:r>
            <a:endParaRPr lang="en-CA" sz="3600" b="1" dirty="0"/>
          </a:p>
        </p:txBody>
      </p:sp>
    </p:spTree>
    <p:extLst>
      <p:ext uri="{BB962C8B-B14F-4D97-AF65-F5344CB8AC3E}">
        <p14:creationId xmlns:p14="http://schemas.microsoft.com/office/powerpoint/2010/main" val="284139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3038" y="249238"/>
            <a:ext cx="9144000" cy="399691"/>
          </a:xfrm>
        </p:spPr>
        <p:txBody>
          <a:bodyPr>
            <a:normAutofit lnSpcReduction="10000"/>
          </a:bodyPr>
          <a:lstStyle/>
          <a:p>
            <a:pPr algn="l"/>
            <a:r>
              <a:rPr lang="en-US" dirty="0" smtClean="0"/>
              <a:t>Challenge -  </a:t>
            </a:r>
            <a:r>
              <a:rPr lang="en-US" dirty="0" smtClean="0"/>
              <a:t>Ed Tech dashboard: System </a:t>
            </a:r>
            <a:r>
              <a:rPr lang="en-US" dirty="0"/>
              <a:t>L</a:t>
            </a:r>
            <a:r>
              <a:rPr lang="en-US" dirty="0" smtClean="0"/>
              <a:t>evel</a:t>
            </a:r>
            <a:endParaRPr lang="en-CA" dirty="0"/>
          </a:p>
        </p:txBody>
      </p:sp>
      <p:graphicFrame>
        <p:nvGraphicFramePr>
          <p:cNvPr id="2" name="Table 1"/>
          <p:cNvGraphicFramePr>
            <a:graphicFrameLocks noGrp="1"/>
          </p:cNvGraphicFramePr>
          <p:nvPr>
            <p:extLst/>
          </p:nvPr>
        </p:nvGraphicFramePr>
        <p:xfrm>
          <a:off x="470355" y="1525245"/>
          <a:ext cx="11320208" cy="4194363"/>
        </p:xfrm>
        <a:graphic>
          <a:graphicData uri="http://schemas.openxmlformats.org/drawingml/2006/table">
            <a:tbl>
              <a:tblPr firstRow="1" bandRow="1">
                <a:tableStyleId>{5C22544A-7EE6-4342-B048-85BDC9FD1C3A}</a:tableStyleId>
              </a:tblPr>
              <a:tblGrid>
                <a:gridCol w="2420330"/>
                <a:gridCol w="2497393"/>
                <a:gridCol w="2644878"/>
                <a:gridCol w="3757607"/>
              </a:tblGrid>
              <a:tr h="464988">
                <a:tc>
                  <a:txBody>
                    <a:bodyPr/>
                    <a:lstStyle/>
                    <a:p>
                      <a:r>
                        <a:rPr lang="en-US" sz="1400" dirty="0" smtClean="0"/>
                        <a:t>Question</a:t>
                      </a:r>
                      <a:endParaRPr lang="en-US" sz="1400" dirty="0"/>
                    </a:p>
                  </a:txBody>
                  <a:tcPr/>
                </a:tc>
                <a:tc>
                  <a:txBody>
                    <a:bodyPr/>
                    <a:lstStyle/>
                    <a:p>
                      <a:r>
                        <a:rPr lang="en-US" sz="1400" dirty="0" smtClean="0"/>
                        <a:t>Measures</a:t>
                      </a:r>
                      <a:endParaRPr lang="en-US" sz="1400" dirty="0"/>
                    </a:p>
                  </a:txBody>
                  <a:tcPr/>
                </a:tc>
                <a:tc>
                  <a:txBody>
                    <a:bodyPr/>
                    <a:lstStyle/>
                    <a:p>
                      <a:r>
                        <a:rPr lang="en-US" sz="1400" dirty="0" smtClean="0"/>
                        <a:t>Follow up question</a:t>
                      </a:r>
                      <a:endParaRPr lang="en-US" sz="1400" dirty="0"/>
                    </a:p>
                  </a:txBody>
                  <a:tcPr/>
                </a:tc>
                <a:tc>
                  <a:txBody>
                    <a:bodyPr/>
                    <a:lstStyle/>
                    <a:p>
                      <a:r>
                        <a:rPr lang="en-US" dirty="0" smtClean="0"/>
                        <a:t>Why</a:t>
                      </a:r>
                      <a:r>
                        <a:rPr lang="en-US" baseline="0" dirty="0" smtClean="0"/>
                        <a:t> it’s important</a:t>
                      </a:r>
                      <a:endParaRPr lang="en-US" dirty="0"/>
                    </a:p>
                  </a:txBody>
                  <a:tcPr/>
                </a:tc>
              </a:tr>
              <a:tr h="610182">
                <a:tc>
                  <a:txBody>
                    <a:bodyPr/>
                    <a:lstStyle/>
                    <a:p>
                      <a:r>
                        <a:rPr lang="en-US" sz="1400" dirty="0" smtClean="0"/>
                        <a:t>Are people using</a:t>
                      </a:r>
                      <a:r>
                        <a:rPr lang="en-US" sz="1400" baseline="0" dirty="0" smtClean="0"/>
                        <a:t> Moodle help?</a:t>
                      </a:r>
                      <a:endParaRPr lang="en-US" sz="1400" dirty="0"/>
                    </a:p>
                  </a:txBody>
                  <a:tcPr/>
                </a:tc>
                <a:tc>
                  <a:txBody>
                    <a:bodyPr/>
                    <a:lstStyle/>
                    <a:p>
                      <a:r>
                        <a:rPr lang="en-US" sz="1400" dirty="0" smtClean="0"/>
                        <a:t>% of users accessing help</a:t>
                      </a:r>
                    </a:p>
                    <a:p>
                      <a:r>
                        <a:rPr lang="en-US" sz="1400" dirty="0" smtClean="0"/>
                        <a:t>Top issues</a:t>
                      </a:r>
                      <a:endParaRPr lang="en-US" sz="1400" dirty="0"/>
                    </a:p>
                  </a:txBody>
                  <a:tcPr/>
                </a:tc>
                <a:tc>
                  <a:txBody>
                    <a:bodyPr/>
                    <a:lstStyle/>
                    <a:p>
                      <a:r>
                        <a:rPr lang="en-US" sz="1400" dirty="0" smtClean="0"/>
                        <a:t>Built in? External</a:t>
                      </a:r>
                      <a:r>
                        <a:rPr lang="en-US" sz="1400" baseline="0" dirty="0" smtClean="0"/>
                        <a:t> linked to system? </a:t>
                      </a:r>
                      <a:r>
                        <a:rPr lang="en-US" sz="1400" dirty="0" smtClean="0"/>
                        <a:t>Why aren’t they accessing help?</a:t>
                      </a:r>
                      <a:endParaRPr lang="en-US" sz="1400" dirty="0"/>
                    </a:p>
                  </a:txBody>
                  <a:tcPr/>
                </a:tc>
                <a:tc>
                  <a:txBody>
                    <a:bodyPr/>
                    <a:lstStyle/>
                    <a:p>
                      <a:r>
                        <a:rPr lang="en-US" sz="1400" dirty="0" smtClean="0"/>
                        <a:t>Help</a:t>
                      </a:r>
                      <a:r>
                        <a:rPr lang="en-US" sz="1400" baseline="0" dirty="0" smtClean="0"/>
                        <a:t> determine if we need to start with using faculty to use help or improving help docs. Identify common areas of confusion for improved documentation and training</a:t>
                      </a:r>
                      <a:endParaRPr lang="en-US" sz="1400" dirty="0"/>
                    </a:p>
                  </a:txBody>
                  <a:tcPr/>
                </a:tc>
              </a:tr>
              <a:tr h="589935">
                <a:tc>
                  <a:txBody>
                    <a:bodyPr/>
                    <a:lstStyle/>
                    <a:p>
                      <a:r>
                        <a:rPr lang="en-US" sz="1400" dirty="0" smtClean="0"/>
                        <a:t>What tools are being used within Moodle?</a:t>
                      </a:r>
                      <a:endParaRPr lang="en-US" sz="1400" dirty="0"/>
                    </a:p>
                  </a:txBody>
                  <a:tcPr/>
                </a:tc>
                <a:tc>
                  <a:txBody>
                    <a:bodyPr/>
                    <a:lstStyle/>
                    <a:p>
                      <a:r>
                        <a:rPr lang="en-US" sz="1400" dirty="0" smtClean="0"/>
                        <a:t># of users using</a:t>
                      </a:r>
                      <a:r>
                        <a:rPr lang="en-US" sz="1400" baseline="0" dirty="0" smtClean="0"/>
                        <a:t> each tool</a:t>
                      </a:r>
                      <a:endParaRPr lang="en-US" sz="1400" dirty="0"/>
                    </a:p>
                  </a:txBody>
                  <a:tcPr/>
                </a:tc>
                <a:tc>
                  <a:txBody>
                    <a:bodyPr/>
                    <a:lstStyle/>
                    <a:p>
                      <a:r>
                        <a:rPr lang="en-US" sz="1400" dirty="0" smtClean="0"/>
                        <a:t>Drill-down to list of users</a:t>
                      </a:r>
                      <a:endParaRPr lang="en-US" sz="1400" dirty="0"/>
                    </a:p>
                  </a:txBody>
                  <a:tcPr/>
                </a:tc>
                <a:tc>
                  <a:txBody>
                    <a:bodyPr/>
                    <a:lstStyle/>
                    <a:p>
                      <a:r>
                        <a:rPr lang="en-US" sz="1400" dirty="0" smtClean="0"/>
                        <a:t>Decide</a:t>
                      </a:r>
                      <a:r>
                        <a:rPr lang="en-US" sz="1400" baseline="0" dirty="0" smtClean="0"/>
                        <a:t> which tools to turn off/ replace – Have easy contact list of impacted users</a:t>
                      </a:r>
                      <a:endParaRPr lang="en-US" sz="1400" dirty="0"/>
                    </a:p>
                  </a:txBody>
                  <a:tcPr/>
                </a:tc>
              </a:tr>
              <a:tr h="464988">
                <a:tc>
                  <a:txBody>
                    <a:bodyPr/>
                    <a:lstStyle/>
                    <a:p>
                      <a:r>
                        <a:rPr lang="en-US" sz="1400" dirty="0" smtClean="0"/>
                        <a:t>What types of</a:t>
                      </a:r>
                      <a:r>
                        <a:rPr lang="en-US" sz="1400" baseline="0" dirty="0" smtClean="0"/>
                        <a:t> activities are faculty inserting into their courses?</a:t>
                      </a:r>
                      <a:endParaRPr lang="en-US" sz="1400" dirty="0"/>
                    </a:p>
                  </a:txBody>
                  <a:tcPr/>
                </a:tc>
                <a:tc>
                  <a:txBody>
                    <a:bodyPr/>
                    <a:lstStyle/>
                    <a:p>
                      <a:r>
                        <a:rPr lang="en-US" sz="1400" dirty="0" smtClean="0"/>
                        <a:t>Top types of activities</a:t>
                      </a:r>
                    </a:p>
                    <a:p>
                      <a:r>
                        <a:rPr lang="en-US" sz="1400" dirty="0" smtClean="0"/>
                        <a:t>% of faculty using each type</a:t>
                      </a:r>
                      <a:endParaRPr lang="en-US" sz="1400" dirty="0"/>
                    </a:p>
                  </a:txBody>
                  <a:tcPr/>
                </a:tc>
                <a:tc>
                  <a:txBody>
                    <a:bodyPr/>
                    <a:lstStyle/>
                    <a:p>
                      <a:r>
                        <a:rPr lang="en-US" sz="1400" dirty="0" smtClean="0"/>
                        <a:t>Filter</a:t>
                      </a:r>
                      <a:r>
                        <a:rPr lang="en-US" sz="1400" baseline="0" dirty="0" smtClean="0"/>
                        <a:t> by faculty &amp; compare</a:t>
                      </a:r>
                      <a:endParaRPr lang="en-US" sz="1400" dirty="0"/>
                    </a:p>
                  </a:txBody>
                  <a:tcPr/>
                </a:tc>
                <a:tc>
                  <a:txBody>
                    <a:bodyPr/>
                    <a:lstStyle/>
                    <a:p>
                      <a:r>
                        <a:rPr lang="en-US" sz="1400" dirty="0" smtClean="0"/>
                        <a:t>Better understand how faculty are using the system</a:t>
                      </a:r>
                      <a:endParaRPr lang="en-US" sz="1400" dirty="0"/>
                    </a:p>
                  </a:txBody>
                  <a:tcPr/>
                </a:tc>
              </a:tr>
              <a:tr h="602718">
                <a:tc>
                  <a:txBody>
                    <a:bodyPr/>
                    <a:lstStyle/>
                    <a:p>
                      <a:r>
                        <a:rPr lang="en-US" sz="1400" dirty="0" smtClean="0"/>
                        <a:t>Are students</a:t>
                      </a:r>
                      <a:r>
                        <a:rPr lang="en-US" sz="1400" baseline="0" dirty="0" smtClean="0"/>
                        <a:t> accessing learning resources/ activities?</a:t>
                      </a:r>
                      <a:endParaRPr lang="en-US" sz="1400" dirty="0"/>
                    </a:p>
                  </a:txBody>
                  <a:tcPr/>
                </a:tc>
                <a:tc>
                  <a:txBody>
                    <a:bodyPr/>
                    <a:lstStyle/>
                    <a:p>
                      <a:r>
                        <a:rPr lang="en-US" sz="1400" dirty="0" smtClean="0"/>
                        <a:t>Highest</a:t>
                      </a:r>
                      <a:r>
                        <a:rPr lang="en-US" sz="1400" baseline="0" dirty="0" smtClean="0"/>
                        <a:t> used</a:t>
                      </a:r>
                    </a:p>
                    <a:p>
                      <a:r>
                        <a:rPr lang="en-US" sz="1400" baseline="0" dirty="0" smtClean="0"/>
                        <a:t>Not used in last x months</a:t>
                      </a:r>
                    </a:p>
                  </a:txBody>
                  <a:tcPr/>
                </a:tc>
                <a:tc>
                  <a:txBody>
                    <a:bodyPr/>
                    <a:lstStyle/>
                    <a:p>
                      <a:r>
                        <a:rPr lang="en-US" sz="1400" dirty="0" smtClean="0"/>
                        <a:t>In Moodle,</a:t>
                      </a:r>
                      <a:r>
                        <a:rPr lang="en-US" sz="1400" baseline="0" dirty="0" smtClean="0"/>
                        <a:t> linked content, external videos, </a:t>
                      </a:r>
                      <a:r>
                        <a:rPr lang="en-US" sz="1400" baseline="0" dirty="0" err="1" smtClean="0"/>
                        <a:t>wordpress</a:t>
                      </a:r>
                      <a:r>
                        <a:rPr lang="en-US" sz="1400" baseline="0" dirty="0" smtClean="0"/>
                        <a:t>, articulate &amp; H5P</a:t>
                      </a:r>
                      <a:endParaRPr lang="en-US" sz="1400" dirty="0"/>
                    </a:p>
                  </a:txBody>
                  <a:tcPr/>
                </a:tc>
                <a:tc>
                  <a:txBody>
                    <a:bodyPr/>
                    <a:lstStyle/>
                    <a:p>
                      <a:r>
                        <a:rPr lang="en-US" sz="1400" dirty="0" smtClean="0"/>
                        <a:t>Better</a:t>
                      </a:r>
                      <a:r>
                        <a:rPr lang="en-US" sz="1400" baseline="0" dirty="0" smtClean="0"/>
                        <a:t> allocate resources/ consider removing content (stop updating) content no one is using</a:t>
                      </a:r>
                      <a:endParaRPr lang="en-US" sz="1400" dirty="0"/>
                    </a:p>
                  </a:txBody>
                  <a:tcPr/>
                </a:tc>
              </a:tr>
              <a:tr h="464988">
                <a:tc>
                  <a:txBody>
                    <a:bodyPr/>
                    <a:lstStyle/>
                    <a:p>
                      <a:r>
                        <a:rPr lang="en-US" sz="1400" dirty="0" smtClean="0"/>
                        <a:t>How</a:t>
                      </a:r>
                      <a:r>
                        <a:rPr lang="en-US" sz="1400" baseline="0" dirty="0" smtClean="0"/>
                        <a:t> much time are faculty spending in Moodle?</a:t>
                      </a:r>
                      <a:endParaRPr lang="en-US" sz="1400" dirty="0"/>
                    </a:p>
                  </a:txBody>
                  <a:tcPr/>
                </a:tc>
                <a:tc>
                  <a:txBody>
                    <a:bodyPr/>
                    <a:lstStyle/>
                    <a:p>
                      <a:r>
                        <a:rPr lang="en-US" sz="1400" dirty="0" smtClean="0"/>
                        <a:t>Time spent on “set</a:t>
                      </a:r>
                      <a:r>
                        <a:rPr lang="en-US" sz="1400" baseline="0" dirty="0" smtClean="0"/>
                        <a:t> up” activities</a:t>
                      </a:r>
                    </a:p>
                    <a:p>
                      <a:r>
                        <a:rPr lang="en-US" sz="1400" baseline="0" dirty="0" smtClean="0"/>
                        <a:t>Time spent in discussions</a:t>
                      </a:r>
                      <a:endParaRPr lang="en-US" sz="1400" dirty="0"/>
                    </a:p>
                  </a:txBody>
                  <a:tcPr/>
                </a:tc>
                <a:tc>
                  <a:txBody>
                    <a:bodyPr/>
                    <a:lstStyle/>
                    <a:p>
                      <a:r>
                        <a:rPr lang="en-US" sz="1400" dirty="0" smtClean="0"/>
                        <a:t>Time/</a:t>
                      </a:r>
                      <a:r>
                        <a:rPr lang="en-US" sz="1400" baseline="0" dirty="0" smtClean="0"/>
                        <a:t> specific set up activity</a:t>
                      </a:r>
                    </a:p>
                    <a:p>
                      <a:r>
                        <a:rPr lang="en-US" sz="1400" baseline="0" dirty="0" smtClean="0"/>
                        <a:t>Change in the time spent over time with ability to filter</a:t>
                      </a:r>
                      <a:endParaRPr lang="en-US" sz="1400" dirty="0"/>
                    </a:p>
                  </a:txBody>
                  <a:tcPr/>
                </a:tc>
                <a:tc>
                  <a:txBody>
                    <a:bodyPr/>
                    <a:lstStyle/>
                    <a:p>
                      <a:r>
                        <a:rPr lang="en-US" sz="1400" dirty="0" smtClean="0"/>
                        <a:t>Improve documentation/ support/</a:t>
                      </a:r>
                      <a:r>
                        <a:rPr lang="en-US" sz="1400" baseline="0" dirty="0" smtClean="0"/>
                        <a:t> training to minimize time faculty are spending on system set up – Measure efficacy of efforts</a:t>
                      </a:r>
                      <a:endParaRPr lang="en-US" sz="1400" dirty="0"/>
                    </a:p>
                  </a:txBody>
                  <a:tcPr/>
                </a:tc>
              </a:tr>
            </a:tbl>
          </a:graphicData>
        </a:graphic>
      </p:graphicFrame>
      <p:sp>
        <p:nvSpPr>
          <p:cNvPr id="5" name="TextBox 4"/>
          <p:cNvSpPr txBox="1"/>
          <p:nvPr/>
        </p:nvSpPr>
        <p:spPr>
          <a:xfrm>
            <a:off x="391696" y="717755"/>
            <a:ext cx="11171039" cy="738664"/>
          </a:xfrm>
          <a:prstGeom prst="rect">
            <a:avLst/>
          </a:prstGeom>
          <a:noFill/>
        </p:spPr>
        <p:txBody>
          <a:bodyPr wrap="square" rtlCol="0">
            <a:spAutoFit/>
          </a:bodyPr>
          <a:lstStyle/>
          <a:p>
            <a:r>
              <a:rPr lang="en-US" sz="1400" dirty="0" smtClean="0"/>
              <a:t>Overview: Usually there is a learning technology group that is responsible to provide support to end users, guide pedagogical uses of the system and making recommendations about plugins/ enhancements to recommend or decommission. Currently most of these folks have little other than anecdotal evidence what systems users are doing, need and want.</a:t>
            </a:r>
            <a:endParaRPr lang="en-US" sz="1400" dirty="0"/>
          </a:p>
        </p:txBody>
      </p:sp>
    </p:spTree>
    <p:extLst>
      <p:ext uri="{BB962C8B-B14F-4D97-AF65-F5344CB8AC3E}">
        <p14:creationId xmlns:p14="http://schemas.microsoft.com/office/powerpoint/2010/main" val="246954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1" y="2183534"/>
            <a:ext cx="10297390" cy="1868921"/>
          </a:xfrm>
        </p:spPr>
        <p:txBody>
          <a:bodyPr>
            <a:normAutofit/>
          </a:bodyPr>
          <a:lstStyle/>
          <a:p>
            <a:pPr algn="ctr"/>
            <a:r>
              <a:rPr lang="en-US" dirty="0" smtClean="0"/>
              <a:t>Challenge 3</a:t>
            </a:r>
            <a:br>
              <a:rPr lang="en-US" dirty="0" smtClean="0"/>
            </a:br>
            <a:r>
              <a:rPr lang="en-US" sz="3600" dirty="0" smtClean="0"/>
              <a:t>Measuring Engagement</a:t>
            </a:r>
            <a:endParaRPr lang="en-CA" sz="3600" dirty="0"/>
          </a:p>
        </p:txBody>
      </p:sp>
    </p:spTree>
    <p:extLst>
      <p:ext uri="{BB962C8B-B14F-4D97-AF65-F5344CB8AC3E}">
        <p14:creationId xmlns:p14="http://schemas.microsoft.com/office/powerpoint/2010/main" val="231911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09" y="363682"/>
            <a:ext cx="11222182" cy="5205845"/>
          </a:xfrm>
        </p:spPr>
        <p:txBody>
          <a:bodyPr>
            <a:normAutofit/>
          </a:bodyPr>
          <a:lstStyle/>
          <a:p>
            <a:r>
              <a:rPr lang="en-GB" sz="2000" dirty="0" smtClean="0"/>
              <a:t/>
            </a:r>
            <a:br>
              <a:rPr lang="en-GB" sz="2000" dirty="0" smtClean="0"/>
            </a:br>
            <a:r>
              <a:rPr lang="en-GB" sz="2000" dirty="0"/>
              <a:t/>
            </a:r>
            <a:br>
              <a:rPr lang="en-GB" sz="2000" dirty="0"/>
            </a:br>
            <a:r>
              <a:rPr lang="en-GB" sz="2000" dirty="0" smtClean="0"/>
              <a:t>The </a:t>
            </a:r>
            <a:r>
              <a:rPr lang="en-GB" sz="2000" dirty="0"/>
              <a:t>Every Student Succeeds Act (SSA) has a multiple-measures requirement that has opened the door in some states to looking at measurements of social and emotional learning (see </a:t>
            </a:r>
            <a:r>
              <a:rPr lang="en-GB" sz="2000" dirty="0">
                <a:hlinkClick r:id="rId3"/>
              </a:rPr>
              <a:t>http://edwp.educ.msu.edu/green-and-write/2016/social-emotional-learning-states-consider-new-accountability-indicator/</a:t>
            </a:r>
            <a:r>
              <a:rPr lang="en-GB" sz="2000" dirty="0"/>
              <a:t> ). According to </a:t>
            </a:r>
            <a:r>
              <a:rPr lang="en-GB" sz="2000" dirty="0" err="1"/>
              <a:t>Carini</a:t>
            </a:r>
            <a:r>
              <a:rPr lang="en-GB" sz="2000" dirty="0"/>
              <a:t>, </a:t>
            </a:r>
            <a:r>
              <a:rPr lang="en-GB" sz="2000" dirty="0" err="1"/>
              <a:t>Kuh</a:t>
            </a:r>
            <a:r>
              <a:rPr lang="en-GB" sz="2000" dirty="0"/>
              <a:t>, and Klein (2006), "Student engagement is generally considered to be among the better predictors of learning and personal development."[1] How do we quantitatively measure student engagement (e.g. for educators, administrators, etc.) and get the measurements to the right people in a way that helps improve (directly or indirectly) the student learning experience? </a:t>
            </a:r>
            <a:br>
              <a:rPr lang="en-GB" sz="2000" dirty="0"/>
            </a:br>
            <a:r>
              <a:rPr lang="en-GB" sz="2000" dirty="0"/>
              <a:t/>
            </a:r>
            <a:br>
              <a:rPr lang="en-GB" sz="2000" dirty="0"/>
            </a:br>
            <a:r>
              <a:rPr lang="en-GB" sz="2000" dirty="0"/>
              <a:t/>
            </a:r>
            <a:br>
              <a:rPr lang="en-GB" sz="2000" dirty="0"/>
            </a:br>
            <a:r>
              <a:rPr lang="en-GB" sz="2000" dirty="0"/>
              <a:t>[1] </a:t>
            </a:r>
            <a:r>
              <a:rPr lang="en-GB" sz="2000" dirty="0" err="1"/>
              <a:t>Carini</a:t>
            </a:r>
            <a:r>
              <a:rPr lang="en-GB" sz="2000" dirty="0"/>
              <a:t>, R. M., </a:t>
            </a:r>
            <a:r>
              <a:rPr lang="en-GB" sz="2000" dirty="0" err="1"/>
              <a:t>Kuh</a:t>
            </a:r>
            <a:r>
              <a:rPr lang="en-GB" sz="2000" dirty="0"/>
              <a:t>, G. D., &amp; Klein, S. P. (2006). Student engagement and student learning: Testing the linkages. Research in higher education, 47(1), 1-32.</a:t>
            </a:r>
            <a:endParaRPr lang="en-CA" sz="2000" dirty="0"/>
          </a:p>
        </p:txBody>
      </p:sp>
    </p:spTree>
    <p:extLst>
      <p:ext uri="{BB962C8B-B14F-4D97-AF65-F5344CB8AC3E}">
        <p14:creationId xmlns:p14="http://schemas.microsoft.com/office/powerpoint/2010/main" val="406202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1" y="2183534"/>
            <a:ext cx="10297390" cy="1868921"/>
          </a:xfrm>
        </p:spPr>
        <p:txBody>
          <a:bodyPr>
            <a:normAutofit/>
          </a:bodyPr>
          <a:lstStyle/>
          <a:p>
            <a:pPr algn="ctr"/>
            <a:r>
              <a:rPr lang="en-US" dirty="0" smtClean="0"/>
              <a:t>Challenge 4</a:t>
            </a:r>
            <a:br>
              <a:rPr lang="en-US" dirty="0" smtClean="0"/>
            </a:br>
            <a:r>
              <a:rPr lang="en-US" sz="3600" dirty="0" smtClean="0"/>
              <a:t> Hierarchy of visualizations/ templates</a:t>
            </a:r>
            <a:endParaRPr lang="en-CA" sz="3600" dirty="0"/>
          </a:p>
        </p:txBody>
      </p:sp>
    </p:spTree>
    <p:extLst>
      <p:ext uri="{BB962C8B-B14F-4D97-AF65-F5344CB8AC3E}">
        <p14:creationId xmlns:p14="http://schemas.microsoft.com/office/powerpoint/2010/main" val="2059645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8409" y="1720840"/>
            <a:ext cx="8801100" cy="3139321"/>
          </a:xfrm>
          <a:prstGeom prst="rect">
            <a:avLst/>
          </a:prstGeom>
        </p:spPr>
        <p:txBody>
          <a:bodyPr wrap="square">
            <a:spAutoFit/>
          </a:bodyPr>
          <a:lstStyle/>
          <a:p>
            <a:r>
              <a:rPr lang="en-GB" b="1" i="1" dirty="0">
                <a:latin typeface="Calibri,sans-serif"/>
              </a:rPr>
              <a:t>Design a hierarchy of visualizations based on Learning Sciences covering all teaching styles aligned with proxy variables</a:t>
            </a:r>
            <a:endParaRPr lang="en-GB" dirty="0"/>
          </a:p>
          <a:p>
            <a:r>
              <a:rPr lang="en-GB" dirty="0">
                <a:latin typeface="Calibri,sans-serif"/>
              </a:rPr>
              <a:t> </a:t>
            </a:r>
            <a:endParaRPr lang="en-GB" dirty="0"/>
          </a:p>
          <a:p>
            <a:r>
              <a:rPr lang="en-GB" b="1" dirty="0">
                <a:latin typeface="Calibri,sans-serif"/>
              </a:rPr>
              <a:t>Method</a:t>
            </a:r>
            <a:endParaRPr lang="en-GB" dirty="0"/>
          </a:p>
          <a:p>
            <a:pPr>
              <a:buFont typeface="+mj-lt"/>
              <a:buAutoNum type="arabicPeriod"/>
            </a:pPr>
            <a:r>
              <a:rPr lang="en-GB" dirty="0">
                <a:latin typeface="Calibri,sans-serif"/>
              </a:rPr>
              <a:t>Document which styles and variables</a:t>
            </a:r>
            <a:endParaRPr lang="en-GB" dirty="0"/>
          </a:p>
          <a:p>
            <a:pPr>
              <a:buFont typeface="+mj-lt"/>
              <a:buAutoNum type="arabicPeriod"/>
            </a:pPr>
            <a:r>
              <a:rPr lang="en-GB" dirty="0" err="1">
                <a:latin typeface="Calibri,sans-serif"/>
              </a:rPr>
              <a:t>xAPI</a:t>
            </a:r>
            <a:r>
              <a:rPr lang="en-GB" dirty="0">
                <a:latin typeface="Calibri,sans-serif"/>
              </a:rPr>
              <a:t> statements in templates with example </a:t>
            </a:r>
            <a:r>
              <a:rPr lang="en-GB" dirty="0" err="1">
                <a:latin typeface="Calibri,sans-serif"/>
              </a:rPr>
              <a:t>tsv</a:t>
            </a:r>
            <a:r>
              <a:rPr lang="en-GB" dirty="0">
                <a:latin typeface="Calibri,sans-serif"/>
              </a:rPr>
              <a:t> files</a:t>
            </a:r>
            <a:endParaRPr lang="en-GB" dirty="0"/>
          </a:p>
          <a:p>
            <a:pPr>
              <a:buFont typeface="+mj-lt"/>
              <a:buAutoNum type="arabicPeriod"/>
            </a:pPr>
            <a:r>
              <a:rPr lang="en-GB" dirty="0">
                <a:latin typeface="Calibri,sans-serif"/>
              </a:rPr>
              <a:t>Mock up visualizations</a:t>
            </a:r>
            <a:endParaRPr lang="en-GB" dirty="0"/>
          </a:p>
          <a:p>
            <a:r>
              <a:rPr lang="en-GB" dirty="0">
                <a:latin typeface="Calibri,sans-serif"/>
              </a:rPr>
              <a:t> </a:t>
            </a:r>
            <a:endParaRPr lang="en-GB" dirty="0"/>
          </a:p>
          <a:p>
            <a:r>
              <a:rPr lang="en-GB" dirty="0">
                <a:latin typeface="Calibri,sans-serif"/>
                <a:hlinkClick r:id="rId2"/>
              </a:rPr>
              <a:t>https://docs.google.com/presentation/d/1HwghKv2gbx8grh15r43cnpTO3nNnsulqbI1ORKcuJ1I/edit?usp=sharing</a:t>
            </a:r>
            <a:endParaRPr lang="en-GB" dirty="0"/>
          </a:p>
          <a:p>
            <a:r>
              <a:rPr lang="en-GB" dirty="0">
                <a:latin typeface="Calibri,sans-serif"/>
              </a:rPr>
              <a:t> </a:t>
            </a:r>
            <a:endParaRPr lang="en-GB" dirty="0">
              <a:effectLst/>
            </a:endParaRPr>
          </a:p>
        </p:txBody>
      </p:sp>
    </p:spTree>
    <p:extLst>
      <p:ext uri="{BB962C8B-B14F-4D97-AF65-F5344CB8AC3E}">
        <p14:creationId xmlns:p14="http://schemas.microsoft.com/office/powerpoint/2010/main" val="50162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55103" y="842428"/>
            <a:ext cx="7836897" cy="5574419"/>
          </a:xfrm>
          <a:prstGeom prst="rect">
            <a:avLst/>
          </a:prstGeom>
          <a:ln>
            <a:noFill/>
          </a:ln>
        </p:spPr>
      </p:pic>
      <p:sp>
        <p:nvSpPr>
          <p:cNvPr id="5" name="Rectangle 4"/>
          <p:cNvSpPr/>
          <p:nvPr/>
        </p:nvSpPr>
        <p:spPr>
          <a:xfrm>
            <a:off x="440945" y="945272"/>
            <a:ext cx="3733651" cy="646331"/>
          </a:xfrm>
          <a:prstGeom prst="rect">
            <a:avLst/>
          </a:prstGeom>
        </p:spPr>
        <p:txBody>
          <a:bodyPr wrap="none">
            <a:spAutoFit/>
          </a:bodyPr>
          <a:lstStyle/>
          <a:p>
            <a:r>
              <a:rPr lang="en-US" dirty="0" smtClean="0">
                <a:hlinkClick r:id="rId3"/>
              </a:rPr>
              <a:t>https://lakhackathon.wordpress.com/</a:t>
            </a:r>
            <a:endParaRPr lang="en-US" dirty="0" smtClean="0"/>
          </a:p>
          <a:p>
            <a:endParaRPr lang="en-US" dirty="0" smtClean="0"/>
          </a:p>
        </p:txBody>
      </p:sp>
    </p:spTree>
    <p:extLst>
      <p:ext uri="{BB962C8B-B14F-4D97-AF65-F5344CB8AC3E}">
        <p14:creationId xmlns:p14="http://schemas.microsoft.com/office/powerpoint/2010/main" val="646377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1" y="2183534"/>
            <a:ext cx="10297390" cy="1868921"/>
          </a:xfrm>
        </p:spPr>
        <p:txBody>
          <a:bodyPr>
            <a:normAutofit/>
          </a:bodyPr>
          <a:lstStyle/>
          <a:p>
            <a:pPr algn="ctr"/>
            <a:r>
              <a:rPr lang="en-US" dirty="0" smtClean="0"/>
              <a:t>Challenge 5</a:t>
            </a:r>
            <a:br>
              <a:rPr lang="en-US" dirty="0" smtClean="0"/>
            </a:br>
            <a:r>
              <a:rPr lang="en-US" sz="3600" dirty="0" smtClean="0"/>
              <a:t>???????</a:t>
            </a:r>
            <a:endParaRPr lang="en-CA" sz="3600" dirty="0"/>
          </a:p>
        </p:txBody>
      </p:sp>
    </p:spTree>
    <p:extLst>
      <p:ext uri="{BB962C8B-B14F-4D97-AF65-F5344CB8AC3E}">
        <p14:creationId xmlns:p14="http://schemas.microsoft.com/office/powerpoint/2010/main" val="3943378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08158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1" y="2183534"/>
            <a:ext cx="10297390" cy="1868921"/>
          </a:xfrm>
        </p:spPr>
        <p:txBody>
          <a:bodyPr>
            <a:normAutofit/>
          </a:bodyPr>
          <a:lstStyle/>
          <a:p>
            <a:pPr algn="ctr"/>
            <a:r>
              <a:rPr lang="en-US" dirty="0" smtClean="0"/>
              <a:t>Challenge 6</a:t>
            </a:r>
            <a:br>
              <a:rPr lang="en-US" dirty="0" smtClean="0"/>
            </a:br>
            <a:r>
              <a:rPr lang="en-US" sz="3600" b="1" dirty="0" smtClean="0"/>
              <a:t>Online </a:t>
            </a:r>
            <a:r>
              <a:rPr lang="en-US" sz="3600" b="1" dirty="0"/>
              <a:t>Faculty/Course level dashboard</a:t>
            </a:r>
            <a:endParaRPr lang="en-CA" sz="3600" b="1" dirty="0"/>
          </a:p>
        </p:txBody>
      </p:sp>
    </p:spTree>
    <p:extLst>
      <p:ext uri="{BB962C8B-B14F-4D97-AF65-F5344CB8AC3E}">
        <p14:creationId xmlns:p14="http://schemas.microsoft.com/office/powerpoint/2010/main" val="252145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3038" y="249238"/>
            <a:ext cx="9144000" cy="380027"/>
          </a:xfrm>
        </p:spPr>
        <p:txBody>
          <a:bodyPr>
            <a:normAutofit fontScale="92500" lnSpcReduction="10000"/>
          </a:bodyPr>
          <a:lstStyle/>
          <a:p>
            <a:pPr algn="l"/>
            <a:r>
              <a:rPr lang="en-US" dirty="0" smtClean="0"/>
              <a:t>Challenge Online Faculty/Course level </a:t>
            </a:r>
            <a:r>
              <a:rPr lang="en-US" dirty="0" smtClean="0"/>
              <a:t>dashboard</a:t>
            </a:r>
            <a:endParaRPr lang="en-CA" dirty="0"/>
          </a:p>
        </p:txBody>
      </p:sp>
      <p:graphicFrame>
        <p:nvGraphicFramePr>
          <p:cNvPr id="2" name="Table 1"/>
          <p:cNvGraphicFramePr>
            <a:graphicFrameLocks noGrp="1"/>
          </p:cNvGraphicFramePr>
          <p:nvPr>
            <p:extLst/>
          </p:nvPr>
        </p:nvGraphicFramePr>
        <p:xfrm>
          <a:off x="313038" y="1009292"/>
          <a:ext cx="11544219" cy="6180078"/>
        </p:xfrm>
        <a:graphic>
          <a:graphicData uri="http://schemas.openxmlformats.org/drawingml/2006/table">
            <a:tbl>
              <a:tblPr firstRow="1" bandRow="1">
                <a:tableStyleId>{5C22544A-7EE6-4342-B048-85BDC9FD1C3A}</a:tableStyleId>
              </a:tblPr>
              <a:tblGrid>
                <a:gridCol w="2469491"/>
                <a:gridCol w="3148005"/>
                <a:gridCol w="3274142"/>
                <a:gridCol w="2652581"/>
              </a:tblGrid>
              <a:tr h="327918">
                <a:tc>
                  <a:txBody>
                    <a:bodyPr/>
                    <a:lstStyle/>
                    <a:p>
                      <a:r>
                        <a:rPr lang="en-US" sz="1400" dirty="0" smtClean="0"/>
                        <a:t>Question</a:t>
                      </a:r>
                      <a:endParaRPr lang="en-US" sz="1400" dirty="0"/>
                    </a:p>
                  </a:txBody>
                  <a:tcPr/>
                </a:tc>
                <a:tc>
                  <a:txBody>
                    <a:bodyPr/>
                    <a:lstStyle/>
                    <a:p>
                      <a:r>
                        <a:rPr lang="en-US" sz="1400" dirty="0" smtClean="0"/>
                        <a:t>Measures</a:t>
                      </a:r>
                      <a:endParaRPr lang="en-US" sz="1400" dirty="0"/>
                    </a:p>
                  </a:txBody>
                  <a:tcPr/>
                </a:tc>
                <a:tc>
                  <a:txBody>
                    <a:bodyPr/>
                    <a:lstStyle/>
                    <a:p>
                      <a:r>
                        <a:rPr lang="en-US" sz="1400" dirty="0" smtClean="0"/>
                        <a:t>Follow up question</a:t>
                      </a:r>
                      <a:endParaRPr lang="en-US" sz="1400" dirty="0"/>
                    </a:p>
                  </a:txBody>
                  <a:tcPr/>
                </a:tc>
                <a:tc>
                  <a:txBody>
                    <a:bodyPr/>
                    <a:lstStyle/>
                    <a:p>
                      <a:r>
                        <a:rPr lang="en-US" sz="1400" dirty="0" smtClean="0"/>
                        <a:t>Why</a:t>
                      </a:r>
                      <a:r>
                        <a:rPr lang="en-US" sz="1400" baseline="0" dirty="0" smtClean="0"/>
                        <a:t> it’s important/ Notes</a:t>
                      </a:r>
                      <a:endParaRPr lang="en-US" sz="1400" dirty="0"/>
                    </a:p>
                  </a:txBody>
                  <a:tcPr/>
                </a:tc>
              </a:tr>
              <a:tr h="826492">
                <a:tc>
                  <a:txBody>
                    <a:bodyPr/>
                    <a:lstStyle/>
                    <a:p>
                      <a:r>
                        <a:rPr lang="en-US" sz="1400" dirty="0" smtClean="0"/>
                        <a:t>Student</a:t>
                      </a:r>
                      <a:r>
                        <a:rPr lang="en-US" sz="1400" baseline="0" dirty="0" smtClean="0"/>
                        <a:t> login</a:t>
                      </a:r>
                      <a:endParaRPr lang="en-US" sz="1400" dirty="0"/>
                    </a:p>
                  </a:txBody>
                  <a:tcPr/>
                </a:tc>
                <a:tc>
                  <a:txBody>
                    <a:bodyPr/>
                    <a:lstStyle/>
                    <a:p>
                      <a:r>
                        <a:rPr lang="en-US" sz="1400" dirty="0" smtClean="0"/>
                        <a:t>Students who haven’t logged</a:t>
                      </a:r>
                      <a:r>
                        <a:rPr lang="en-US" sz="1400" baseline="0" dirty="0" smtClean="0"/>
                        <a:t> in in last x weeks</a:t>
                      </a:r>
                    </a:p>
                    <a:p>
                      <a:r>
                        <a:rPr lang="en-US" sz="1400" baseline="0" dirty="0" smtClean="0"/>
                        <a:t>Students who have logged in regularly but have submitted 0 assignments</a:t>
                      </a:r>
                      <a:endParaRPr lang="en-US" sz="1400" dirty="0"/>
                    </a:p>
                  </a:txBody>
                  <a:tcPr/>
                </a:tc>
                <a:tc>
                  <a:txBody>
                    <a:bodyPr/>
                    <a:lstStyle/>
                    <a:p>
                      <a:endParaRPr lang="en-US" sz="1400" dirty="0"/>
                    </a:p>
                  </a:txBody>
                  <a:tcPr/>
                </a:tc>
                <a:tc>
                  <a:txBody>
                    <a:bodyPr/>
                    <a:lstStyle/>
                    <a:p>
                      <a:r>
                        <a:rPr lang="en-US" sz="1400" dirty="0" smtClean="0"/>
                        <a:t>To</a:t>
                      </a:r>
                      <a:r>
                        <a:rPr lang="en-US" sz="1400" baseline="0" dirty="0" smtClean="0"/>
                        <a:t> enable instructor intervention, especially in online courses</a:t>
                      </a:r>
                      <a:endParaRPr lang="en-US" sz="1400" dirty="0"/>
                    </a:p>
                  </a:txBody>
                  <a:tcPr/>
                </a:tc>
              </a:tr>
              <a:tr h="569870">
                <a:tc>
                  <a:txBody>
                    <a:bodyPr/>
                    <a:lstStyle/>
                    <a:p>
                      <a:r>
                        <a:rPr lang="en-US" sz="1400" dirty="0" smtClean="0"/>
                        <a:t>Are students accessing learning resources</a:t>
                      </a:r>
                      <a:r>
                        <a:rPr lang="en-US" sz="1400" baseline="0" dirty="0" smtClean="0"/>
                        <a:t> </a:t>
                      </a:r>
                      <a:r>
                        <a:rPr lang="en-US" sz="1400" dirty="0" smtClean="0"/>
                        <a:t>within the course?</a:t>
                      </a:r>
                      <a:endParaRPr lang="en-US" sz="1400" dirty="0"/>
                    </a:p>
                  </a:txBody>
                  <a:tcPr/>
                </a:tc>
                <a:tc>
                  <a:txBody>
                    <a:bodyPr/>
                    <a:lstStyle/>
                    <a:p>
                      <a:r>
                        <a:rPr lang="en-US" sz="1400" dirty="0" smtClean="0"/>
                        <a:t>Name of students who completed</a:t>
                      </a:r>
                    </a:p>
                    <a:p>
                      <a:r>
                        <a:rPr lang="en-US" sz="1400" dirty="0" smtClean="0"/>
                        <a:t>Highest</a:t>
                      </a:r>
                      <a:r>
                        <a:rPr lang="en-US" sz="1400" baseline="0" dirty="0" smtClean="0"/>
                        <a:t> used</a:t>
                      </a:r>
                    </a:p>
                    <a:p>
                      <a:r>
                        <a:rPr lang="en-US" sz="1400" baseline="0" dirty="0" smtClean="0"/>
                        <a:t>Not used in last x months</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In Moodle,</a:t>
                      </a:r>
                      <a:r>
                        <a:rPr lang="en-US" sz="1400" baseline="0" dirty="0" smtClean="0"/>
                        <a:t> linked content, external videos, </a:t>
                      </a:r>
                      <a:r>
                        <a:rPr lang="en-US" sz="1400" baseline="0" dirty="0" err="1" smtClean="0"/>
                        <a:t>wordpress</a:t>
                      </a:r>
                      <a:r>
                        <a:rPr lang="en-US" sz="1400" baseline="0" dirty="0" smtClean="0"/>
                        <a:t>, articulate &amp; H5P</a:t>
                      </a:r>
                      <a:endParaRPr lang="en-US" sz="1400" dirty="0" smtClean="0"/>
                    </a:p>
                  </a:txBody>
                  <a:tcPr/>
                </a:tc>
                <a:tc>
                  <a:txBody>
                    <a:bodyPr/>
                    <a:lstStyle/>
                    <a:p>
                      <a:r>
                        <a:rPr lang="en-US" sz="1400" dirty="0" smtClean="0"/>
                        <a:t>Student</a:t>
                      </a:r>
                      <a:r>
                        <a:rPr lang="en-US" sz="1400" baseline="0" dirty="0" smtClean="0"/>
                        <a:t> struggling – point to resource &amp; </a:t>
                      </a:r>
                      <a:r>
                        <a:rPr lang="en-US" sz="1400" dirty="0" smtClean="0"/>
                        <a:t>Course design</a:t>
                      </a:r>
                      <a:endParaRPr lang="en-US" sz="1400" dirty="0"/>
                    </a:p>
                  </a:txBody>
                  <a:tcPr/>
                </a:tc>
              </a:tr>
              <a:tr h="5561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Are students doing</a:t>
                      </a:r>
                      <a:r>
                        <a:rPr lang="en-US" sz="1400" baseline="0" dirty="0" smtClean="0"/>
                        <a:t> optional assignments?</a:t>
                      </a:r>
                      <a:endParaRPr 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Names</a:t>
                      </a:r>
                      <a:r>
                        <a:rPr lang="en-US" sz="1400" baseline="0" dirty="0" smtClean="0"/>
                        <a:t> of students who completed</a:t>
                      </a: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 of students completing</a:t>
                      </a:r>
                      <a:r>
                        <a:rPr lang="en-US" sz="1400" baseline="0" dirty="0" smtClean="0"/>
                        <a:t> assignments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Never used</a:t>
                      </a:r>
                      <a:endParaRPr 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In </a:t>
                      </a:r>
                      <a:r>
                        <a:rPr lang="en-US" sz="1400" dirty="0" err="1" smtClean="0"/>
                        <a:t>moodle</a:t>
                      </a:r>
                      <a:r>
                        <a:rPr lang="en-US" sz="1400" dirty="0" smtClean="0"/>
                        <a:t>?</a:t>
                      </a:r>
                      <a:r>
                        <a:rPr lang="en-US" sz="1400" baseline="0" dirty="0" smtClean="0"/>
                        <a:t> Accessing content video/ h5p/ </a:t>
                      </a:r>
                      <a:r>
                        <a:rPr lang="en-US" sz="1400" baseline="0" dirty="0" err="1" smtClean="0"/>
                        <a:t>Wordpress</a:t>
                      </a:r>
                      <a:r>
                        <a:rPr lang="en-US" sz="1400" baseline="0" dirty="0" smtClean="0"/>
                        <a:t> outside of Moodle</a:t>
                      </a:r>
                      <a:endParaRPr lang="en-US" sz="1400" dirty="0" smtClean="0"/>
                    </a:p>
                  </a:txBody>
                  <a:tcPr/>
                </a:tc>
                <a:tc>
                  <a:txBody>
                    <a:bodyPr/>
                    <a:lstStyle/>
                    <a:p>
                      <a:r>
                        <a:rPr lang="en-US" sz="1400" dirty="0" smtClean="0"/>
                        <a:t>Student</a:t>
                      </a:r>
                      <a:r>
                        <a:rPr lang="en-US" sz="1400" baseline="0" dirty="0" smtClean="0"/>
                        <a:t> struggling – point to resource &amp; </a:t>
                      </a:r>
                      <a:r>
                        <a:rPr lang="en-US" sz="1400" dirty="0" smtClean="0"/>
                        <a:t>Course design</a:t>
                      </a:r>
                      <a:endParaRPr lang="en-US" sz="1400" dirty="0"/>
                    </a:p>
                  </a:txBody>
                  <a:tcPr/>
                </a:tc>
              </a:tr>
              <a:tr h="464988">
                <a:tc>
                  <a:txBody>
                    <a:bodyPr/>
                    <a:lstStyle/>
                    <a:p>
                      <a:r>
                        <a:rPr lang="en-US" sz="1400" dirty="0" smtClean="0"/>
                        <a:t>Do students feel</a:t>
                      </a:r>
                      <a:r>
                        <a:rPr lang="en-US" sz="1400" baseline="0" dirty="0" smtClean="0"/>
                        <a:t> the activities are helpful</a:t>
                      </a:r>
                      <a:endParaRPr lang="en-US" sz="1400" dirty="0"/>
                    </a:p>
                  </a:txBody>
                  <a:tcPr/>
                </a:tc>
                <a:tc>
                  <a:txBody>
                    <a:bodyPr/>
                    <a:lstStyle/>
                    <a:p>
                      <a:r>
                        <a:rPr lang="en-US" sz="1400" baseline="0" dirty="0" smtClean="0"/>
                        <a:t>Thumbs up/ down and</a:t>
                      </a:r>
                    </a:p>
                    <a:p>
                      <a:r>
                        <a:rPr lang="en-US" sz="1400" baseline="0" dirty="0" smtClean="0"/>
                        <a:t>Short (144 character) why?</a:t>
                      </a:r>
                    </a:p>
                  </a:txBody>
                  <a:tcPr/>
                </a:tc>
                <a:tc>
                  <a:txBody>
                    <a:bodyPr/>
                    <a:lstStyle/>
                    <a:p>
                      <a:endParaRPr lang="en-US" sz="1400" dirty="0"/>
                    </a:p>
                  </a:txBody>
                  <a:tcPr/>
                </a:tc>
                <a:tc>
                  <a:txBody>
                    <a:bodyPr/>
                    <a:lstStyle/>
                    <a:p>
                      <a:r>
                        <a:rPr lang="en-US" sz="1400" dirty="0" smtClean="0"/>
                        <a:t>Approx.</a:t>
                      </a:r>
                      <a:r>
                        <a:rPr lang="en-US" sz="1400" baseline="0" dirty="0" smtClean="0"/>
                        <a:t> 5-10/ course</a:t>
                      </a:r>
                    </a:p>
                    <a:p>
                      <a:r>
                        <a:rPr lang="en-US" sz="1400" baseline="0" dirty="0" smtClean="0"/>
                        <a:t>Course design</a:t>
                      </a:r>
                      <a:endParaRPr lang="en-US" sz="1400" dirty="0"/>
                    </a:p>
                  </a:txBody>
                  <a:tcPr/>
                </a:tc>
              </a:tr>
              <a:tr h="464988">
                <a:tc>
                  <a:txBody>
                    <a:bodyPr/>
                    <a:lstStyle/>
                    <a:p>
                      <a:r>
                        <a:rPr lang="en-US" sz="1400" dirty="0" smtClean="0"/>
                        <a:t>Social network analysis</a:t>
                      </a:r>
                      <a:r>
                        <a:rPr lang="en-US" sz="1400" baseline="0" dirty="0" smtClean="0"/>
                        <a:t> </a:t>
                      </a:r>
                      <a:r>
                        <a:rPr lang="en-US" sz="1400" dirty="0" smtClean="0"/>
                        <a:t>(SNAPP-like</a:t>
                      </a:r>
                      <a:r>
                        <a:rPr lang="en-US" sz="1400" baseline="0" dirty="0" smtClean="0"/>
                        <a:t> tool)</a:t>
                      </a:r>
                      <a:endParaRPr lang="en-US" sz="1400" dirty="0"/>
                    </a:p>
                  </a:txBody>
                  <a:tcPr/>
                </a:tc>
                <a:tc>
                  <a:txBody>
                    <a:bodyPr/>
                    <a:lstStyle/>
                    <a:p>
                      <a:r>
                        <a:rPr lang="en-US" sz="1400" dirty="0" smtClean="0"/>
                        <a:t>Who is talking</a:t>
                      </a:r>
                      <a:r>
                        <a:rPr lang="en-US" sz="1400" baseline="0" dirty="0" smtClean="0"/>
                        <a:t> to who? When? About what?</a:t>
                      </a:r>
                      <a:endParaRPr lang="en-US" sz="1400" dirty="0"/>
                    </a:p>
                  </a:txBody>
                  <a:tcPr/>
                </a:tc>
                <a:tc>
                  <a:txBody>
                    <a:bodyPr/>
                    <a:lstStyle/>
                    <a:p>
                      <a:endParaRPr lang="en-US" sz="1400" dirty="0"/>
                    </a:p>
                  </a:txBody>
                  <a:tcPr/>
                </a:tc>
                <a:tc>
                  <a:txBody>
                    <a:bodyPr/>
                    <a:lstStyle/>
                    <a:p>
                      <a:r>
                        <a:rPr lang="en-US" sz="1400" dirty="0" smtClean="0"/>
                        <a:t>Improve structure of discussion</a:t>
                      </a:r>
                      <a:r>
                        <a:rPr lang="en-US" sz="1400" baseline="0" dirty="0" smtClean="0"/>
                        <a:t> forums</a:t>
                      </a:r>
                      <a:endParaRPr lang="en-US" sz="1400" dirty="0"/>
                    </a:p>
                  </a:txBody>
                  <a:tcPr/>
                </a:tc>
              </a:tr>
              <a:tr h="464988">
                <a:tc>
                  <a:txBody>
                    <a:bodyPr/>
                    <a:lstStyle/>
                    <a:p>
                      <a:r>
                        <a:rPr lang="en-US" sz="1400" dirty="0" smtClean="0"/>
                        <a:t>How</a:t>
                      </a:r>
                      <a:r>
                        <a:rPr lang="en-US" sz="1400" baseline="0" dirty="0" smtClean="0"/>
                        <a:t> long are they watching videos? </a:t>
                      </a:r>
                      <a:endParaRPr lang="en-US" sz="1400" dirty="0"/>
                    </a:p>
                  </a:txBody>
                  <a:tcPr/>
                </a:tc>
                <a:tc>
                  <a:txBody>
                    <a:bodyPr/>
                    <a:lstStyle/>
                    <a:p>
                      <a:r>
                        <a:rPr lang="en-US" sz="1400" dirty="0" smtClean="0"/>
                        <a:t>Time/video</a:t>
                      </a:r>
                    </a:p>
                    <a:p>
                      <a:r>
                        <a:rPr lang="en-US" sz="1400" dirty="0" smtClean="0"/>
                        <a:t>% of video</a:t>
                      </a:r>
                      <a:endParaRPr lang="en-US" sz="1400" dirty="0"/>
                    </a:p>
                  </a:txBody>
                  <a:tcPr/>
                </a:tc>
                <a:tc>
                  <a:txBody>
                    <a:bodyPr/>
                    <a:lstStyle/>
                    <a:p>
                      <a:endParaRPr lang="en-US" sz="1400" dirty="0"/>
                    </a:p>
                  </a:txBody>
                  <a:tcPr/>
                </a:tc>
                <a:tc>
                  <a:txBody>
                    <a:bodyPr/>
                    <a:lstStyle/>
                    <a:p>
                      <a:r>
                        <a:rPr lang="en-US" sz="1400" dirty="0" smtClean="0"/>
                        <a:t>Student</a:t>
                      </a:r>
                      <a:r>
                        <a:rPr lang="en-US" sz="1400" baseline="0" dirty="0" smtClean="0"/>
                        <a:t> struggling – point to resource &amp; </a:t>
                      </a:r>
                      <a:r>
                        <a:rPr lang="en-US" sz="1400" dirty="0" smtClean="0"/>
                        <a:t>Course design</a:t>
                      </a:r>
                      <a:endParaRPr lang="en-US" sz="1400" dirty="0"/>
                    </a:p>
                  </a:txBody>
                  <a:tcPr/>
                </a:tc>
              </a:tr>
              <a:tr h="464988">
                <a:tc>
                  <a:txBody>
                    <a:bodyPr/>
                    <a:lstStyle/>
                    <a:p>
                      <a:r>
                        <a:rPr lang="en-US" sz="1400" dirty="0" smtClean="0"/>
                        <a:t>What</a:t>
                      </a:r>
                      <a:r>
                        <a:rPr lang="en-US" sz="1400" baseline="0" dirty="0" smtClean="0"/>
                        <a:t> questions did students get wrong?</a:t>
                      </a:r>
                      <a:endParaRPr lang="en-US" sz="1400" dirty="0"/>
                    </a:p>
                  </a:txBody>
                  <a:tcPr/>
                </a:tc>
                <a:tc>
                  <a:txBody>
                    <a:bodyPr/>
                    <a:lstStyle/>
                    <a:p>
                      <a:r>
                        <a:rPr lang="en-US" sz="1400" dirty="0" smtClean="0"/>
                        <a:t>Anonymous</a:t>
                      </a:r>
                      <a:r>
                        <a:rPr lang="en-US" sz="1400" baseline="0" dirty="0" smtClean="0"/>
                        <a:t> roll-up of answers/ question on quiz</a:t>
                      </a:r>
                      <a:endParaRPr lang="en-US" sz="1400" dirty="0"/>
                    </a:p>
                  </a:txBody>
                  <a:tcPr/>
                </a:tc>
                <a:tc>
                  <a:txBody>
                    <a:bodyPr/>
                    <a:lstStyle/>
                    <a:p>
                      <a:pPr>
                        <a:buFontTx/>
                        <a:buChar char="-"/>
                      </a:pPr>
                      <a:endParaRPr lang="en-US" sz="1400" dirty="0" smtClean="0"/>
                    </a:p>
                  </a:txBody>
                  <a:tcPr/>
                </a:tc>
                <a:tc>
                  <a:txBody>
                    <a:bodyPr/>
                    <a:lstStyle/>
                    <a:p>
                      <a:r>
                        <a:rPr lang="en-US" sz="1400" dirty="0" smtClean="0"/>
                        <a:t>Allows faculty to the</a:t>
                      </a:r>
                      <a:r>
                        <a:rPr lang="en-US" sz="1400" baseline="0" dirty="0" smtClean="0"/>
                        <a:t> decide:</a:t>
                      </a:r>
                    </a:p>
                    <a:p>
                      <a:pPr>
                        <a:buFontTx/>
                        <a:buChar char="-"/>
                      </a:pPr>
                      <a:r>
                        <a:rPr lang="en-US" sz="1400" dirty="0" smtClean="0"/>
                        <a:t>Hard question?</a:t>
                      </a:r>
                    </a:p>
                    <a:p>
                      <a:pPr>
                        <a:buFontTx/>
                        <a:buChar char="-"/>
                      </a:pPr>
                      <a:r>
                        <a:rPr lang="en-US" sz="1400" dirty="0" smtClean="0"/>
                        <a:t>Question flawed?</a:t>
                      </a:r>
                    </a:p>
                    <a:p>
                      <a:pPr>
                        <a:buFontTx/>
                        <a:buChar char="-"/>
                      </a:pPr>
                      <a:r>
                        <a:rPr lang="en-US" sz="1400" dirty="0" smtClean="0"/>
                        <a:t>Didn’t teach it right?</a:t>
                      </a:r>
                    </a:p>
                  </a:txBody>
                  <a:tcPr/>
                </a:tc>
              </a:tr>
              <a:tr h="464988">
                <a:tc>
                  <a:txBody>
                    <a:bodyPr/>
                    <a:lstStyle/>
                    <a:p>
                      <a:r>
                        <a:rPr lang="en-US" sz="1400" dirty="0" smtClean="0"/>
                        <a:t>How</a:t>
                      </a:r>
                      <a:r>
                        <a:rPr lang="en-US" sz="1400" baseline="0" dirty="0" smtClean="0"/>
                        <a:t> are students navigating through the course? (Pattern to completion)</a:t>
                      </a:r>
                      <a:endParaRPr lang="en-US" sz="1400" dirty="0"/>
                    </a:p>
                  </a:txBody>
                  <a:tcPr/>
                </a:tc>
                <a:tc>
                  <a:txBody>
                    <a:bodyPr/>
                    <a:lstStyle/>
                    <a:p>
                      <a:r>
                        <a:rPr lang="en-US" sz="1400" dirty="0" smtClean="0"/>
                        <a:t>Map to complete/ incomplete</a:t>
                      </a:r>
                      <a:r>
                        <a:rPr lang="en-US" sz="1400" baseline="0" dirty="0" smtClean="0"/>
                        <a:t> (P/F)</a:t>
                      </a:r>
                      <a:endParaRPr lang="en-US" sz="1400" dirty="0"/>
                    </a:p>
                  </a:txBody>
                  <a:tcPr/>
                </a:tc>
                <a:tc>
                  <a:txBody>
                    <a:bodyPr/>
                    <a:lstStyle/>
                    <a:p>
                      <a:r>
                        <a:rPr lang="en-US" sz="1400" dirty="0" smtClean="0"/>
                        <a:t>Are</a:t>
                      </a:r>
                      <a:r>
                        <a:rPr lang="en-US" sz="1400" baseline="0" dirty="0" smtClean="0"/>
                        <a:t> there any key differences between successful &amp; not successful students?</a:t>
                      </a:r>
                      <a:endParaRPr lang="en-US" sz="1400" dirty="0" smtClean="0"/>
                    </a:p>
                  </a:txBody>
                  <a:tcPr/>
                </a:tc>
                <a:tc>
                  <a:txBody>
                    <a:bodyPr/>
                    <a:lstStyle/>
                    <a:p>
                      <a:r>
                        <a:rPr lang="en-US" sz="1400" dirty="0" smtClean="0"/>
                        <a:t>Course design</a:t>
                      </a:r>
                      <a:endParaRPr lang="en-US" sz="1400" dirty="0"/>
                    </a:p>
                  </a:txBody>
                  <a:tcPr/>
                </a:tc>
              </a:tr>
            </a:tbl>
          </a:graphicData>
        </a:graphic>
      </p:graphicFrame>
      <p:sp>
        <p:nvSpPr>
          <p:cNvPr id="5" name="TextBox 4"/>
          <p:cNvSpPr txBox="1"/>
          <p:nvPr/>
        </p:nvSpPr>
        <p:spPr>
          <a:xfrm>
            <a:off x="367912" y="557669"/>
            <a:ext cx="11434470" cy="523220"/>
          </a:xfrm>
          <a:prstGeom prst="rect">
            <a:avLst/>
          </a:prstGeom>
          <a:noFill/>
        </p:spPr>
        <p:txBody>
          <a:bodyPr wrap="square" rtlCol="0">
            <a:spAutoFit/>
          </a:bodyPr>
          <a:lstStyle/>
          <a:p>
            <a:r>
              <a:rPr lang="en-US" sz="1400" dirty="0" smtClean="0"/>
              <a:t>At course level, there are two issues : interaction with students (opt-in faculty dashboard) – need student info and course design – anonymous data preferred.</a:t>
            </a:r>
            <a:endParaRPr lang="en-US" sz="1400" dirty="0"/>
          </a:p>
        </p:txBody>
      </p:sp>
    </p:spTree>
    <p:extLst>
      <p:ext uri="{BB962C8B-B14F-4D97-AF65-F5344CB8AC3E}">
        <p14:creationId xmlns:p14="http://schemas.microsoft.com/office/powerpoint/2010/main" val="2839152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1" y="2183534"/>
            <a:ext cx="10297390" cy="1868921"/>
          </a:xfrm>
        </p:spPr>
        <p:txBody>
          <a:bodyPr>
            <a:normAutofit/>
          </a:bodyPr>
          <a:lstStyle/>
          <a:p>
            <a:pPr algn="ctr"/>
            <a:r>
              <a:rPr lang="en-US" dirty="0" smtClean="0"/>
              <a:t>Challenge 7</a:t>
            </a:r>
            <a:br>
              <a:rPr lang="en-US" dirty="0" smtClean="0"/>
            </a:br>
            <a:r>
              <a:rPr lang="en-US" sz="3600" b="1" dirty="0"/>
              <a:t>Data literacy </a:t>
            </a:r>
            <a:r>
              <a:rPr lang="en-US" sz="3600" b="1" dirty="0" smtClean="0"/>
              <a:t>playground</a:t>
            </a:r>
            <a:endParaRPr lang="en-CA" sz="3600" b="1" dirty="0"/>
          </a:p>
        </p:txBody>
      </p:sp>
    </p:spTree>
    <p:extLst>
      <p:ext uri="{BB962C8B-B14F-4D97-AF65-F5344CB8AC3E}">
        <p14:creationId xmlns:p14="http://schemas.microsoft.com/office/powerpoint/2010/main" val="319359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3038" y="249238"/>
            <a:ext cx="9144000" cy="399691"/>
          </a:xfrm>
        </p:spPr>
        <p:txBody>
          <a:bodyPr>
            <a:normAutofit lnSpcReduction="10000"/>
          </a:bodyPr>
          <a:lstStyle/>
          <a:p>
            <a:pPr algn="l"/>
            <a:r>
              <a:rPr lang="en-US" dirty="0" smtClean="0"/>
              <a:t>Challenge Data literacy playground: Student level</a:t>
            </a:r>
            <a:endParaRPr lang="en-CA" dirty="0"/>
          </a:p>
        </p:txBody>
      </p:sp>
      <p:sp>
        <p:nvSpPr>
          <p:cNvPr id="5" name="TextBox 4"/>
          <p:cNvSpPr txBox="1"/>
          <p:nvPr/>
        </p:nvSpPr>
        <p:spPr>
          <a:xfrm>
            <a:off x="313038" y="733246"/>
            <a:ext cx="11171039" cy="6124754"/>
          </a:xfrm>
          <a:prstGeom prst="rect">
            <a:avLst/>
          </a:prstGeom>
          <a:noFill/>
        </p:spPr>
        <p:txBody>
          <a:bodyPr wrap="square" rtlCol="0">
            <a:spAutoFit/>
          </a:bodyPr>
          <a:lstStyle/>
          <a:p>
            <a:r>
              <a:rPr lang="en-US" dirty="0" smtClean="0"/>
              <a:t>Overview: We live in a world of data. Students are often asked to sign consent forms, but their privacy rights are really not ever explained to them. They have been using Google, Facebook </a:t>
            </a:r>
            <a:r>
              <a:rPr lang="en-US" dirty="0" err="1" smtClean="0"/>
              <a:t>etc</a:t>
            </a:r>
            <a:r>
              <a:rPr lang="en-US" dirty="0" smtClean="0"/>
              <a:t> since grade school but have likely never seen the type of data these systems are gathering and how it is changing what information is displayed back to them.</a:t>
            </a:r>
          </a:p>
          <a:p>
            <a:endParaRPr lang="en-US" dirty="0"/>
          </a:p>
          <a:p>
            <a:r>
              <a:rPr lang="en-US" dirty="0" smtClean="0"/>
              <a:t>Universities also gather a lot of data about students in LMSs, student information systems, via </a:t>
            </a:r>
            <a:r>
              <a:rPr lang="en-US" dirty="0" err="1" smtClean="0"/>
              <a:t>Eduroam</a:t>
            </a:r>
            <a:r>
              <a:rPr lang="en-US" dirty="0" smtClean="0"/>
              <a:t>, mobile apps…</a:t>
            </a:r>
          </a:p>
          <a:p>
            <a:endParaRPr lang="en-US" dirty="0"/>
          </a:p>
          <a:p>
            <a:r>
              <a:rPr lang="en-US" dirty="0" smtClean="0"/>
              <a:t>In many industries, we create training environments that mimic the real world but with anonymized data. </a:t>
            </a:r>
          </a:p>
          <a:p>
            <a:endParaRPr lang="en-US" dirty="0"/>
          </a:p>
          <a:p>
            <a:r>
              <a:rPr lang="en-US" dirty="0" smtClean="0"/>
              <a:t>Challenge: Create a training environment for university students in which a small subset of anonymized data collected about students via all of the university systems are made available to faculty and students.</a:t>
            </a:r>
          </a:p>
          <a:p>
            <a:endParaRPr lang="en-US" dirty="0"/>
          </a:p>
          <a:p>
            <a:r>
              <a:rPr lang="en-US" dirty="0" smtClean="0"/>
              <a:t>This system could be used for a variety of purposes including:</a:t>
            </a:r>
          </a:p>
          <a:p>
            <a:pPr marL="342900" indent="-342900">
              <a:buAutoNum type="arabicPeriod"/>
            </a:pPr>
            <a:r>
              <a:rPr lang="en-US" dirty="0" smtClean="0"/>
              <a:t>Illustrating privacy impact during privacy conversations (ideally) whenever consent forms are signed</a:t>
            </a:r>
          </a:p>
          <a:p>
            <a:pPr marL="342900" indent="-342900">
              <a:buAutoNum type="arabicPeriod"/>
            </a:pPr>
            <a:r>
              <a:rPr lang="en-US" dirty="0" smtClean="0"/>
              <a:t>Learning about privacy law</a:t>
            </a:r>
          </a:p>
          <a:p>
            <a:pPr marL="342900" indent="-342900">
              <a:buAutoNum type="arabicPeriod"/>
            </a:pPr>
            <a:r>
              <a:rPr lang="en-US" dirty="0" smtClean="0"/>
              <a:t>Allow students to find out what types of information are being gathered about them</a:t>
            </a:r>
          </a:p>
          <a:p>
            <a:pPr marL="342900" indent="-342900">
              <a:buAutoNum type="arabicPeriod"/>
            </a:pPr>
            <a:r>
              <a:rPr lang="en-US" dirty="0" smtClean="0"/>
              <a:t>Enable conversations about data that are complicated and as a result tend to be avoided</a:t>
            </a:r>
          </a:p>
          <a:p>
            <a:pPr marL="342900" indent="-342900">
              <a:buAutoNum type="arabicPeriod"/>
            </a:pPr>
            <a:r>
              <a:rPr lang="en-US" dirty="0" smtClean="0"/>
              <a:t>Support discussions about: Trust, ethics, terms of use in Moodle, uncertainty and fear</a:t>
            </a:r>
          </a:p>
          <a:p>
            <a:pPr marL="342900" indent="-342900">
              <a:buAutoNum type="arabicPeriod"/>
            </a:pPr>
            <a:r>
              <a:rPr lang="en-US" dirty="0" smtClean="0"/>
              <a:t>Discussing the potential of data as a “permanent learning record”</a:t>
            </a:r>
          </a:p>
          <a:p>
            <a:pPr marL="342900" indent="-342900">
              <a:buAutoNum type="arabicPeriod"/>
            </a:pPr>
            <a:r>
              <a:rPr lang="en-US" dirty="0" smtClean="0"/>
              <a:t>Transparent development of ethical norms</a:t>
            </a:r>
          </a:p>
          <a:p>
            <a:pPr marL="342900" indent="-342900">
              <a:buAutoNum type="arabicPeriod"/>
            </a:pPr>
            <a:r>
              <a:rPr lang="en-US" dirty="0" smtClean="0"/>
              <a:t>Students to develop apps &amp; participate in learning analytics</a:t>
            </a:r>
          </a:p>
          <a:p>
            <a:pPr marL="342900" indent="-342900">
              <a:buFontTx/>
              <a:buAutoNum type="arabicPeriod"/>
            </a:pPr>
            <a:r>
              <a:rPr lang="en-US" dirty="0" smtClean="0"/>
              <a:t>Discussing assumptions </a:t>
            </a:r>
            <a:r>
              <a:rPr lang="en-US" dirty="0"/>
              <a:t>around of data. Tracking time in system. </a:t>
            </a:r>
            <a:r>
              <a:rPr lang="en-US" dirty="0" smtClean="0"/>
              <a:t>Value of students contribution? Faculty? </a:t>
            </a:r>
          </a:p>
        </p:txBody>
      </p:sp>
    </p:spTree>
    <p:extLst>
      <p:ext uri="{BB962C8B-B14F-4D97-AF65-F5344CB8AC3E}">
        <p14:creationId xmlns:p14="http://schemas.microsoft.com/office/powerpoint/2010/main" val="3590947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1" y="2183534"/>
            <a:ext cx="10297390" cy="1868921"/>
          </a:xfrm>
        </p:spPr>
        <p:txBody>
          <a:bodyPr>
            <a:normAutofit/>
          </a:bodyPr>
          <a:lstStyle/>
          <a:p>
            <a:pPr algn="ctr"/>
            <a:r>
              <a:rPr lang="en-US" dirty="0" smtClean="0"/>
              <a:t>Challenge 8</a:t>
            </a:r>
            <a:br>
              <a:rPr lang="en-US" dirty="0" smtClean="0"/>
            </a:br>
            <a:r>
              <a:rPr lang="en-US" sz="3600" dirty="0" smtClean="0"/>
              <a:t>???</a:t>
            </a:r>
            <a:endParaRPr lang="en-CA" sz="3600" dirty="0"/>
          </a:p>
        </p:txBody>
      </p:sp>
    </p:spTree>
    <p:extLst>
      <p:ext uri="{BB962C8B-B14F-4D97-AF65-F5344CB8AC3E}">
        <p14:creationId xmlns:p14="http://schemas.microsoft.com/office/powerpoint/2010/main" val="1101705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78919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81"/>
            <a:ext cx="10515600" cy="1024227"/>
          </a:xfrm>
        </p:spPr>
        <p:txBody>
          <a:bodyPr>
            <a:normAutofit/>
          </a:bodyPr>
          <a:lstStyle/>
          <a:p>
            <a:r>
              <a:rPr lang="en-US" sz="4000" dirty="0" smtClean="0"/>
              <a:t>Challenges</a:t>
            </a:r>
            <a:endParaRPr lang="en-US" sz="4000" dirty="0"/>
          </a:p>
        </p:txBody>
      </p:sp>
      <p:sp>
        <p:nvSpPr>
          <p:cNvPr id="3" name="Content Placeholder 2"/>
          <p:cNvSpPr>
            <a:spLocks noGrp="1"/>
          </p:cNvSpPr>
          <p:nvPr>
            <p:ph idx="1"/>
          </p:nvPr>
        </p:nvSpPr>
        <p:spPr>
          <a:xfrm>
            <a:off x="952500" y="955964"/>
            <a:ext cx="10515600" cy="4140346"/>
          </a:xfrm>
        </p:spPr>
        <p:txBody>
          <a:bodyPr/>
          <a:lstStyle/>
          <a:p>
            <a:pPr marL="514350" indent="-514350">
              <a:buAutoNum type="arabicPeriod"/>
            </a:pPr>
            <a:r>
              <a:rPr lang="en-US" sz="2000" dirty="0" smtClean="0"/>
              <a:t>Making </a:t>
            </a:r>
            <a:r>
              <a:rPr lang="en-US" sz="2000" dirty="0"/>
              <a:t>Predictive Analytics Safe for Student </a:t>
            </a:r>
            <a:r>
              <a:rPr lang="en-US" sz="2000" dirty="0" smtClean="0"/>
              <a:t>Consumption</a:t>
            </a:r>
          </a:p>
          <a:p>
            <a:pPr marL="514350" indent="-514350">
              <a:buAutoNum type="arabicPeriod"/>
            </a:pPr>
            <a:r>
              <a:rPr lang="en-US" sz="2000" dirty="0"/>
              <a:t>System Level Ed Tech </a:t>
            </a:r>
            <a:r>
              <a:rPr lang="en-US" sz="2000" dirty="0" smtClean="0"/>
              <a:t>dashboard</a:t>
            </a:r>
          </a:p>
          <a:p>
            <a:pPr marL="514350" indent="-514350">
              <a:buAutoNum type="arabicPeriod"/>
            </a:pPr>
            <a:r>
              <a:rPr lang="en-US" sz="2000" dirty="0" smtClean="0"/>
              <a:t>Measuring engagement</a:t>
            </a:r>
          </a:p>
          <a:p>
            <a:pPr marL="514350" indent="-514350">
              <a:buAutoNum type="arabicPeriod"/>
            </a:pPr>
            <a:r>
              <a:rPr lang="en-US" sz="2000" dirty="0"/>
              <a:t>Hierarchy of visualizations/ </a:t>
            </a:r>
            <a:r>
              <a:rPr lang="en-US" sz="2000" dirty="0" smtClean="0"/>
              <a:t>templates</a:t>
            </a:r>
          </a:p>
          <a:p>
            <a:pPr marL="514350" indent="-514350">
              <a:buAutoNum type="arabicPeriod"/>
            </a:pPr>
            <a:r>
              <a:rPr lang="en-US" sz="2000" dirty="0" smtClean="0"/>
              <a:t>???</a:t>
            </a:r>
          </a:p>
          <a:p>
            <a:pPr marL="514350" indent="-514350">
              <a:buAutoNum type="arabicPeriod"/>
            </a:pPr>
            <a:r>
              <a:rPr lang="en-US" sz="2000" dirty="0"/>
              <a:t>Online Faculty/Course level </a:t>
            </a:r>
            <a:r>
              <a:rPr lang="en-US" sz="2000" dirty="0" smtClean="0"/>
              <a:t>dashboard</a:t>
            </a:r>
          </a:p>
          <a:p>
            <a:pPr marL="514350" indent="-514350">
              <a:buAutoNum type="arabicPeriod"/>
            </a:pPr>
            <a:r>
              <a:rPr lang="en-US" sz="2000" dirty="0" smtClean="0"/>
              <a:t>Data literacy playground</a:t>
            </a:r>
          </a:p>
          <a:p>
            <a:pPr marL="514350" indent="-514350">
              <a:buAutoNum type="arabicPeriod"/>
            </a:pPr>
            <a:r>
              <a:rPr lang="en-US" sz="2000" dirty="0" smtClean="0"/>
              <a:t>?????</a:t>
            </a:r>
          </a:p>
          <a:p>
            <a:pPr marL="514350" indent="-514350">
              <a:buAutoNum type="arabicPeriod"/>
            </a:pPr>
            <a:endParaRPr lang="en-US" dirty="0" smtClean="0"/>
          </a:p>
          <a:p>
            <a:pPr marL="514350" indent="-514350">
              <a:buAutoNum type="arabicPeriod"/>
            </a:pPr>
            <a:endParaRPr lang="en-US" dirty="0" smtClean="0"/>
          </a:p>
          <a:p>
            <a:pPr marL="0" indent="0">
              <a:buNone/>
            </a:pPr>
            <a:endParaRPr lang="en-US" dirty="0" smtClean="0"/>
          </a:p>
          <a:p>
            <a:pPr marL="514350" indent="-514350">
              <a:buAutoNum type="arabicPeriod"/>
            </a:pPr>
            <a:endParaRPr lang="en-US" dirty="0"/>
          </a:p>
        </p:txBody>
      </p:sp>
      <p:sp>
        <p:nvSpPr>
          <p:cNvPr id="4" name="Title 1"/>
          <p:cNvSpPr txBox="1">
            <a:spLocks/>
          </p:cNvSpPr>
          <p:nvPr/>
        </p:nvSpPr>
        <p:spPr>
          <a:xfrm>
            <a:off x="838200" y="39671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Links</a:t>
            </a:r>
          </a:p>
        </p:txBody>
      </p:sp>
      <p:sp>
        <p:nvSpPr>
          <p:cNvPr id="5" name="TextBox 4"/>
          <p:cNvSpPr txBox="1"/>
          <p:nvPr/>
        </p:nvSpPr>
        <p:spPr>
          <a:xfrm>
            <a:off x="869372" y="4923393"/>
            <a:ext cx="10453255" cy="1200329"/>
          </a:xfrm>
          <a:prstGeom prst="rect">
            <a:avLst/>
          </a:prstGeom>
          <a:noFill/>
        </p:spPr>
        <p:txBody>
          <a:bodyPr wrap="square" rtlCol="0">
            <a:spAutoFit/>
          </a:bodyPr>
          <a:lstStyle/>
          <a:p>
            <a:r>
              <a:rPr lang="en-US" dirty="0">
                <a:hlinkClick r:id="rId2"/>
              </a:rPr>
              <a:t>https://lakhackathon.wordpress.com/tech-data</a:t>
            </a:r>
            <a:r>
              <a:rPr lang="en-US" dirty="0" smtClean="0">
                <a:hlinkClick r:id="rId2"/>
              </a:rPr>
              <a:t>/</a:t>
            </a:r>
            <a:endParaRPr lang="en-US" dirty="0" smtClean="0"/>
          </a:p>
          <a:p>
            <a:endParaRPr lang="en-US" dirty="0"/>
          </a:p>
          <a:p>
            <a:r>
              <a:rPr lang="en-US" dirty="0">
                <a:hlinkClick r:id="rId3"/>
              </a:rPr>
              <a:t>https://lak17hackathon.slack.com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37089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0945" y="945272"/>
            <a:ext cx="3733651" cy="646331"/>
          </a:xfrm>
          <a:prstGeom prst="rect">
            <a:avLst/>
          </a:prstGeom>
        </p:spPr>
        <p:txBody>
          <a:bodyPr wrap="none">
            <a:spAutoFit/>
          </a:bodyPr>
          <a:lstStyle/>
          <a:p>
            <a:r>
              <a:rPr lang="en-US" dirty="0" smtClean="0">
                <a:hlinkClick r:id="rId3"/>
              </a:rPr>
              <a:t>https://lakhackathon.wordpress.com/</a:t>
            </a:r>
            <a:endParaRPr lang="en-US" dirty="0" smtClean="0"/>
          </a:p>
          <a:p>
            <a:endParaRPr lang="en-US" dirty="0" smtClean="0"/>
          </a:p>
        </p:txBody>
      </p:sp>
      <p:pic>
        <p:nvPicPr>
          <p:cNvPr id="2" name="Picture 1"/>
          <p:cNvPicPr>
            <a:picLocks noChangeAspect="1"/>
          </p:cNvPicPr>
          <p:nvPr/>
        </p:nvPicPr>
        <p:blipFill rotWithShape="1">
          <a:blip r:embed="rId4"/>
          <a:srcRect b="83474"/>
          <a:stretch/>
        </p:blipFill>
        <p:spPr>
          <a:xfrm>
            <a:off x="929318" y="1798493"/>
            <a:ext cx="10953750" cy="1287607"/>
          </a:xfrm>
          <a:prstGeom prst="rect">
            <a:avLst/>
          </a:prstGeom>
          <a:ln>
            <a:solidFill>
              <a:schemeClr val="bg1"/>
            </a:solidFill>
          </a:ln>
        </p:spPr>
      </p:pic>
      <p:sp>
        <p:nvSpPr>
          <p:cNvPr id="6" name="Rounded Rectangle 5"/>
          <p:cNvSpPr/>
          <p:nvPr/>
        </p:nvSpPr>
        <p:spPr>
          <a:xfrm>
            <a:off x="1319645" y="2348345"/>
            <a:ext cx="7346373" cy="52993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4"/>
          <a:srcRect t="65870"/>
          <a:stretch/>
        </p:blipFill>
        <p:spPr>
          <a:xfrm>
            <a:off x="929318" y="3428135"/>
            <a:ext cx="10633166" cy="2581380"/>
          </a:xfrm>
          <a:prstGeom prst="rect">
            <a:avLst/>
          </a:prstGeom>
        </p:spPr>
      </p:pic>
      <p:sp>
        <p:nvSpPr>
          <p:cNvPr id="8" name="Rounded Rectangle 7"/>
          <p:cNvSpPr/>
          <p:nvPr/>
        </p:nvSpPr>
        <p:spPr>
          <a:xfrm>
            <a:off x="1319645" y="5413664"/>
            <a:ext cx="9486899" cy="59585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495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7507" y="924793"/>
            <a:ext cx="5871730" cy="5663513"/>
          </a:xfrm>
          <a:prstGeom prst="rect">
            <a:avLst/>
          </a:prstGeom>
        </p:spPr>
      </p:pic>
      <p:pic>
        <p:nvPicPr>
          <p:cNvPr id="5" name="Picture 4"/>
          <p:cNvPicPr>
            <a:picLocks noChangeAspect="1"/>
          </p:cNvPicPr>
          <p:nvPr/>
        </p:nvPicPr>
        <p:blipFill>
          <a:blip r:embed="rId4"/>
          <a:stretch>
            <a:fillRect/>
          </a:stretch>
        </p:blipFill>
        <p:spPr>
          <a:xfrm>
            <a:off x="7273636" y="1254630"/>
            <a:ext cx="4073237" cy="3587889"/>
          </a:xfrm>
          <a:prstGeom prst="rect">
            <a:avLst/>
          </a:prstGeom>
        </p:spPr>
      </p:pic>
      <p:sp>
        <p:nvSpPr>
          <p:cNvPr id="6" name="TextBox 5"/>
          <p:cNvSpPr txBox="1"/>
          <p:nvPr/>
        </p:nvSpPr>
        <p:spPr>
          <a:xfrm>
            <a:off x="487507" y="301336"/>
            <a:ext cx="8209684" cy="369332"/>
          </a:xfrm>
          <a:prstGeom prst="rect">
            <a:avLst/>
          </a:prstGeom>
          <a:noFill/>
        </p:spPr>
        <p:txBody>
          <a:bodyPr wrap="square" rtlCol="0">
            <a:spAutoFit/>
          </a:bodyPr>
          <a:lstStyle/>
          <a:p>
            <a:r>
              <a:rPr lang="en-US" dirty="0" smtClean="0"/>
              <a:t>A look </a:t>
            </a:r>
            <a:r>
              <a:rPr lang="en-US" dirty="0" err="1" smtClean="0"/>
              <a:t>waaaaayyyyyy</a:t>
            </a:r>
            <a:r>
              <a:rPr lang="en-US" dirty="0" smtClean="0"/>
              <a:t> back…… to 2011</a:t>
            </a:r>
            <a:endParaRPr lang="en-US" dirty="0"/>
          </a:p>
        </p:txBody>
      </p:sp>
      <p:sp>
        <p:nvSpPr>
          <p:cNvPr id="7" name="Rectangle 6"/>
          <p:cNvSpPr/>
          <p:nvPr/>
        </p:nvSpPr>
        <p:spPr>
          <a:xfrm>
            <a:off x="7273636" y="6081052"/>
            <a:ext cx="3977114" cy="923330"/>
          </a:xfrm>
          <a:prstGeom prst="rect">
            <a:avLst/>
          </a:prstGeom>
        </p:spPr>
        <p:txBody>
          <a:bodyPr wrap="none">
            <a:spAutoFit/>
          </a:bodyPr>
          <a:lstStyle/>
          <a:p>
            <a:r>
              <a:rPr lang="en-US" dirty="0" smtClean="0">
                <a:hlinkClick r:id="rId5"/>
              </a:rPr>
              <a:t>http://www.learninganalytics.net/?p=28</a:t>
            </a:r>
            <a:endParaRPr lang="en-US" dirty="0" smtClean="0"/>
          </a:p>
          <a:p>
            <a:endParaRPr lang="en-US" dirty="0" smtClean="0"/>
          </a:p>
          <a:p>
            <a:endParaRPr lang="en-US" dirty="0"/>
          </a:p>
        </p:txBody>
      </p:sp>
    </p:spTree>
    <p:extLst>
      <p:ext uri="{BB962C8B-B14F-4D97-AF65-F5344CB8AC3E}">
        <p14:creationId xmlns:p14="http://schemas.microsoft.com/office/powerpoint/2010/main" val="251487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2118" y="549673"/>
            <a:ext cx="6120246" cy="1200329"/>
          </a:xfrm>
          <a:prstGeom prst="rect">
            <a:avLst/>
          </a:prstGeom>
          <a:noFill/>
        </p:spPr>
        <p:txBody>
          <a:bodyPr wrap="square" rtlCol="0">
            <a:spAutoFit/>
          </a:bodyPr>
          <a:lstStyle/>
          <a:p>
            <a:r>
              <a:rPr lang="en-US" dirty="0" smtClean="0"/>
              <a:t>Deciding better, learning better: Different kinds of stories</a:t>
            </a:r>
          </a:p>
          <a:p>
            <a:r>
              <a:rPr lang="en-US" dirty="0" smtClean="0">
                <a:hlinkClick r:id="rId3"/>
              </a:rPr>
              <a:t>http://heretothere.trubox.ca/deciding-better-learning-better-different-kinds-of-stories/</a:t>
            </a:r>
            <a:endParaRPr lang="en-US" dirty="0" smtClean="0"/>
          </a:p>
          <a:p>
            <a:endParaRPr lang="en-US" dirty="0"/>
          </a:p>
        </p:txBody>
      </p:sp>
      <p:pic>
        <p:nvPicPr>
          <p:cNvPr id="6" name="Picture 5"/>
          <p:cNvPicPr>
            <a:picLocks noChangeAspect="1"/>
          </p:cNvPicPr>
          <p:nvPr/>
        </p:nvPicPr>
        <p:blipFill>
          <a:blip r:embed="rId4"/>
          <a:stretch>
            <a:fillRect/>
          </a:stretch>
        </p:blipFill>
        <p:spPr>
          <a:xfrm>
            <a:off x="891887" y="1594138"/>
            <a:ext cx="10458450" cy="1695450"/>
          </a:xfrm>
          <a:prstGeom prst="rect">
            <a:avLst/>
          </a:prstGeom>
          <a:ln>
            <a:noFill/>
          </a:ln>
        </p:spPr>
      </p:pic>
      <p:pic>
        <p:nvPicPr>
          <p:cNvPr id="7" name="Picture 6"/>
          <p:cNvPicPr>
            <a:picLocks noChangeAspect="1"/>
          </p:cNvPicPr>
          <p:nvPr/>
        </p:nvPicPr>
        <p:blipFill>
          <a:blip r:embed="rId5"/>
          <a:stretch>
            <a:fillRect/>
          </a:stretch>
        </p:blipFill>
        <p:spPr>
          <a:xfrm>
            <a:off x="1026968" y="4128220"/>
            <a:ext cx="10553700" cy="2009775"/>
          </a:xfrm>
          <a:prstGeom prst="rect">
            <a:avLst/>
          </a:prstGeom>
          <a:ln>
            <a:noFill/>
          </a:ln>
        </p:spPr>
      </p:pic>
      <p:sp>
        <p:nvSpPr>
          <p:cNvPr id="8" name="TextBox 7"/>
          <p:cNvSpPr txBox="1"/>
          <p:nvPr/>
        </p:nvSpPr>
        <p:spPr>
          <a:xfrm>
            <a:off x="4566804" y="3524238"/>
            <a:ext cx="2945823" cy="369332"/>
          </a:xfrm>
          <a:prstGeom prst="rect">
            <a:avLst/>
          </a:prstGeom>
          <a:noFill/>
        </p:spPr>
        <p:txBody>
          <a:bodyPr wrap="square" rtlCol="0">
            <a:spAutoFit/>
          </a:bodyPr>
          <a:lstStyle/>
          <a:p>
            <a:r>
              <a:rPr lang="en-US" dirty="0" smtClean="0"/>
              <a:t>[ fast forward to the end…]</a:t>
            </a:r>
            <a:endParaRPr lang="en-US" dirty="0"/>
          </a:p>
        </p:txBody>
      </p:sp>
    </p:spTree>
    <p:extLst>
      <p:ext uri="{BB962C8B-B14F-4D97-AF65-F5344CB8AC3E}">
        <p14:creationId xmlns:p14="http://schemas.microsoft.com/office/powerpoint/2010/main" val="83845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9461" y="373206"/>
            <a:ext cx="8926657" cy="3210907"/>
          </a:xfrm>
          <a:prstGeom prst="rect">
            <a:avLst/>
          </a:prstGeom>
        </p:spPr>
      </p:pic>
      <p:sp>
        <p:nvSpPr>
          <p:cNvPr id="6" name="Rounded Rectangle 5"/>
          <p:cNvSpPr/>
          <p:nvPr/>
        </p:nvSpPr>
        <p:spPr>
          <a:xfrm>
            <a:off x="1059873" y="2971049"/>
            <a:ext cx="8406246" cy="61306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a:srcRect b="65745"/>
          <a:stretch/>
        </p:blipFill>
        <p:spPr>
          <a:xfrm>
            <a:off x="1059873" y="3876675"/>
            <a:ext cx="10086975" cy="632980"/>
          </a:xfrm>
          <a:prstGeom prst="rect">
            <a:avLst/>
          </a:prstGeom>
        </p:spPr>
      </p:pic>
      <p:pic>
        <p:nvPicPr>
          <p:cNvPr id="9" name="Picture 8"/>
          <p:cNvPicPr>
            <a:picLocks noChangeAspect="1"/>
          </p:cNvPicPr>
          <p:nvPr/>
        </p:nvPicPr>
        <p:blipFill>
          <a:blip r:embed="rId4"/>
          <a:stretch>
            <a:fillRect/>
          </a:stretch>
        </p:blipFill>
        <p:spPr>
          <a:xfrm>
            <a:off x="1533092" y="4842597"/>
            <a:ext cx="9534525" cy="1609725"/>
          </a:xfrm>
          <a:prstGeom prst="rect">
            <a:avLst/>
          </a:prstGeom>
        </p:spPr>
      </p:pic>
      <p:sp>
        <p:nvSpPr>
          <p:cNvPr id="10" name="Rounded Rectangle 9"/>
          <p:cNvSpPr/>
          <p:nvPr/>
        </p:nvSpPr>
        <p:spPr>
          <a:xfrm>
            <a:off x="1520537" y="5647459"/>
            <a:ext cx="9626311" cy="88322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60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3526" y="1017443"/>
            <a:ext cx="7381875" cy="4781550"/>
          </a:xfrm>
          <a:prstGeom prst="rect">
            <a:avLst/>
          </a:prstGeom>
        </p:spPr>
      </p:pic>
      <p:pic>
        <p:nvPicPr>
          <p:cNvPr id="5" name="Picture 4"/>
          <p:cNvPicPr>
            <a:picLocks noChangeAspect="1"/>
          </p:cNvPicPr>
          <p:nvPr/>
        </p:nvPicPr>
        <p:blipFill rotWithShape="1">
          <a:blip r:embed="rId4"/>
          <a:srcRect r="35247"/>
          <a:stretch/>
        </p:blipFill>
        <p:spPr>
          <a:xfrm>
            <a:off x="8036502" y="1017443"/>
            <a:ext cx="3663662" cy="3143250"/>
          </a:xfrm>
          <a:prstGeom prst="rect">
            <a:avLst/>
          </a:prstGeom>
        </p:spPr>
      </p:pic>
    </p:spTree>
    <p:extLst>
      <p:ext uri="{BB962C8B-B14F-4D97-AF65-F5344CB8AC3E}">
        <p14:creationId xmlns:p14="http://schemas.microsoft.com/office/powerpoint/2010/main" val="263804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82" y="2110797"/>
            <a:ext cx="10515600" cy="1325563"/>
          </a:xfrm>
        </p:spPr>
        <p:txBody>
          <a:bodyPr/>
          <a:lstStyle/>
          <a:p>
            <a:pPr algn="ctr"/>
            <a:r>
              <a:rPr lang="en-US" dirty="0" smtClean="0"/>
              <a:t>Lightening talks &amp; challenges</a:t>
            </a:r>
            <a:endParaRPr lang="en-US" dirty="0"/>
          </a:p>
        </p:txBody>
      </p:sp>
    </p:spTree>
    <p:extLst>
      <p:ext uri="{BB962C8B-B14F-4D97-AF65-F5344CB8AC3E}">
        <p14:creationId xmlns:p14="http://schemas.microsoft.com/office/powerpoint/2010/main" val="47502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1" y="2183534"/>
            <a:ext cx="10297390" cy="1868921"/>
          </a:xfrm>
        </p:spPr>
        <p:txBody>
          <a:bodyPr>
            <a:normAutofit/>
          </a:bodyPr>
          <a:lstStyle/>
          <a:p>
            <a:pPr algn="ctr"/>
            <a:r>
              <a:rPr lang="en-US" dirty="0" smtClean="0"/>
              <a:t>Challenge 1 </a:t>
            </a:r>
            <a:br>
              <a:rPr lang="en-US" dirty="0" smtClean="0"/>
            </a:br>
            <a:r>
              <a:rPr lang="en-US" sz="3600" b="1" dirty="0" smtClean="0"/>
              <a:t>Making </a:t>
            </a:r>
            <a:r>
              <a:rPr lang="en-US" sz="3600" b="1" dirty="0"/>
              <a:t>Predictive Analytics Safe for Student Consumption</a:t>
            </a:r>
          </a:p>
        </p:txBody>
      </p:sp>
    </p:spTree>
    <p:extLst>
      <p:ext uri="{BB962C8B-B14F-4D97-AF65-F5344CB8AC3E}">
        <p14:creationId xmlns:p14="http://schemas.microsoft.com/office/powerpoint/2010/main" val="1906910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1558</Words>
  <Application>Microsoft Office PowerPoint</Application>
  <PresentationFormat>Widescreen</PresentationFormat>
  <Paragraphs>197</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Calibri,sans-serif</vt:lpstr>
      <vt:lpstr>Office Theme</vt:lpstr>
      <vt:lpstr>LAK Hackathon</vt:lpstr>
      <vt:lpstr>PowerPoint Presentation</vt:lpstr>
      <vt:lpstr>PowerPoint Presentation</vt:lpstr>
      <vt:lpstr>PowerPoint Presentation</vt:lpstr>
      <vt:lpstr>PowerPoint Presentation</vt:lpstr>
      <vt:lpstr>PowerPoint Presentation</vt:lpstr>
      <vt:lpstr>PowerPoint Presentation</vt:lpstr>
      <vt:lpstr>Lightening talks &amp; challenges</vt:lpstr>
      <vt:lpstr>Challenge 1  Making Predictive Analytics Safe for Student Consumption</vt:lpstr>
      <vt:lpstr>Challenge! Making Predictive Analytics Safe for Student Consumption</vt:lpstr>
      <vt:lpstr>Unmediated Staff Dashboards = Danger</vt:lpstr>
      <vt:lpstr>PowerPoint Presentation</vt:lpstr>
      <vt:lpstr>PowerPoint Presentation</vt:lpstr>
      <vt:lpstr>Challenge 2  System Level Ed Tech dashboard</vt:lpstr>
      <vt:lpstr>PowerPoint Presentation</vt:lpstr>
      <vt:lpstr>Challenge 3 Measuring Engagement</vt:lpstr>
      <vt:lpstr>  The Every Student Succeeds Act (SSA) has a multiple-measures requirement that has opened the door in some states to looking at measurements of social and emotional learning (see http://edwp.educ.msu.edu/green-and-write/2016/social-emotional-learning-states-consider-new-accountability-indicator/ ). According to Carini, Kuh, and Klein (2006), "Student engagement is generally considered to be among the better predictors of learning and personal development."[1] How do we quantitatively measure student engagement (e.g. for educators, administrators, etc.) and get the measurements to the right people in a way that helps improve (directly or indirectly) the student learning experience?    [1] Carini, R. M., Kuh, G. D., &amp; Klein, S. P. (2006). Student engagement and student learning: Testing the linkages. Research in higher education, 47(1), 1-32.</vt:lpstr>
      <vt:lpstr>Challenge 4  Hierarchy of visualizations/ templates</vt:lpstr>
      <vt:lpstr>PowerPoint Presentation</vt:lpstr>
      <vt:lpstr>Challenge 5 ???????</vt:lpstr>
      <vt:lpstr>PowerPoint Presentation</vt:lpstr>
      <vt:lpstr>Challenge 6 Online Faculty/Course level dashboard</vt:lpstr>
      <vt:lpstr>PowerPoint Presentation</vt:lpstr>
      <vt:lpstr>Challenge 7 Data literacy playground</vt:lpstr>
      <vt:lpstr>PowerPoint Presentation</vt:lpstr>
      <vt:lpstr>Challenge 8 ???</vt:lpstr>
      <vt:lpstr>PowerPoint Presentation</vt:lpstr>
      <vt:lpstr>Challenges</vt:lpstr>
    </vt:vector>
  </TitlesOfParts>
  <Company>Thompson Rivers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LAK Hackathon</dc:title>
  <dc:creator>Tanya Elias</dc:creator>
  <cp:lastModifiedBy>Tanya Elias</cp:lastModifiedBy>
  <cp:revision>10</cp:revision>
  <dcterms:created xsi:type="dcterms:W3CDTF">2017-03-05T22:12:29Z</dcterms:created>
  <dcterms:modified xsi:type="dcterms:W3CDTF">2017-03-13T15:21:23Z</dcterms:modified>
</cp:coreProperties>
</file>