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Trust and Transparency in Learning Analytics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2"/>
            <a:ext cx="822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LAK18 Hackathon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Tim Cavanagh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George-Petru Ciordas-Hertel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Tore Hoel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Damian Sweeney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08750"/>
            <a:ext cx="8991599" cy="3038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3" y="0"/>
            <a:ext cx="90164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and Processing of Data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779500"/>
            <a:ext cx="423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 ask: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my data safe?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are handling my data?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long will my data be stored in the system?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kinds of information are you keeping as part of this process?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there anonymisation being used?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my data be re-identified?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24925" y="1779500"/>
            <a:ext cx="4238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Service Designers consider: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do pseudonymisation?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Locally stored, in the Cloud, stored by 3rd party?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have a right to get all their data ➔ Privacy by Design!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0" y="0"/>
            <a:ext cx="8914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779500"/>
            <a:ext cx="423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 ask: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is the analysis conducted?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 analysis valid?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decisions will flow from the analysis?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 decision automated or is a human involved?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is the analysis happening (real-time or after the fact)?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624925" y="1779500"/>
            <a:ext cx="4238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Service Designers consider: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algorithms are in use?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I describe them for a lay audience?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tools will help me explain?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any risks be identified in the analysis?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will this be communicated to students?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89" y="0"/>
            <a:ext cx="48702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Visualisation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779500"/>
            <a:ext cx="423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 ask:</a:t>
            </a:r>
            <a:endParaRPr b="1" i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the visualisation obscure the underlying data in any way?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there opportunities for misinterpretation?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can see my dashboard?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624925" y="1779500"/>
            <a:ext cx="4238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Service Designers consider: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 presentation model valid for the analysis being visualised?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the consumers of the visualisation (staff or students) know how to interpret it?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dashboards for different target groups?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5" y="145963"/>
            <a:ext cx="8371350" cy="48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Actions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779500"/>
            <a:ext cx="423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 ask: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is the action and the data involved in the decision communicated to me?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I appeal a decision based on this analysis?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this relevant to my learning or just noise?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624925" y="1779500"/>
            <a:ext cx="423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Service Designers consider:</a:t>
            </a:r>
            <a:endParaRPr b="1" i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initiates the action, based on what criteria?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will this inform the learning design of the next activity?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 this be communicated to students?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there an appeal mechanism in place?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25" y="27438"/>
            <a:ext cx="7006250" cy="50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thoughts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we have a governance process in place?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there a paper trail?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 more datasets be included in the next round?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we do something else…. Go for a walk, perhaps….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Guiding principles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Transparency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Communication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Rights &amp; Responsibilities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Governance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Education is our business!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(there will be a test on this at the end)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093" y="0"/>
            <a:ext cx="19184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Analytics Privacy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75" y="0"/>
            <a:ext cx="80595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Preparation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Establish a Code of Practice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Purpose of using LA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Responsibility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Transparency and Consent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Confidentiality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Validity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Access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Intervention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Minimising adverse impacts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Stewardship of data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GB"/>
              <a:t>Setting up teams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Privacy Sense Check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225" y="0"/>
            <a:ext cx="3984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62550" y="2194575"/>
            <a:ext cx="45006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 </a:t>
            </a:r>
            <a:r>
              <a:rPr lang="en-GB"/>
              <a:t>principles</a:t>
            </a:r>
            <a:r>
              <a:rPr lang="en-GB"/>
              <a:t> of </a:t>
            </a:r>
            <a:r>
              <a:rPr b="1" lang="en-GB"/>
              <a:t>Transparency</a:t>
            </a:r>
            <a:r>
              <a:rPr b="1" lang="en-GB"/>
              <a:t> First</a:t>
            </a:r>
            <a:r>
              <a:rPr lang="en-GB"/>
              <a:t>, </a:t>
            </a:r>
            <a:r>
              <a:rPr b="1" lang="en-GB"/>
              <a:t>Privacy by Design </a:t>
            </a:r>
            <a:r>
              <a:rPr lang="en-GB"/>
              <a:t>and</a:t>
            </a:r>
            <a:r>
              <a:rPr b="1" lang="en-GB"/>
              <a:t> Stakeholder Engagement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Capture auditable activity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Standardised</a:t>
            </a:r>
            <a:r>
              <a:rPr lang="en-GB"/>
              <a:t> approach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Involve stakeholders (consult and/or </a:t>
            </a:r>
            <a:r>
              <a:rPr lang="en-GB"/>
              <a:t>participate</a:t>
            </a:r>
            <a:r>
              <a:rPr lang="en-GB"/>
              <a:t>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Share </a:t>
            </a:r>
            <a:r>
              <a:rPr lang="en-GB"/>
              <a:t>information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Capture 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Activity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779500"/>
            <a:ext cx="4238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 ask: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you know what you’re doing in this learning activity?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Have you done it before?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data are you using and why?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decisions will you make with my data (assessment, feedback, etc.)?</a:t>
            </a:r>
            <a:br>
              <a:rPr lang="en-GB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24925" y="1779500"/>
            <a:ext cx="4238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Service Designers consider: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to be used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to be collected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data will be used?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data measure what you think?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96" y="-40300"/>
            <a:ext cx="6650806" cy="52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779500"/>
            <a:ext cx="4238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Students ask:</a:t>
            </a:r>
            <a:endParaRPr b="1" i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is the data coming from?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are you collecting the data?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 it be used for any other purpose?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will have access to it (is it just for this activity/ class/ module/ institution)?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I opt out?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24925" y="1779500"/>
            <a:ext cx="4238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Service Designers consider: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do we have to involve the students (balancing of interests)?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de-identification required?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Privacy Impact Assessment completed?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storage solution will be used – and how do I relay that to the students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