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308" r:id="rId6"/>
    <p:sldId id="261" r:id="rId7"/>
    <p:sldId id="309" r:id="rId8"/>
    <p:sldId id="312" r:id="rId9"/>
    <p:sldId id="311" r:id="rId10"/>
    <p:sldId id="310" r:id="rId11"/>
    <p:sldId id="314" r:id="rId12"/>
    <p:sldId id="313" r:id="rId1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2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1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2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0444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4" r:id="rId2"/>
    <p:sldLayoutId id="2147483755" r:id="rId3"/>
    <p:sldLayoutId id="2147483756" r:id="rId4"/>
    <p:sldLayoutId id="2147483757" r:id="rId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880018" y="2356461"/>
            <a:ext cx="431144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Othello AI 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238" name="Picture 237" descr="C:\Users\USER\Desktop\download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149" y="458803"/>
            <a:ext cx="1371600" cy="1365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9" name="Picture 238" descr="C:\Users\USER\Desktop\download (1)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40"/>
          <a:stretch/>
        </p:blipFill>
        <p:spPr bwMode="auto">
          <a:xfrm>
            <a:off x="8016435" y="472112"/>
            <a:ext cx="1385570" cy="136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1B4E7AF9-2AFC-4092-B0C0-D807EDCD3112}"/>
              </a:ext>
            </a:extLst>
          </p:cNvPr>
          <p:cNvSpPr txBox="1"/>
          <p:nvPr/>
        </p:nvSpPr>
        <p:spPr>
          <a:xfrm>
            <a:off x="7112966" y="5565543"/>
            <a:ext cx="443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PRESENTED BY:</a:t>
            </a:r>
          </a:p>
          <a:p>
            <a:pPr algn="r"/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Fatima LAKKIS – 92209</a:t>
            </a:r>
          </a:p>
          <a:p>
            <a:pPr algn="r"/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Fatima EZZEDDINE - 87179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B4E7AF9-2AFC-4092-B0C0-D807EDCD3112}"/>
              </a:ext>
            </a:extLst>
          </p:cNvPr>
          <p:cNvSpPr txBox="1"/>
          <p:nvPr/>
        </p:nvSpPr>
        <p:spPr>
          <a:xfrm>
            <a:off x="8614604" y="4431370"/>
            <a:ext cx="2938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PRESENTED FOR: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r"/>
            <a:r>
              <a:rPr lang="en-US" altLang="ko-K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Dr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Kifah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TOUT</a:t>
            </a:r>
            <a:endParaRPr lang="en-US" altLang="ko-KR" sz="2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r"/>
            <a:r>
              <a:rPr lang="en-US" altLang="ko-K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Dr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Rami BAIDA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3E805B5-9D5E-4ECB-8AF5-CEDD3357484B}"/>
              </a:ext>
            </a:extLst>
          </p:cNvPr>
          <p:cNvSpPr txBox="1"/>
          <p:nvPr/>
        </p:nvSpPr>
        <p:spPr>
          <a:xfrm>
            <a:off x="5884789" y="3372065"/>
            <a:ext cx="632137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Project Info 407 – Artificial Intelligence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9E7AF35-8116-4962-B1EC-6B1FF6F1DC08}"/>
              </a:ext>
            </a:extLst>
          </p:cNvPr>
          <p:cNvGrpSpPr/>
          <p:nvPr/>
        </p:nvGrpSpPr>
        <p:grpSpPr>
          <a:xfrm>
            <a:off x="1395046" y="1136223"/>
            <a:ext cx="9401908" cy="3468330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302FF1-D9B6-4C53-A2F6-0E3993A2689C}"/>
                </a:ext>
              </a:extLst>
            </p:cNvPr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903A63-4FFE-45B1-82B1-6934A2CAAEAC}"/>
                </a:ext>
              </a:extLst>
            </p:cNvPr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A1C6270-AAE8-43D7-B33E-A9AC33F2D067}"/>
                </a:ext>
              </a:extLst>
            </p:cNvPr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79248F5-92F6-4CD2-BAF4-37327B4E7647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42" name="Graphic 4">
                  <a:extLst>
                    <a:ext uri="{FF2B5EF4-FFF2-40B4-BE49-F238E27FC236}">
                      <a16:creationId xmlns:a16="http://schemas.microsoft.com/office/drawing/2014/main" id="{18927834-337B-4774-B8C4-66F5BF0CE3E4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3BEA3D9-9AE5-46B2-A231-8B49AC2E558A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6EB048-7D81-463A-970A-20BB88838548}"/>
                </a:ext>
              </a:extLst>
            </p:cNvPr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02F4B8E-9B3E-4F0F-A7A3-4E4CCE2F61D7}"/>
              </a:ext>
            </a:extLst>
          </p:cNvPr>
          <p:cNvSpPr txBox="1"/>
          <p:nvPr/>
        </p:nvSpPr>
        <p:spPr>
          <a:xfrm>
            <a:off x="3191608" y="4848677"/>
            <a:ext cx="5808784" cy="430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Thank you for your attention </a:t>
            </a:r>
            <a:r>
              <a:rPr lang="en-US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A13B11-B0D6-4969-8E29-77296F24B51F}"/>
              </a:ext>
            </a:extLst>
          </p:cNvPr>
          <p:cNvSpPr txBox="1"/>
          <p:nvPr/>
        </p:nvSpPr>
        <p:spPr>
          <a:xfrm>
            <a:off x="1878147" y="5329455"/>
            <a:ext cx="8435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Questions?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02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Plan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Overview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65516" cy="769441"/>
            <a:chOff x="1848112" y="1575921"/>
            <a:chExt cx="5365516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Algorithmic View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65516" cy="769441"/>
            <a:chOff x="1848112" y="1575921"/>
            <a:chExt cx="5365516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Evaluation Function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5111908"/>
            <a:ext cx="5365516" cy="769441"/>
            <a:chOff x="1848112" y="1575921"/>
            <a:chExt cx="5365516" cy="7694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 Result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651468" y="523870"/>
            <a:ext cx="4731263" cy="55399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Overview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1" name="Graphic 421">
            <a:extLst>
              <a:ext uri="{FF2B5EF4-FFF2-40B4-BE49-F238E27FC236}">
                <a16:creationId xmlns:a16="http://schemas.microsoft.com/office/drawing/2014/main" id="{930C0FE5-EBA7-4085-9348-7D37245CF211}"/>
              </a:ext>
            </a:extLst>
          </p:cNvPr>
          <p:cNvGrpSpPr/>
          <p:nvPr/>
        </p:nvGrpSpPr>
        <p:grpSpPr>
          <a:xfrm>
            <a:off x="4959284" y="1938742"/>
            <a:ext cx="2273432" cy="4468661"/>
            <a:chOff x="4351496" y="0"/>
            <a:chExt cx="3489008" cy="685800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8678AA3-F244-4022-8E22-53FDC585211A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00AA0A-34F0-47B9-9D0E-9254B35D2600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6CE2B7-ED4E-48BA-92D9-D64730B741C9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CA4EAA-E423-4D83-B56B-2F763DD032DF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EA5E29-9CBC-4AA4-BC3C-D28380FC2FBD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9821D1-67FB-4CC7-808A-4DD7A1C84E08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0262897-0685-43D9-A2B4-3672D3812EB3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BED248-66DD-4054-BCD1-6B52F494FF11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96F310-DDF8-4362-A547-49E3C95FCFFB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8679D5-35ED-492F-A940-C7FC8F83BB90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9AE02FB-4E02-45D0-B365-9AD223515B95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0F4684D-47E0-4F3A-8F5D-A0F3CDEBD617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E4392DF-DF68-40BA-95CD-6F1827745EAA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CCE48A-556B-4BFB-A035-84D12BA6B454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B8DD469-F67D-4334-98E4-D64E0145F37A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F294F5-AE27-49C1-B722-0A39FA400A3C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954EC0-76B8-48D2-8569-5C1088C2384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22AA80-CFFF-4CDD-9942-D23DBD37C2F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93F14CE-3475-4CC9-BB39-BC06CCDF9950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A725F08-B0E4-4D5A-926B-205AFA964E14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189E0C6-A54A-4FAC-9987-092C52286B04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A63796B-ABC1-4E79-B171-B0055FCA2DC0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6359D40-91AC-4A37-850A-6BC49CA5BD2A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9C074D2-8DCA-4894-89FB-1403A3C0B7F0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F462915-A78A-46EE-A67A-EFB678F49846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23A2662-3570-4054-9ECF-231C2676EC86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0479868-7938-47AC-AA2F-779E4E3D19F4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0DA86E8-43E5-4DD8-BE8D-306F4326C847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6BB36F-00D1-44EB-9638-AB4F2A00AFCC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E54D55B-0B7B-48B8-8CEA-28CC48EAFD8E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DAF1759-A9BF-4A99-8AB0-4CD5CAB516FC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3BE4B6D-91F9-40CB-A371-C160CDA6F810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E6DDA4-1C08-440B-B6CE-0336FBA07F1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CE66B36-D373-46BF-89A8-582A473044F0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8CCE93C-417A-4B5A-8873-C537CB4B8E82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74194C-C742-44C2-97A0-D92544B09C7A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A1AC24F-E013-4698-882C-C8C35B69EF72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DAFE216-E1D1-4A28-97E8-D48E8DB6F527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DD9C0FD-179A-4444-87C6-F3827345442F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B457E09-8BC2-402B-B59C-1752C9E08E7F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B8FB36-8C17-4726-BEB4-AD78B18FD8CA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E2CB37-E86C-4067-9323-82B4E35ACD97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493D1F5-DD63-4B20-8D15-B84B22D9A499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C35BC4-3C70-4254-915D-CF4046282F5E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6852D7D-1F6A-4285-8F9C-29E95883D0D8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1D45A1-5429-49AC-B470-6C7EBD9714DF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EDD02C-537F-46D8-AF79-B8DE01911A61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95F0B47-494F-4F03-95C2-E8FB59BB85DC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102F81E-1FCF-464C-8C5E-0210F1B59F0B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447462C-DF60-484C-BDB6-82B807B368FD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D36B89F-C426-4BDF-978F-A10D7799B00A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B8C9C73-BD3D-4F6A-B168-B9D53B9C088D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F43C758-76D6-48AF-A297-3D6521F9783C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CDAA282-D152-4E61-99FE-4DBFAC185C43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0044310-8F71-4B2A-AE1F-E099E1F4277B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7C362DE-18A2-48C4-BA8E-F258FDDF851B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CA2081A-DE20-4535-9AC4-335BDDA89CAD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82A2D26-DD26-4BF5-A555-D57CF5302671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5602F01-5635-407F-9AA8-8A81DCC2CAFC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23A8F6A-02B5-495D-8D22-22BEFCAF9E9C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8069F58-2498-431E-B36C-513DD31E24E6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A1B7B3F-8D82-4DBA-9D93-97DF9BBD477E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F68F0F6-9BC2-43A2-82D9-D2E84D06250F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0E88990-E834-44E2-9F96-5753B7336E64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9A3AB77-0CCA-47B9-A337-91A20F9F258A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E9A609B-4CB1-472E-9210-6CDC31FBD52A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79A3451-86E9-45D1-85F5-9A8A6EB7C41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87034FB-F9E9-4703-BDE8-7B5FB678E585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C29F122-428B-44FF-8F10-96B233DA0E44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86C9415-2755-412D-A3F4-52FB6D9A5832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BB7D501-017D-425B-83A1-ACD1D48D7566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84D5C8B-25A0-4E6E-89B7-24362E9BE409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C619619-DEDD-4A29-94C4-F9199FE3EFA4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275BF65-90D7-42D6-B758-A55236552B7F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FD01B05-CA4F-4BCA-8409-FC9A5C15CFE0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066BEC7-FD7E-4443-9032-A894D87F5F8E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35A52AF-4A2A-4123-B9DD-EB28F0076DE7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6F0BC9-954A-44CF-BD7A-3521E98A1DF4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74E6454-FD08-4FCB-B7F8-D255BDAADFC2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9C65BBC-2EE7-44A5-BF3E-EA2F74730C3B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E5F0D2A-98FB-43C2-8D6B-158247AF87C8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014853F-16B5-485E-9799-3B67C923C360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9CCD7D8-2CBD-40A1-A580-3208064F670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AEA8501-3219-42A8-AD56-E5899CC78D0A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1F8963B-4058-431E-9C12-BF7A3072D341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A91896B-1E01-4405-890D-1B113B996441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48AB565-03AD-40EE-ADDA-46797FDCF491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CC9F640-D034-4145-B4BD-D217D4A98F38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A391CC9-87D7-4EA1-B0C4-62031EF93F5F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12ADE79-E7F6-4BE7-97BE-3BD730703FB2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4A023B1-25CF-487C-A72D-953239A00A38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91ABAA8-7F52-4853-B65E-0D979708E95B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58443D6-2889-451E-AF48-5F09FC4CEF8F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7186A99-87F1-46DB-BB32-2FF6A56FEAFB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3010C06-FF1C-4DEF-8446-A7851CDC8FA0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249BCCF-DD99-445D-AF28-A5A9B9C06383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6E8E2AF-A21E-46C8-B5C8-2D5ACD2386DB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58DEFBD-64AC-4D71-A29D-4A54CD1F1B03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58B4648-F3B1-4A38-AA1C-53BDB653CF69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BDD2501-9E05-4751-BF38-3A787061599F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EDE381C-21E1-4A9F-A441-5C49B45D9751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15D72CC-91F9-4B9D-9E92-254052658DB3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5D20DA1-1BD3-4452-B67C-5208DC0F4CC4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D67DC86-6CFC-4E42-B9BE-29AFD38A9776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26C374B-E32C-46B8-869C-1FAA853DDB78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93B7A4-E3F0-4FD0-8673-FC2D2C45F8E6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E6D140B-5B1D-41BF-BDDC-7003FEE8C71F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488A958-8F00-48E9-BD35-D426B2647EAA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027EBBB-16D8-4AEE-A88C-6ED64D0D224E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4FCCFDF-6561-412F-A3DC-B68835649741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E45D8B3-092C-4059-9E3F-476CE54EFFB6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68F5F49-DBFA-42FA-A1A3-00D515F720D5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307694E-F1B7-4583-8BA5-C4701E07E10D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945A5A8-4579-41AB-8BA3-CD78C98BFE72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BB6DCEC-B1D5-425C-815D-D9DE468D0F0A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72878B4-DD75-4362-AECB-3580BDE74780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660D579-5813-4DAD-BAF1-ACC9C4E1FF44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D4AAFFD-D5FB-49C4-85EB-17B541D83CE0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DCA7C6C-BE13-4E4F-9282-55EC56501432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E493DA1-E34C-4ED4-BA4B-4C6CA731B057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6E747D9-B054-4130-B4DE-89FADAE85201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0CB8312-F832-4600-AA76-4571F30056C9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016EA57-D340-450E-89D6-BB43F58C2FEF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787214D-1F68-4D09-AC80-6201183D05C6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3933E10-B753-443E-B584-EBE3F81E05E8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C1B6ED6-E40C-423C-9DCA-0514170E4F1F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F305F8C-06FC-473D-A45F-3520D35FB818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B79F6A7-B7C6-4580-8B00-9FBCF3A0CFB0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3EA39C1-FA2F-4E61-85FD-7FEA6A51BF61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FD33746-BBD5-4A6F-AFBE-1143FA87074D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E389B80-E9C2-4E8D-B0EB-22A3794CAB49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DBE25D2-BB6E-47DC-8A72-4D4621973E97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CA7431E-97A0-4CE0-93DC-24A4BE7A9D11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90B0ACB-F5CB-477E-B3DC-1A476A83357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6AAD2BD-F5BD-494D-864A-00488E1D511F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170F38A-188D-4385-B3DA-27439098CF5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D087505-2327-453D-920F-08F4D403479E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F07912B-50A4-48C4-9DBC-408A6AF3E26B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8C06F03-B107-4680-ACB7-A6E7BA80527F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E5B4585-0A21-4A6C-9E67-6F1E7053F64C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03FF7BE-D4F4-4FAB-9D76-FE40728D1CB2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2E025EE-DD3D-4F9B-8815-E4873D70979B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6DD9961-4D44-4B5D-AB89-659DCFEE0C83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B09BC68-DF03-4584-9180-9792D4DD68AA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69BAB2-401B-4545-9411-20FC1F910DA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657443C-47A6-4074-B400-4267F2E6A19D}"/>
              </a:ext>
            </a:extLst>
          </p:cNvPr>
          <p:cNvCxnSpPr>
            <a:cxnSpLocks/>
          </p:cNvCxnSpPr>
          <p:nvPr/>
        </p:nvCxnSpPr>
        <p:spPr>
          <a:xfrm>
            <a:off x="927427" y="4255803"/>
            <a:ext cx="3117717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76EAA6B-59F8-4EFA-8068-F7C63C6750BD}"/>
              </a:ext>
            </a:extLst>
          </p:cNvPr>
          <p:cNvCxnSpPr>
            <a:cxnSpLocks/>
            <a:endCxn id="106" idx="19"/>
          </p:cNvCxnSpPr>
          <p:nvPr/>
        </p:nvCxnSpPr>
        <p:spPr>
          <a:xfrm>
            <a:off x="4034683" y="4255803"/>
            <a:ext cx="1607748" cy="181868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Donut 11">
            <a:extLst>
              <a:ext uri="{FF2B5EF4-FFF2-40B4-BE49-F238E27FC236}">
                <a16:creationId xmlns:a16="http://schemas.microsoft.com/office/drawing/2014/main" id="{BCA9F2A7-9BF7-477C-9935-4694102506BE}"/>
              </a:ext>
            </a:extLst>
          </p:cNvPr>
          <p:cNvSpPr/>
          <p:nvPr/>
        </p:nvSpPr>
        <p:spPr>
          <a:xfrm>
            <a:off x="10587316" y="2019522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D6BC5D5-FEE2-4DC8-AA6E-232BA1A92F0B}"/>
              </a:ext>
            </a:extLst>
          </p:cNvPr>
          <p:cNvCxnSpPr>
            <a:cxnSpLocks/>
          </p:cNvCxnSpPr>
          <p:nvPr/>
        </p:nvCxnSpPr>
        <p:spPr>
          <a:xfrm>
            <a:off x="8025320" y="1831477"/>
            <a:ext cx="3263026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9A3D173-22D8-45BE-8E80-B2F289A42BF8}"/>
              </a:ext>
            </a:extLst>
          </p:cNvPr>
          <p:cNvCxnSpPr>
            <a:cxnSpLocks/>
          </p:cNvCxnSpPr>
          <p:nvPr/>
        </p:nvCxnSpPr>
        <p:spPr>
          <a:xfrm flipH="1">
            <a:off x="927428" y="1831477"/>
            <a:ext cx="3371371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CD87A01-229B-478E-B72C-F31260A34D81}"/>
              </a:ext>
            </a:extLst>
          </p:cNvPr>
          <p:cNvCxnSpPr>
            <a:cxnSpLocks/>
          </p:cNvCxnSpPr>
          <p:nvPr/>
        </p:nvCxnSpPr>
        <p:spPr>
          <a:xfrm>
            <a:off x="8180963" y="4255803"/>
            <a:ext cx="3107383" cy="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Donut 15">
            <a:extLst>
              <a:ext uri="{FF2B5EF4-FFF2-40B4-BE49-F238E27FC236}">
                <a16:creationId xmlns:a16="http://schemas.microsoft.com/office/drawing/2014/main" id="{86D9E9AA-034D-4070-A0FC-E522F9345F32}"/>
              </a:ext>
            </a:extLst>
          </p:cNvPr>
          <p:cNvSpPr/>
          <p:nvPr/>
        </p:nvSpPr>
        <p:spPr>
          <a:xfrm>
            <a:off x="10587316" y="4351464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5" name="Donut 16">
            <a:extLst>
              <a:ext uri="{FF2B5EF4-FFF2-40B4-BE49-F238E27FC236}">
                <a16:creationId xmlns:a16="http://schemas.microsoft.com/office/drawing/2014/main" id="{38DD8FF9-5440-4330-A846-2C0FB7E713F4}"/>
              </a:ext>
            </a:extLst>
          </p:cNvPr>
          <p:cNvSpPr/>
          <p:nvPr/>
        </p:nvSpPr>
        <p:spPr>
          <a:xfrm>
            <a:off x="927426" y="2019522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6" name="Donut 17">
            <a:extLst>
              <a:ext uri="{FF2B5EF4-FFF2-40B4-BE49-F238E27FC236}">
                <a16:creationId xmlns:a16="http://schemas.microsoft.com/office/drawing/2014/main" id="{9893D04F-C4B3-44CA-B750-71465B74EA74}"/>
              </a:ext>
            </a:extLst>
          </p:cNvPr>
          <p:cNvSpPr/>
          <p:nvPr/>
        </p:nvSpPr>
        <p:spPr>
          <a:xfrm>
            <a:off x="927426" y="4346862"/>
            <a:ext cx="701030" cy="70103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8162E3B-B540-4FDB-9561-E16D6AC0DE73}"/>
              </a:ext>
            </a:extLst>
          </p:cNvPr>
          <p:cNvCxnSpPr>
            <a:cxnSpLocks/>
            <a:endCxn id="141" idx="26"/>
          </p:cNvCxnSpPr>
          <p:nvPr/>
        </p:nvCxnSpPr>
        <p:spPr>
          <a:xfrm>
            <a:off x="4298798" y="1831478"/>
            <a:ext cx="1487189" cy="306120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9605C62-61C9-4AD4-BD3F-9DD130824E65}"/>
              </a:ext>
            </a:extLst>
          </p:cNvPr>
          <p:cNvCxnSpPr>
            <a:cxnSpLocks/>
          </p:cNvCxnSpPr>
          <p:nvPr/>
        </p:nvCxnSpPr>
        <p:spPr>
          <a:xfrm flipH="1">
            <a:off x="6636009" y="1831477"/>
            <a:ext cx="1397644" cy="1371477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113CB6E-C0A4-4C5B-B640-3BE8157C1FCE}"/>
              </a:ext>
            </a:extLst>
          </p:cNvPr>
          <p:cNvGrpSpPr/>
          <p:nvPr/>
        </p:nvGrpSpPr>
        <p:grpSpPr>
          <a:xfrm>
            <a:off x="1710356" y="4435735"/>
            <a:ext cx="2425758" cy="987054"/>
            <a:chOff x="2551704" y="4283314"/>
            <a:chExt cx="1085400" cy="987054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CCC8284-550D-431A-AF38-AFF6F903AD18}"/>
                </a:ext>
              </a:extLst>
            </p:cNvPr>
            <p:cNvSpPr txBox="1"/>
            <p:nvPr/>
          </p:nvSpPr>
          <p:spPr>
            <a:xfrm>
              <a:off x="2701386" y="4747148"/>
              <a:ext cx="9357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ind the best evaluation function!</a:t>
              </a:r>
              <a:endPara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9268363-7970-4FFE-BFD4-27DA0BFE96DF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Challenge?</a:t>
              </a:r>
              <a:endPara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8C3EB01-AE00-4800-A974-31AA2B672858}"/>
              </a:ext>
            </a:extLst>
          </p:cNvPr>
          <p:cNvGrpSpPr/>
          <p:nvPr/>
        </p:nvGrpSpPr>
        <p:grpSpPr>
          <a:xfrm>
            <a:off x="1808169" y="2008006"/>
            <a:ext cx="2273620" cy="1356312"/>
            <a:chOff x="2551705" y="4283314"/>
            <a:chExt cx="935718" cy="1107996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D4B597B-4EA2-402D-901A-96FD59F3CA8A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B1E78D8-C334-4750-8D08-B01A15B9CE96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276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Game Idea</a:t>
              </a:r>
              <a:endPara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84824C4-0175-4016-8F25-0A66FD64C052}"/>
              </a:ext>
            </a:extLst>
          </p:cNvPr>
          <p:cNvCxnSpPr>
            <a:cxnSpLocks/>
          </p:cNvCxnSpPr>
          <p:nvPr/>
        </p:nvCxnSpPr>
        <p:spPr>
          <a:xfrm flipV="1">
            <a:off x="6625396" y="4255803"/>
            <a:ext cx="1555566" cy="318192"/>
          </a:xfrm>
          <a:prstGeom prst="line">
            <a:avLst/>
          </a:prstGeom>
          <a:ln w="158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913687F-4F8A-4E6A-BC47-8438C57AFA88}"/>
              </a:ext>
            </a:extLst>
          </p:cNvPr>
          <p:cNvGrpSpPr/>
          <p:nvPr/>
        </p:nvGrpSpPr>
        <p:grpSpPr>
          <a:xfrm>
            <a:off x="8180962" y="4435735"/>
            <a:ext cx="2271500" cy="1828532"/>
            <a:chOff x="2352075" y="4283314"/>
            <a:chExt cx="1135349" cy="1828532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25C31CF-53F4-43F3-BF93-E4ABDEEED2EB}"/>
                </a:ext>
              </a:extLst>
            </p:cNvPr>
            <p:cNvSpPr txBox="1"/>
            <p:nvPr/>
          </p:nvSpPr>
          <p:spPr>
            <a:xfrm>
              <a:off x="2352075" y="4726851"/>
              <a:ext cx="11353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Wingdings" panose="05000000000000000000" pitchFamily="2" charset="2"/>
                <a:buChar char="ü"/>
              </a:pPr>
              <a:r>
                <a:rPr lang="en-US" altLang="ko-K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Almost impossible to generate and examine complete tree.</a:t>
              </a:r>
            </a:p>
            <a:p>
              <a:pPr marL="171450" indent="-171450" algn="r">
                <a:buFont typeface="Wingdings" panose="05000000000000000000" pitchFamily="2" charset="2"/>
                <a:buChar char="ü"/>
              </a:pPr>
              <a:endPara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marL="171450" indent="-171450" algn="r">
                <a:buFont typeface="Wingdings" panose="05000000000000000000" pitchFamily="2" charset="2"/>
                <a:buChar char="ü"/>
              </a:pPr>
              <a:r>
                <a:rPr lang="en-US" altLang="ko-K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Less time, less complexity.</a:t>
              </a:r>
              <a:endPara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3CDF09F-66D8-460A-B760-0C1D9AB62442}"/>
                </a:ext>
              </a:extLst>
            </p:cNvPr>
            <p:cNvSpPr txBox="1"/>
            <p:nvPr/>
          </p:nvSpPr>
          <p:spPr>
            <a:xfrm>
              <a:off x="2375528" y="4283314"/>
              <a:ext cx="1111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Alpha-Beta Pruning</a:t>
              </a:r>
              <a:endPara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651D794-E945-4BAD-A8DC-62D0AA8FD0C8}"/>
              </a:ext>
            </a:extLst>
          </p:cNvPr>
          <p:cNvGrpSpPr/>
          <p:nvPr/>
        </p:nvGrpSpPr>
        <p:grpSpPr>
          <a:xfrm>
            <a:off x="8073590" y="2019523"/>
            <a:ext cx="2378872" cy="1353761"/>
            <a:chOff x="2298408" y="4283314"/>
            <a:chExt cx="1189016" cy="1353761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BB6EDAC-44EE-4E2C-BD2A-EEAB2BC72CEF}"/>
                </a:ext>
              </a:extLst>
            </p:cNvPr>
            <p:cNvSpPr txBox="1"/>
            <p:nvPr/>
          </p:nvSpPr>
          <p:spPr>
            <a:xfrm>
              <a:off x="2551705" y="4682968"/>
              <a:ext cx="9357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Maximizing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the computer’s behavior, and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minimizing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the opponent. </a:t>
              </a:r>
              <a:endPara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E3AAD32-41B7-4185-8FB9-6951E61CA772}"/>
                </a:ext>
              </a:extLst>
            </p:cNvPr>
            <p:cNvSpPr txBox="1"/>
            <p:nvPr/>
          </p:nvSpPr>
          <p:spPr>
            <a:xfrm>
              <a:off x="2298408" y="4283314"/>
              <a:ext cx="1189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Min – Max Algorithm</a:t>
              </a:r>
              <a:endParaRPr lang="ko-KR" alt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2" name="Oval 201">
            <a:extLst>
              <a:ext uri="{FF2B5EF4-FFF2-40B4-BE49-F238E27FC236}">
                <a16:creationId xmlns:a16="http://schemas.microsoft.com/office/drawing/2014/main" id="{9D0E3DA7-1A72-4F2D-A464-ACEE8BC9AFBB}"/>
              </a:ext>
            </a:extLst>
          </p:cNvPr>
          <p:cNvSpPr/>
          <p:nvPr/>
        </p:nvSpPr>
        <p:spPr>
          <a:xfrm>
            <a:off x="5756940" y="1948295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F534659-A279-4BE2-A512-0CF8449D3BDE}"/>
              </a:ext>
            </a:extLst>
          </p:cNvPr>
          <p:cNvSpPr/>
          <p:nvPr/>
        </p:nvSpPr>
        <p:spPr>
          <a:xfrm>
            <a:off x="6357742" y="3103246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3DBD966-BFF0-46E2-B94B-E99D00F4C165}"/>
              </a:ext>
            </a:extLst>
          </p:cNvPr>
          <p:cNvSpPr/>
          <p:nvPr/>
        </p:nvSpPr>
        <p:spPr>
          <a:xfrm>
            <a:off x="6149762" y="4423039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62C332BE-22E3-4BE5-AEC5-B84563974C26}"/>
              </a:ext>
            </a:extLst>
          </p:cNvPr>
          <p:cNvSpPr/>
          <p:nvPr/>
        </p:nvSpPr>
        <p:spPr>
          <a:xfrm>
            <a:off x="5475553" y="5912698"/>
            <a:ext cx="449659" cy="44965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45531" y="2347084"/>
            <a:ext cx="21550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Othello</a:t>
            </a:r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sz="14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Reversi</a:t>
            </a:r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 is a strategy board game played between 2 players on 8x8 </a:t>
            </a:r>
            <a:r>
              <a:rPr lang="en-US" sz="14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uncheckered</a:t>
            </a:r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board.</a:t>
            </a:r>
            <a:endParaRPr lang="en-US" sz="1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1143890" y="2091236"/>
            <a:ext cx="300376" cy="55606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7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1122744" y="4506686"/>
            <a:ext cx="339673" cy="392883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8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10750983" y="4496372"/>
            <a:ext cx="375853" cy="389872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9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10776999" y="2130723"/>
            <a:ext cx="321664" cy="431673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953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4" grpId="0" animBg="1"/>
      <p:bldP spid="175" grpId="0" animBg="1"/>
      <p:bldP spid="176" grpId="0" animBg="1"/>
      <p:bldP spid="202" grpId="0" animBg="1"/>
      <p:bldP spid="203" grpId="0" animBg="1"/>
      <p:bldP spid="204" grpId="0" animBg="1"/>
      <p:bldP spid="205" grpId="0" animBg="1"/>
      <p:bldP spid="4" grpId="0"/>
      <p:bldP spid="196" grpId="0" animBg="1"/>
      <p:bldP spid="197" grpId="0" animBg="1"/>
      <p:bldP spid="198" grpId="0" animBg="1"/>
      <p:bldP spid="1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159985"/>
            <a:ext cx="544629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Algorithmic View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803243" y="4167947"/>
            <a:ext cx="54462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Min-Max with Alpha-Beta Pruning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5" y="345296"/>
            <a:ext cx="4554638" cy="792605"/>
          </a:xfrm>
        </p:spPr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pic>
        <p:nvPicPr>
          <p:cNvPr id="30" name="Picture 29" descr="C:\Users\USER\Desktop\New folder\WhatsApp Image 2020-07-09 at 20.10.22 (11)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863" y="5279484"/>
            <a:ext cx="91821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 descr="C:\Users\USER\Desktop\New folder\WhatsApp Image 2020-07-09 at 20.10.22 (10)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93" y="5290279"/>
            <a:ext cx="91948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C:\Users\USER\Desktop\New folder\WhatsApp Image 2020-07-09 at 20.10.22 (9).jpe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78" y="5278849"/>
            <a:ext cx="91948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C:\Users\USER\Desktop\New folder\WhatsApp Image 2020-07-09 at 20.10.22 (8).jpe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48" y="528265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C:\Users\USER\Desktop\New folder\WhatsApp Image 2020-07-09 at 20.10.22 (7).jpe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388" y="3576414"/>
            <a:ext cx="9112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C:\Users\USER\Desktop\New folder\WhatsApp Image 2020-07-09 at 20.10.22 (6).jpe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83" y="3578319"/>
            <a:ext cx="91186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 descr="C:\Users\USER\Desktop\New folder\WhatsApp Image 2020-07-09 at 20.10.22 (5).jpe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078" y="357577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 descr="C:\Users\USER\Desktop\New folder\WhatsApp Image 2020-07-09 at 20.10.22 (4).jpe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03" y="193176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 descr="C:\Users\USER\Desktop\New folder\WhatsApp Image 2020-07-09 at 20.10.22 (3).jpe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18" y="1932399"/>
            <a:ext cx="914400" cy="9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 descr="C:\Users\USER\Desktop\New folder\WhatsApp Image 2020-07-09 at 20.10.22 (2).jpe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718" y="1925414"/>
            <a:ext cx="914400" cy="91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 descr="C:\Users\USER\Desktop\New folder\WhatsApp Image 2020-07-09 at 20.10.22 (1).jpe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313" y="1898109"/>
            <a:ext cx="914400" cy="91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 descr="C:\Users\USER\Desktop\New folder\WhatsApp Image 2020-07-09 at 20.10.22.jpe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753" y="130904"/>
            <a:ext cx="916305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Straight Connector 41"/>
          <p:cNvCxnSpPr/>
          <p:nvPr/>
        </p:nvCxnSpPr>
        <p:spPr>
          <a:xfrm flipH="1">
            <a:off x="6445628" y="1038954"/>
            <a:ext cx="1706880" cy="89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7556243" y="1047209"/>
            <a:ext cx="605155" cy="87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175368" y="1047209"/>
            <a:ext cx="588645" cy="88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172193" y="1040859"/>
            <a:ext cx="1793875" cy="851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583548" y="2833464"/>
            <a:ext cx="1180465" cy="7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762108" y="2829019"/>
            <a:ext cx="41910" cy="749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764648" y="2840449"/>
            <a:ext cx="1295400" cy="73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83498" y="4487639"/>
            <a:ext cx="1617345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8282683" y="4486369"/>
            <a:ext cx="520700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803383" y="4486369"/>
            <a:ext cx="617855" cy="79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804653" y="4485099"/>
            <a:ext cx="1715770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947788" y="2833464"/>
            <a:ext cx="497840" cy="35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445628" y="2837274"/>
            <a:ext cx="2540" cy="35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50708" y="2837274"/>
            <a:ext cx="400050" cy="346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056498" y="2838544"/>
            <a:ext cx="497840" cy="35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554338" y="2834734"/>
            <a:ext cx="7620" cy="36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568308" y="2832194"/>
            <a:ext cx="391160" cy="35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9474578" y="2808699"/>
            <a:ext cx="497840" cy="35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964798" y="2811874"/>
            <a:ext cx="10795" cy="37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978133" y="2811874"/>
            <a:ext cx="400050" cy="346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079993" y="4471764"/>
            <a:ext cx="497840" cy="35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353043" y="4475574"/>
            <a:ext cx="227965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72118" y="4475574"/>
            <a:ext cx="218440" cy="35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582913" y="4475574"/>
            <a:ext cx="400050" cy="346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579738" y="4488274"/>
            <a:ext cx="1905" cy="347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9679048" y="4487004"/>
            <a:ext cx="497840" cy="35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0014328" y="4492084"/>
            <a:ext cx="165735" cy="35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169268" y="4492084"/>
            <a:ext cx="160020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174348" y="4484464"/>
            <a:ext cx="407670" cy="35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AD3EBB0-C8C4-4007-876A-1D2AAC9F879F}"/>
              </a:ext>
            </a:extLst>
          </p:cNvPr>
          <p:cNvSpPr txBox="1"/>
          <p:nvPr/>
        </p:nvSpPr>
        <p:spPr>
          <a:xfrm>
            <a:off x="10766678" y="3811636"/>
            <a:ext cx="1087664" cy="492443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MAX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D3EBB0-C8C4-4007-876A-1D2AAC9F879F}"/>
              </a:ext>
            </a:extLst>
          </p:cNvPr>
          <p:cNvSpPr txBox="1"/>
          <p:nvPr/>
        </p:nvSpPr>
        <p:spPr>
          <a:xfrm>
            <a:off x="10766678" y="383863"/>
            <a:ext cx="1087664" cy="492443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MAX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3EBB0-C8C4-4007-876A-1D2AAC9F879F}"/>
              </a:ext>
            </a:extLst>
          </p:cNvPr>
          <p:cNvSpPr txBox="1"/>
          <p:nvPr/>
        </p:nvSpPr>
        <p:spPr>
          <a:xfrm>
            <a:off x="10766678" y="2133446"/>
            <a:ext cx="1087664" cy="492443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MIN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D3EBB0-C8C4-4007-876A-1D2AAC9F879F}"/>
              </a:ext>
            </a:extLst>
          </p:cNvPr>
          <p:cNvSpPr txBox="1"/>
          <p:nvPr/>
        </p:nvSpPr>
        <p:spPr>
          <a:xfrm>
            <a:off x="10766678" y="5489827"/>
            <a:ext cx="1087664" cy="492443"/>
          </a:xfrm>
          <a:prstGeom prst="rect">
            <a:avLst/>
          </a:prstGeom>
          <a:noFill/>
        </p:spPr>
        <p:txBody>
          <a:bodyPr wrap="square" lIns="108000" tIns="0" rIns="0" bIns="0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1"/>
                </a:solidFill>
                <a:cs typeface="Arial" pitchFamily="34" charset="0"/>
              </a:rPr>
              <a:t>MIN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6876195-E054-4432-A774-7E2BB9D10397}"/>
              </a:ext>
            </a:extLst>
          </p:cNvPr>
          <p:cNvGrpSpPr/>
          <p:nvPr/>
        </p:nvGrpSpPr>
        <p:grpSpPr>
          <a:xfrm>
            <a:off x="523821" y="3033119"/>
            <a:ext cx="2259891" cy="2702929"/>
            <a:chOff x="5369718" y="2683668"/>
            <a:chExt cx="1452563" cy="1595377"/>
          </a:xfrm>
        </p:grpSpPr>
        <p:sp>
          <p:nvSpPr>
            <p:cNvPr id="77" name="Freeform: Shape 7">
              <a:extLst>
                <a:ext uri="{FF2B5EF4-FFF2-40B4-BE49-F238E27FC236}">
                  <a16:creationId xmlns:a16="http://schemas.microsoft.com/office/drawing/2014/main" id="{C9241BD8-6556-4E2C-B895-FCE53BD2AED0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8">
              <a:extLst>
                <a:ext uri="{FF2B5EF4-FFF2-40B4-BE49-F238E27FC236}">
                  <a16:creationId xmlns:a16="http://schemas.microsoft.com/office/drawing/2014/main" id="{52A1169D-927F-46FE-BC59-386CC21D789D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9">
              <a:extLst>
                <a:ext uri="{FF2B5EF4-FFF2-40B4-BE49-F238E27FC236}">
                  <a16:creationId xmlns:a16="http://schemas.microsoft.com/office/drawing/2014/main" id="{E42DD6F4-9229-4F09-89D2-AE61AA686A8C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10">
              <a:extLst>
                <a:ext uri="{FF2B5EF4-FFF2-40B4-BE49-F238E27FC236}">
                  <a16:creationId xmlns:a16="http://schemas.microsoft.com/office/drawing/2014/main" id="{62C28B7F-E812-4E85-9254-D8AFCE57AD4F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11">
              <a:extLst>
                <a:ext uri="{FF2B5EF4-FFF2-40B4-BE49-F238E27FC236}">
                  <a16:creationId xmlns:a16="http://schemas.microsoft.com/office/drawing/2014/main" id="{9EDF585F-51B6-460C-9639-6F654869D21E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12">
              <a:extLst>
                <a:ext uri="{FF2B5EF4-FFF2-40B4-BE49-F238E27FC236}">
                  <a16:creationId xmlns:a16="http://schemas.microsoft.com/office/drawing/2014/main" id="{84BFF45F-3123-46B5-8BAB-66EEFF74854D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13">
              <a:extLst>
                <a:ext uri="{FF2B5EF4-FFF2-40B4-BE49-F238E27FC236}">
                  <a16:creationId xmlns:a16="http://schemas.microsoft.com/office/drawing/2014/main" id="{1CE4215C-F238-4074-8566-066F4BB5499A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14">
              <a:extLst>
                <a:ext uri="{FF2B5EF4-FFF2-40B4-BE49-F238E27FC236}">
                  <a16:creationId xmlns:a16="http://schemas.microsoft.com/office/drawing/2014/main" id="{5452315B-BF12-46F9-9CB7-88BF733DBDBC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15">
              <a:extLst>
                <a:ext uri="{FF2B5EF4-FFF2-40B4-BE49-F238E27FC236}">
                  <a16:creationId xmlns:a16="http://schemas.microsoft.com/office/drawing/2014/main" id="{9C7FEAB0-01AF-4BB5-B68D-C312D06F6193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16">
              <a:extLst>
                <a:ext uri="{FF2B5EF4-FFF2-40B4-BE49-F238E27FC236}">
                  <a16:creationId xmlns:a16="http://schemas.microsoft.com/office/drawing/2014/main" id="{300F6227-1FD1-49E1-BC0D-7F773CAFA52B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17">
              <a:extLst>
                <a:ext uri="{FF2B5EF4-FFF2-40B4-BE49-F238E27FC236}">
                  <a16:creationId xmlns:a16="http://schemas.microsoft.com/office/drawing/2014/main" id="{C53492B7-4E2F-44BE-BED4-66FBF7CB9E5B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18">
              <a:extLst>
                <a:ext uri="{FF2B5EF4-FFF2-40B4-BE49-F238E27FC236}">
                  <a16:creationId xmlns:a16="http://schemas.microsoft.com/office/drawing/2014/main" id="{44536104-7164-4358-9D90-8A4E16515F29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19">
              <a:extLst>
                <a:ext uri="{FF2B5EF4-FFF2-40B4-BE49-F238E27FC236}">
                  <a16:creationId xmlns:a16="http://schemas.microsoft.com/office/drawing/2014/main" id="{31AB1D94-074A-4C6B-93C2-777DAD2C5FEA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20">
              <a:extLst>
                <a:ext uri="{FF2B5EF4-FFF2-40B4-BE49-F238E27FC236}">
                  <a16:creationId xmlns:a16="http://schemas.microsoft.com/office/drawing/2014/main" id="{5D9FCD37-8F8E-4B06-A3A4-7C68D84421DD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21">
              <a:extLst>
                <a:ext uri="{FF2B5EF4-FFF2-40B4-BE49-F238E27FC236}">
                  <a16:creationId xmlns:a16="http://schemas.microsoft.com/office/drawing/2014/main" id="{3D9526B5-9BE8-4E09-A91A-B72E56E25927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22">
              <a:extLst>
                <a:ext uri="{FF2B5EF4-FFF2-40B4-BE49-F238E27FC236}">
                  <a16:creationId xmlns:a16="http://schemas.microsoft.com/office/drawing/2014/main" id="{8E6E10C0-13B9-41B9-B50A-27F0F16144EC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23">
              <a:extLst>
                <a:ext uri="{FF2B5EF4-FFF2-40B4-BE49-F238E27FC236}">
                  <a16:creationId xmlns:a16="http://schemas.microsoft.com/office/drawing/2014/main" id="{21AE99C5-BD87-45B9-9CB8-68ECDF4356F9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24">
              <a:extLst>
                <a:ext uri="{FF2B5EF4-FFF2-40B4-BE49-F238E27FC236}">
                  <a16:creationId xmlns:a16="http://schemas.microsoft.com/office/drawing/2014/main" id="{A325DCB3-D5B0-4BC1-B216-EBDAD79759CB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25">
              <a:extLst>
                <a:ext uri="{FF2B5EF4-FFF2-40B4-BE49-F238E27FC236}">
                  <a16:creationId xmlns:a16="http://schemas.microsoft.com/office/drawing/2014/main" id="{ACFB5E71-AD5B-4955-9ABD-C527A3BC5124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26">
              <a:extLst>
                <a:ext uri="{FF2B5EF4-FFF2-40B4-BE49-F238E27FC236}">
                  <a16:creationId xmlns:a16="http://schemas.microsoft.com/office/drawing/2014/main" id="{39B7EB1D-CDB7-4B0F-959B-463731427B20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27">
              <a:extLst>
                <a:ext uri="{FF2B5EF4-FFF2-40B4-BE49-F238E27FC236}">
                  <a16:creationId xmlns:a16="http://schemas.microsoft.com/office/drawing/2014/main" id="{7FD3780D-7D85-4A55-9081-7CAA313564B1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28">
              <a:extLst>
                <a:ext uri="{FF2B5EF4-FFF2-40B4-BE49-F238E27FC236}">
                  <a16:creationId xmlns:a16="http://schemas.microsoft.com/office/drawing/2014/main" id="{19A00F5A-29BF-4BE8-9981-002BC0FA48C8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29">
              <a:extLst>
                <a:ext uri="{FF2B5EF4-FFF2-40B4-BE49-F238E27FC236}">
                  <a16:creationId xmlns:a16="http://schemas.microsoft.com/office/drawing/2014/main" id="{A025F13D-DA21-40A9-8EC5-76362F59C6F9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30">
              <a:extLst>
                <a:ext uri="{FF2B5EF4-FFF2-40B4-BE49-F238E27FC236}">
                  <a16:creationId xmlns:a16="http://schemas.microsoft.com/office/drawing/2014/main" id="{47D241EF-D072-477B-847D-B9D7812A2062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31">
              <a:extLst>
                <a:ext uri="{FF2B5EF4-FFF2-40B4-BE49-F238E27FC236}">
                  <a16:creationId xmlns:a16="http://schemas.microsoft.com/office/drawing/2014/main" id="{1AD90D11-4718-49AA-A45E-BB32DCB8285E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32">
              <a:extLst>
                <a:ext uri="{FF2B5EF4-FFF2-40B4-BE49-F238E27FC236}">
                  <a16:creationId xmlns:a16="http://schemas.microsoft.com/office/drawing/2014/main" id="{7E17D256-B342-4E37-9406-2AA05E8DA6E7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9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74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5DD160A-C05E-48FF-928C-F1ED840FB0B3}"/>
              </a:ext>
            </a:extLst>
          </p:cNvPr>
          <p:cNvSpPr/>
          <p:nvPr/>
        </p:nvSpPr>
        <p:spPr>
          <a:xfrm>
            <a:off x="463762" y="1018907"/>
            <a:ext cx="4001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 dirty="0" smtClean="0">
                <a:solidFill>
                  <a:schemeClr val="bg1"/>
                </a:solidFill>
              </a:rPr>
              <a:t>Evaluation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6BB677F-6367-47F0-A32E-7824E4D9C199}"/>
              </a:ext>
            </a:extLst>
          </p:cNvPr>
          <p:cNvSpPr/>
          <p:nvPr/>
        </p:nvSpPr>
        <p:spPr>
          <a:xfrm>
            <a:off x="463762" y="1639325"/>
            <a:ext cx="4001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 dirty="0" smtClean="0">
                <a:solidFill>
                  <a:schemeClr val="bg1"/>
                </a:solidFill>
              </a:rPr>
              <a:t>Function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9B7B593-D656-452E-AFE4-89D6370C70F6}"/>
              </a:ext>
            </a:extLst>
          </p:cNvPr>
          <p:cNvSpPr/>
          <p:nvPr/>
        </p:nvSpPr>
        <p:spPr>
          <a:xfrm>
            <a:off x="407285" y="2339174"/>
            <a:ext cx="411480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53D7039-33AD-48BF-A7DF-086DAFC235BD}"/>
              </a:ext>
            </a:extLst>
          </p:cNvPr>
          <p:cNvSpPr txBox="1"/>
          <p:nvPr/>
        </p:nvSpPr>
        <p:spPr>
          <a:xfrm>
            <a:off x="2390584" y="3794226"/>
            <a:ext cx="4071056" cy="40011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Main Component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BEF97A0-6534-4F2E-8BFF-CFAC15E0B9CA}"/>
              </a:ext>
            </a:extLst>
          </p:cNvPr>
          <p:cNvSpPr txBox="1"/>
          <p:nvPr/>
        </p:nvSpPr>
        <p:spPr>
          <a:xfrm>
            <a:off x="1170866" y="3560924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2DC2C007-7C8A-4F87-9E65-7B8536517A05}"/>
              </a:ext>
            </a:extLst>
          </p:cNvPr>
          <p:cNvSpPr txBox="1"/>
          <p:nvPr/>
        </p:nvSpPr>
        <p:spPr>
          <a:xfrm>
            <a:off x="2413290" y="4800014"/>
            <a:ext cx="4071056" cy="40011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Game Stages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CC64FB9-1508-4794-920A-98F01D21453E}"/>
              </a:ext>
            </a:extLst>
          </p:cNvPr>
          <p:cNvSpPr txBox="1"/>
          <p:nvPr/>
        </p:nvSpPr>
        <p:spPr>
          <a:xfrm>
            <a:off x="1193572" y="4566712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439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82511" y="314288"/>
            <a:ext cx="9775991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Evaluation Function Components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FF6B61-D945-4859-B4DE-864F00EB21A7}"/>
              </a:ext>
            </a:extLst>
          </p:cNvPr>
          <p:cNvGrpSpPr/>
          <p:nvPr/>
        </p:nvGrpSpPr>
        <p:grpSpPr>
          <a:xfrm flipH="1">
            <a:off x="6955696" y="3391120"/>
            <a:ext cx="430499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2" name="Oval 1">
              <a:extLst>
                <a:ext uri="{FF2B5EF4-FFF2-40B4-BE49-F238E27FC236}">
                  <a16:creationId xmlns:a16="http://schemas.microsoft.com/office/drawing/2014/main" id="{67655C8A-4FE4-4AB3-A265-A38F3668DD8E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1">
              <a:extLst>
                <a:ext uri="{FF2B5EF4-FFF2-40B4-BE49-F238E27FC236}">
                  <a16:creationId xmlns:a16="http://schemas.microsoft.com/office/drawing/2014/main" id="{A90D4636-801F-4A15-A3C0-E09E4DB356B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1">
              <a:extLst>
                <a:ext uri="{FF2B5EF4-FFF2-40B4-BE49-F238E27FC236}">
                  <a16:creationId xmlns:a16="http://schemas.microsoft.com/office/drawing/2014/main" id="{3B71A285-5565-49AD-AA9A-1E68556B881B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1">
              <a:extLst>
                <a:ext uri="{FF2B5EF4-FFF2-40B4-BE49-F238E27FC236}">
                  <a16:creationId xmlns:a16="http://schemas.microsoft.com/office/drawing/2014/main" id="{5440008A-A433-47EE-9DBC-F82BBAD36EC2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6" name="Oval 3">
            <a:extLst>
              <a:ext uri="{FF2B5EF4-FFF2-40B4-BE49-F238E27FC236}">
                <a16:creationId xmlns:a16="http://schemas.microsoft.com/office/drawing/2014/main" id="{05DD99DF-2EAB-49E8-9C88-C94F7408C3F7}"/>
              </a:ext>
            </a:extLst>
          </p:cNvPr>
          <p:cNvSpPr/>
          <p:nvPr/>
        </p:nvSpPr>
        <p:spPr>
          <a:xfrm>
            <a:off x="6651643" y="1979943"/>
            <a:ext cx="1030494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6069E8A-24D8-4B2F-AA74-AC751EF24531}"/>
              </a:ext>
            </a:extLst>
          </p:cNvPr>
          <p:cNvGrpSpPr/>
          <p:nvPr/>
        </p:nvGrpSpPr>
        <p:grpSpPr>
          <a:xfrm flipH="1">
            <a:off x="3227043" y="3391120"/>
            <a:ext cx="430499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FDF678FD-A173-4DB3-B0F2-0113A9ACC8A4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id="{D03164AB-BAE7-4720-85E3-D68638031A15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id="{2FA51348-9AF4-4B73-A64A-88F9A5CB220A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02DF4265-B039-4B78-91C4-A12135BD37F3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E6E07-09DA-4251-A333-A7E0F7C954C5}"/>
              </a:ext>
            </a:extLst>
          </p:cNvPr>
          <p:cNvGrpSpPr/>
          <p:nvPr/>
        </p:nvGrpSpPr>
        <p:grpSpPr>
          <a:xfrm>
            <a:off x="3086519" y="1893211"/>
            <a:ext cx="666964" cy="1360145"/>
            <a:chOff x="4874689" y="2348880"/>
            <a:chExt cx="914401" cy="1354872"/>
          </a:xfrm>
          <a:solidFill>
            <a:schemeClr val="accent1"/>
          </a:solidFill>
        </p:grpSpPr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FE5D3AC6-043B-4542-A908-F98885A065C6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4" name="Round Same Side Corner Rectangle 30">
              <a:extLst>
                <a:ext uri="{FF2B5EF4-FFF2-40B4-BE49-F238E27FC236}">
                  <a16:creationId xmlns:a16="http://schemas.microsoft.com/office/drawing/2014/main" id="{FAC7241D-8EDB-404D-86B8-9F2CAB9A3EAF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Round Same Side Corner Rectangle 33">
              <a:extLst>
                <a:ext uri="{FF2B5EF4-FFF2-40B4-BE49-F238E27FC236}">
                  <a16:creationId xmlns:a16="http://schemas.microsoft.com/office/drawing/2014/main" id="{9C051051-AB40-4214-9D56-BD14C79CD3F1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6" name="그룹 14">
            <a:extLst>
              <a:ext uri="{FF2B5EF4-FFF2-40B4-BE49-F238E27FC236}">
                <a16:creationId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1213997" y="3391122"/>
            <a:ext cx="430499" cy="490542"/>
            <a:chOff x="1869148" y="3350721"/>
            <a:chExt cx="511666" cy="490542"/>
          </a:xfrm>
        </p:grpSpPr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Oval 1">
              <a:extLst>
                <a:ext uri="{FF2B5EF4-FFF2-40B4-BE49-F238E27FC236}">
                  <a16:creationId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Oval 1">
              <a:extLst>
                <a:ext uri="{FF2B5EF4-FFF2-40B4-BE49-F238E27FC236}">
                  <a16:creationId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1" name="Block Arc 37">
            <a:extLst>
              <a:ext uri="{FF2B5EF4-FFF2-40B4-BE49-F238E27FC236}">
                <a16:creationId xmlns:a16="http://schemas.microsoft.com/office/drawing/2014/main" id="{56DF0A6B-76B0-4C16-BD9E-75DEC170001C}"/>
              </a:ext>
            </a:extLst>
          </p:cNvPr>
          <p:cNvSpPr/>
          <p:nvPr/>
        </p:nvSpPr>
        <p:spPr>
          <a:xfrm>
            <a:off x="8557881" y="1958705"/>
            <a:ext cx="89375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2ACC21-D16E-4903-BC28-C4E9FB4C3537}"/>
              </a:ext>
            </a:extLst>
          </p:cNvPr>
          <p:cNvGrpSpPr/>
          <p:nvPr/>
        </p:nvGrpSpPr>
        <p:grpSpPr>
          <a:xfrm flipH="1">
            <a:off x="5065927" y="3397103"/>
            <a:ext cx="430499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53" name="Oval 1">
              <a:extLst>
                <a:ext uri="{FF2B5EF4-FFF2-40B4-BE49-F238E27FC236}">
                  <a16:creationId xmlns:a16="http://schemas.microsoft.com/office/drawing/2014/main" id="{E4360322-99BB-4FA9-9174-82A5A1AB7382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Oval 1">
              <a:extLst>
                <a:ext uri="{FF2B5EF4-FFF2-40B4-BE49-F238E27FC236}">
                  <a16:creationId xmlns:a16="http://schemas.microsoft.com/office/drawing/2014/main" id="{769887C9-8157-421E-A92C-CA906E3D976B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Oval 1">
              <a:extLst>
                <a:ext uri="{FF2B5EF4-FFF2-40B4-BE49-F238E27FC236}">
                  <a16:creationId xmlns:a16="http://schemas.microsoft.com/office/drawing/2014/main" id="{3D58BE70-9AB9-4095-951F-A2A9DA2F8B86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Oval 1">
              <a:extLst>
                <a:ext uri="{FF2B5EF4-FFF2-40B4-BE49-F238E27FC236}">
                  <a16:creationId xmlns:a16="http://schemas.microsoft.com/office/drawing/2014/main" id="{E51E25B8-DEC3-4192-A6C1-3EF3419AD55A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7" name="Chevron 2">
            <a:extLst>
              <a:ext uri="{FF2B5EF4-FFF2-40B4-BE49-F238E27FC236}">
                <a16:creationId xmlns:a16="http://schemas.microsoft.com/office/drawing/2014/main" id="{E1660588-E757-423D-BD85-8D66B05BCD9D}"/>
              </a:ext>
            </a:extLst>
          </p:cNvPr>
          <p:cNvSpPr/>
          <p:nvPr/>
        </p:nvSpPr>
        <p:spPr>
          <a:xfrm rot="5400000">
            <a:off x="4638164" y="2018532"/>
            <a:ext cx="1387834" cy="1252386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B91A464-A17A-42A4-A566-0C2ECA287965}"/>
              </a:ext>
            </a:extLst>
          </p:cNvPr>
          <p:cNvGrpSpPr/>
          <p:nvPr/>
        </p:nvGrpSpPr>
        <p:grpSpPr>
          <a:xfrm>
            <a:off x="224079" y="4658834"/>
            <a:ext cx="2079863" cy="1474862"/>
            <a:chOff x="803640" y="3362835"/>
            <a:chExt cx="2059657" cy="147486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E46705-D7C7-4A5A-850B-6A12DD7D7381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goal of the game is to have more discs than the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opponent,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 simply compute the two players disc balance at each search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CC78F36-9262-4472-A958-4AB377F2469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Disc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Difference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953FB-499F-4156-9332-03E442A3ACB2}"/>
              </a:ext>
            </a:extLst>
          </p:cNvPr>
          <p:cNvGrpSpPr/>
          <p:nvPr/>
        </p:nvGrpSpPr>
        <p:grpSpPr>
          <a:xfrm>
            <a:off x="2246872" y="4658833"/>
            <a:ext cx="2079863" cy="1658781"/>
            <a:chOff x="803640" y="3362835"/>
            <a:chExt cx="2059657" cy="140911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5F1620-2D32-4A50-B649-834D374B19ED}"/>
                </a:ext>
              </a:extLst>
            </p:cNvPr>
            <p:cNvSpPr txBox="1"/>
            <p:nvPr/>
          </p:nvSpPr>
          <p:spPr>
            <a:xfrm>
              <a:off x="803640" y="3752284"/>
              <a:ext cx="2059657" cy="101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Restrict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opponent’s mobility and to mobilize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yourself.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Mobilizing yourself would imply a vast number of moves to choose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from.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D04BF3-122F-4E3C-B777-4D8B9932059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Mobility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 Legal Moves Count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00745C-13AD-4E3F-A82C-D5F03AA99878}"/>
              </a:ext>
            </a:extLst>
          </p:cNvPr>
          <p:cNvGrpSpPr/>
          <p:nvPr/>
        </p:nvGrpSpPr>
        <p:grpSpPr>
          <a:xfrm>
            <a:off x="4214141" y="4664815"/>
            <a:ext cx="2079863" cy="1105530"/>
            <a:chOff x="803640" y="3362835"/>
            <a:chExt cx="2059657" cy="110553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9DE497-96F6-45C3-961B-B17818B68A4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specialty of these squares is that once captured, they cannot be flanked by the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opponent.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682BDB-EF00-4D7E-A054-155F9BB55A8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Corner Squares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2B74DAF-CD1D-4377-A79A-E12FFC522D17}"/>
              </a:ext>
            </a:extLst>
          </p:cNvPr>
          <p:cNvGrpSpPr/>
          <p:nvPr/>
        </p:nvGrpSpPr>
        <p:grpSpPr>
          <a:xfrm>
            <a:off x="6108413" y="4651308"/>
            <a:ext cx="2079863" cy="1105530"/>
            <a:chOff x="803640" y="3362835"/>
            <a:chExt cx="2059657" cy="110553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45D628-47BC-4FF4-ADD6-074A5A55A99F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is quantitative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representation of how vulnerable it is to being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flanked.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39CA544-3934-4B92-8DB4-4DBC53B299D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Stability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0" name="Parallelogram 15">
            <a:extLst>
              <a:ext uri="{FF2B5EF4-FFF2-40B4-BE49-F238E27FC236}">
                <a16:creationId xmlns:a16="http://schemas.microsoft.com/office/drawing/2014/main" id="{A6037D4B-AE9F-474A-BBDF-36CA71DA2245}"/>
              </a:ext>
            </a:extLst>
          </p:cNvPr>
          <p:cNvSpPr/>
          <p:nvPr/>
        </p:nvSpPr>
        <p:spPr>
          <a:xfrm flipH="1">
            <a:off x="6976940" y="4163639"/>
            <a:ext cx="37292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Rounded Rectangle 32">
            <a:extLst>
              <a:ext uri="{FF2B5EF4-FFF2-40B4-BE49-F238E27FC236}">
                <a16:creationId xmlns:a16="http://schemas.microsoft.com/office/drawing/2014/main" id="{7A1E89E9-083D-49BF-8065-5F11A589493C}"/>
              </a:ext>
            </a:extLst>
          </p:cNvPr>
          <p:cNvSpPr/>
          <p:nvPr/>
        </p:nvSpPr>
        <p:spPr>
          <a:xfrm>
            <a:off x="1286972" y="4156197"/>
            <a:ext cx="271456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6069E8A-24D8-4B2F-AA74-AC751EF24531}"/>
              </a:ext>
            </a:extLst>
          </p:cNvPr>
          <p:cNvGrpSpPr/>
          <p:nvPr/>
        </p:nvGrpSpPr>
        <p:grpSpPr>
          <a:xfrm flipH="1">
            <a:off x="8722009" y="3395381"/>
            <a:ext cx="430499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75" name="Oval 1">
              <a:extLst>
                <a:ext uri="{FF2B5EF4-FFF2-40B4-BE49-F238E27FC236}">
                  <a16:creationId xmlns:a16="http://schemas.microsoft.com/office/drawing/2014/main" id="{FDF678FD-A173-4DB3-B0F2-0113A9ACC8A4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Oval 1">
              <a:extLst>
                <a:ext uri="{FF2B5EF4-FFF2-40B4-BE49-F238E27FC236}">
                  <a16:creationId xmlns:a16="http://schemas.microsoft.com/office/drawing/2014/main" id="{D03164AB-BAE7-4720-85E3-D68638031A15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7" name="Oval 1">
              <a:extLst>
                <a:ext uri="{FF2B5EF4-FFF2-40B4-BE49-F238E27FC236}">
                  <a16:creationId xmlns:a16="http://schemas.microsoft.com/office/drawing/2014/main" id="{2FA51348-9AF4-4B73-A64A-88F9A5CB220A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8" name="Oval 1">
              <a:extLst>
                <a:ext uri="{FF2B5EF4-FFF2-40B4-BE49-F238E27FC236}">
                  <a16:creationId xmlns:a16="http://schemas.microsoft.com/office/drawing/2014/main" id="{02DF4265-B039-4B78-91C4-A12135BD37F3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42ACC21-D16E-4903-BC28-C4E9FB4C3537}"/>
              </a:ext>
            </a:extLst>
          </p:cNvPr>
          <p:cNvGrpSpPr/>
          <p:nvPr/>
        </p:nvGrpSpPr>
        <p:grpSpPr>
          <a:xfrm flipH="1">
            <a:off x="10616150" y="3424558"/>
            <a:ext cx="430499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84" name="Oval 1">
              <a:extLst>
                <a:ext uri="{FF2B5EF4-FFF2-40B4-BE49-F238E27FC236}">
                  <a16:creationId xmlns:a16="http://schemas.microsoft.com/office/drawing/2014/main" id="{E4360322-99BB-4FA9-9174-82A5A1AB7382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769887C9-8157-421E-A92C-CA906E3D976B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3D58BE70-9AB9-4095-951F-A2A9DA2F8B86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E51E25B8-DEC3-4192-A6C1-3EF3419AD55A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A8953FB-499F-4156-9332-03E442A3ACB2}"/>
              </a:ext>
            </a:extLst>
          </p:cNvPr>
          <p:cNvGrpSpPr/>
          <p:nvPr/>
        </p:nvGrpSpPr>
        <p:grpSpPr>
          <a:xfrm>
            <a:off x="7914860" y="4651308"/>
            <a:ext cx="2079863" cy="920864"/>
            <a:chOff x="803640" y="3362835"/>
            <a:chExt cx="2059657" cy="92086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5F1620-2D32-4A50-B649-834D374B19ED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Measures who is expected to make the last move/ply of the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BD04BF3-122F-4E3C-B777-4D8B9932059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Parity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D00745C-13AD-4E3F-A82C-D5F03AA99878}"/>
              </a:ext>
            </a:extLst>
          </p:cNvPr>
          <p:cNvGrpSpPr/>
          <p:nvPr/>
        </p:nvGrpSpPr>
        <p:grpSpPr>
          <a:xfrm>
            <a:off x="9882129" y="4657289"/>
            <a:ext cx="2079863" cy="1474862"/>
            <a:chOff x="803640" y="3362835"/>
            <a:chExt cx="2059657" cy="147486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69DE497-96F6-45C3-961B-B17818B68A4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Assigns weights to squares so as to avoid giving the opponent a corner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static board implicitly captures the importance of each square on the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board..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8682BDB-EF00-4D7E-A054-155F9BB55A8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Square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Weights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7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053432" y="4098451"/>
            <a:ext cx="469153" cy="46203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10616150" y="4073957"/>
            <a:ext cx="425430" cy="506592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9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8733583" y="4152497"/>
            <a:ext cx="416149" cy="436990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3284445" y="4107527"/>
            <a:ext cx="316130" cy="430356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1083259" y="1893211"/>
            <a:ext cx="676093" cy="1425830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3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498038" y="1950808"/>
            <a:ext cx="859553" cy="1380308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086251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1" grpId="0" animBg="1"/>
      <p:bldP spid="57" grpId="0" animBg="1"/>
      <p:bldP spid="70" grpId="0" animBg="1"/>
      <p:bldP spid="71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Game Stage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CF5B5-5F95-4AEA-829F-98A0F14AC548}"/>
              </a:ext>
            </a:extLst>
          </p:cNvPr>
          <p:cNvGrpSpPr/>
          <p:nvPr/>
        </p:nvGrpSpPr>
        <p:grpSpPr>
          <a:xfrm>
            <a:off x="5395798" y="1716999"/>
            <a:ext cx="1388436" cy="4140966"/>
            <a:chOff x="3871798" y="1672614"/>
            <a:chExt cx="1388436" cy="4140966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2F7B564F-6E66-48A3-B01E-7C8E78D3DDDF}"/>
                </a:ext>
              </a:extLst>
            </p:cNvPr>
            <p:cNvSpPr/>
            <p:nvPr/>
          </p:nvSpPr>
          <p:spPr>
            <a:xfrm>
              <a:off x="3883766" y="4437112"/>
              <a:ext cx="1376468" cy="1376468"/>
            </a:xfrm>
            <a:prstGeom prst="arc">
              <a:avLst>
                <a:gd name="adj1" fmla="val 3657515"/>
                <a:gd name="adj2" fmla="val 15912259"/>
              </a:avLst>
            </a:prstGeom>
            <a:ln w="165100">
              <a:solidFill>
                <a:schemeClr val="accent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56549145-95BF-4A7D-94B4-61B0634E7E7D}"/>
                </a:ext>
              </a:extLst>
            </p:cNvPr>
            <p:cNvSpPr/>
            <p:nvPr/>
          </p:nvSpPr>
          <p:spPr>
            <a:xfrm flipH="1">
              <a:off x="3871798" y="3040766"/>
              <a:ext cx="1376468" cy="1376468"/>
            </a:xfrm>
            <a:prstGeom prst="arc">
              <a:avLst>
                <a:gd name="adj1" fmla="val 5478932"/>
                <a:gd name="adj2" fmla="val 16740799"/>
              </a:avLst>
            </a:prstGeom>
            <a:ln w="165100">
              <a:solidFill>
                <a:schemeClr val="accent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B7AAC0E7-F323-4B5C-943B-D341FE1D5B8A}"/>
                </a:ext>
              </a:extLst>
            </p:cNvPr>
            <p:cNvSpPr/>
            <p:nvPr/>
          </p:nvSpPr>
          <p:spPr>
            <a:xfrm>
              <a:off x="3871798" y="1672614"/>
              <a:ext cx="1376468" cy="1376468"/>
            </a:xfrm>
            <a:prstGeom prst="arc">
              <a:avLst>
                <a:gd name="adj1" fmla="val 6266444"/>
                <a:gd name="adj2" fmla="val 19078973"/>
              </a:avLst>
            </a:prstGeom>
            <a:ln w="165100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477592-6BD7-4220-A4E5-B41B4A8CDE05}"/>
                </a:ext>
              </a:extLst>
            </p:cNvPr>
            <p:cNvSpPr/>
            <p:nvPr/>
          </p:nvSpPr>
          <p:spPr>
            <a:xfrm>
              <a:off x="4139952" y="1928800"/>
              <a:ext cx="864096" cy="8640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1C5878-CA5D-4651-BFCD-CAF668327071}"/>
                </a:ext>
              </a:extLst>
            </p:cNvPr>
            <p:cNvSpPr/>
            <p:nvPr/>
          </p:nvSpPr>
          <p:spPr>
            <a:xfrm>
              <a:off x="4139952" y="3296952"/>
              <a:ext cx="864096" cy="864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FF3A32-003F-4C97-B479-D98880107A12}"/>
                </a:ext>
              </a:extLst>
            </p:cNvPr>
            <p:cNvSpPr/>
            <p:nvPr/>
          </p:nvSpPr>
          <p:spPr>
            <a:xfrm>
              <a:off x="4139952" y="4698776"/>
              <a:ext cx="864096" cy="864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D60899D-0184-4688-AB46-569BECF59BFA}"/>
              </a:ext>
            </a:extLst>
          </p:cNvPr>
          <p:cNvSpPr txBox="1"/>
          <p:nvPr/>
        </p:nvSpPr>
        <p:spPr>
          <a:xfrm>
            <a:off x="7553083" y="1779904"/>
            <a:ext cx="4119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Corners.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Stability.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Mobility.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Square weights.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hevron 5">
            <a:extLst>
              <a:ext uri="{FF2B5EF4-FFF2-40B4-BE49-F238E27FC236}">
                <a16:creationId xmlns:a16="http://schemas.microsoft.com/office/drawing/2014/main" id="{F5576A57-B4C5-45E4-BA7D-29DB5267F4DA}"/>
              </a:ext>
            </a:extLst>
          </p:cNvPr>
          <p:cNvSpPr/>
          <p:nvPr/>
        </p:nvSpPr>
        <p:spPr>
          <a:xfrm>
            <a:off x="6722082" y="2219899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4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A2832-8DF2-4FEE-B929-D3804EF3E9C4}"/>
              </a:ext>
            </a:extLst>
          </p:cNvPr>
          <p:cNvSpPr txBox="1"/>
          <p:nvPr/>
        </p:nvSpPr>
        <p:spPr>
          <a:xfrm>
            <a:off x="7553083" y="4614621"/>
            <a:ext cx="4119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rPr>
              <a:t>Corners.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rPr>
              <a:t>Stability</a:t>
            </a:r>
            <a:r>
              <a:rPr 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rPr>
              <a:t>Disc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rPr>
              <a:t>difference.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rPr>
              <a:t>Parity.</a:t>
            </a:r>
            <a:endParaRPr lang="ko-KR" altLang="en-US" sz="1600" dirty="0">
              <a:solidFill>
                <a:prstClr val="black">
                  <a:lumMod val="85000"/>
                  <a:lumOff val="15000"/>
                </a:prstClr>
              </a:solidFill>
              <a:cs typeface="Arial" pitchFamily="34" charset="0"/>
            </a:endParaRPr>
          </a:p>
        </p:txBody>
      </p:sp>
      <p:sp>
        <p:nvSpPr>
          <p:cNvPr id="17" name="Chevron 67">
            <a:extLst>
              <a:ext uri="{FF2B5EF4-FFF2-40B4-BE49-F238E27FC236}">
                <a16:creationId xmlns:a16="http://schemas.microsoft.com/office/drawing/2014/main" id="{E531E1EF-1E38-4C6E-8704-0613058308CD}"/>
              </a:ext>
            </a:extLst>
          </p:cNvPr>
          <p:cNvSpPr/>
          <p:nvPr/>
        </p:nvSpPr>
        <p:spPr>
          <a:xfrm>
            <a:off x="6734133" y="4995959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94AC62-1C7D-4FE1-8369-C1A60D42AE5E}"/>
              </a:ext>
            </a:extLst>
          </p:cNvPr>
          <p:cNvSpPr txBox="1"/>
          <p:nvPr/>
        </p:nvSpPr>
        <p:spPr>
          <a:xfrm>
            <a:off x="2715618" y="2946970"/>
            <a:ext cx="4119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Corners.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Stability.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Mobility.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Square weights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Disc difference.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Parity.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Chevron 91">
            <a:extLst>
              <a:ext uri="{FF2B5EF4-FFF2-40B4-BE49-F238E27FC236}">
                <a16:creationId xmlns:a16="http://schemas.microsoft.com/office/drawing/2014/main" id="{5ED0F8B1-CF65-48E4-8930-C5D7EDD6949E}"/>
              </a:ext>
            </a:extLst>
          </p:cNvPr>
          <p:cNvSpPr/>
          <p:nvPr/>
        </p:nvSpPr>
        <p:spPr>
          <a:xfrm flipH="1">
            <a:off x="5282978" y="3612857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accent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2D9651-179B-46FD-822F-888AA58CDB7E}"/>
              </a:ext>
            </a:extLst>
          </p:cNvPr>
          <p:cNvGrpSpPr/>
          <p:nvPr/>
        </p:nvGrpSpPr>
        <p:grpSpPr>
          <a:xfrm>
            <a:off x="7104109" y="3541035"/>
            <a:ext cx="4678913" cy="492443"/>
            <a:chOff x="5675124" y="3463006"/>
            <a:chExt cx="2860853" cy="4924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B89CE0-E9D8-4F95-A81A-58882F7288B6}"/>
                </a:ext>
              </a:extLst>
            </p:cNvPr>
            <p:cNvSpPr txBox="1"/>
            <p:nvPr/>
          </p:nvSpPr>
          <p:spPr>
            <a:xfrm>
              <a:off x="5675124" y="3463006"/>
              <a:ext cx="1808394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1"/>
                  </a:solidFill>
                  <a:cs typeface="Arial" pitchFamily="34" charset="0"/>
                </a:rPr>
                <a:t>Midgame</a:t>
              </a:r>
              <a:r>
                <a:rPr lang="en-US" altLang="ko-KR" sz="32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D2EC29-1107-4694-B65E-6B5709624485}"/>
                </a:ext>
              </a:extLst>
            </p:cNvPr>
            <p:cNvSpPr txBox="1"/>
            <p:nvPr/>
          </p:nvSpPr>
          <p:spPr>
            <a:xfrm>
              <a:off x="6681759" y="3586117"/>
              <a:ext cx="185421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 dirty="0"/>
                <a:t>between 20 and 58 </a:t>
              </a:r>
              <a:r>
                <a:rPr lang="en-US" b="1" dirty="0" smtClean="0"/>
                <a:t>discs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2EDFE6-F18C-436E-B6A0-2BBCF9F65ADE}"/>
              </a:ext>
            </a:extLst>
          </p:cNvPr>
          <p:cNvGrpSpPr/>
          <p:nvPr/>
        </p:nvGrpSpPr>
        <p:grpSpPr>
          <a:xfrm>
            <a:off x="873254" y="2117276"/>
            <a:ext cx="4265873" cy="439875"/>
            <a:chOff x="759025" y="2024251"/>
            <a:chExt cx="2856098" cy="43987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742508-F390-4805-8844-4015561F5792}"/>
                </a:ext>
              </a:extLst>
            </p:cNvPr>
            <p:cNvSpPr txBox="1"/>
            <p:nvPr/>
          </p:nvSpPr>
          <p:spPr>
            <a:xfrm>
              <a:off x="2375223" y="2024251"/>
              <a:ext cx="123990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Opening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25532E-E372-46D9-84AC-E6BCE7187ADB}"/>
                </a:ext>
              </a:extLst>
            </p:cNvPr>
            <p:cNvSpPr txBox="1"/>
            <p:nvPr/>
          </p:nvSpPr>
          <p:spPr>
            <a:xfrm>
              <a:off x="759025" y="2094794"/>
              <a:ext cx="188313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b="1" dirty="0"/>
                <a:t>less than 20 discs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8BE901-B935-4B74-88F6-FFFF4CA7C2E7}"/>
              </a:ext>
            </a:extLst>
          </p:cNvPr>
          <p:cNvGrpSpPr/>
          <p:nvPr/>
        </p:nvGrpSpPr>
        <p:grpSpPr>
          <a:xfrm>
            <a:off x="1021842" y="5045808"/>
            <a:ext cx="4117283" cy="430887"/>
            <a:chOff x="745755" y="2024250"/>
            <a:chExt cx="2869368" cy="43088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E186C5-C4A2-49F8-80A5-81FB2E1EF6D6}"/>
                </a:ext>
              </a:extLst>
            </p:cNvPr>
            <p:cNvSpPr txBox="1"/>
            <p:nvPr/>
          </p:nvSpPr>
          <p:spPr>
            <a:xfrm>
              <a:off x="1763208" y="2024250"/>
              <a:ext cx="1851915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2800" b="1" dirty="0" smtClean="0">
                  <a:solidFill>
                    <a:schemeClr val="accent1"/>
                  </a:solidFill>
                  <a:cs typeface="Arial" pitchFamily="34" charset="0"/>
                </a:rPr>
                <a:t>Endgame 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EF0CE-A833-46D6-9ECD-1FC59CD65540}"/>
                </a:ext>
              </a:extLst>
            </p:cNvPr>
            <p:cNvSpPr txBox="1"/>
            <p:nvPr/>
          </p:nvSpPr>
          <p:spPr>
            <a:xfrm>
              <a:off x="745755" y="2055027"/>
              <a:ext cx="167783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b="1" dirty="0"/>
                <a:t>59 discs or more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EF97A0-6534-4F2E-8BFF-CFAC15E0B9CA}"/>
              </a:ext>
            </a:extLst>
          </p:cNvPr>
          <p:cNvSpPr txBox="1"/>
          <p:nvPr/>
        </p:nvSpPr>
        <p:spPr>
          <a:xfrm>
            <a:off x="5599035" y="2069530"/>
            <a:ext cx="812322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5572147" y="4842262"/>
            <a:ext cx="812322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C64FB9-1508-4794-920A-98F01D21453E}"/>
              </a:ext>
            </a:extLst>
          </p:cNvPr>
          <p:cNvSpPr txBox="1"/>
          <p:nvPr/>
        </p:nvSpPr>
        <p:spPr>
          <a:xfrm>
            <a:off x="5572147" y="3429449"/>
            <a:ext cx="812322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35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  <p:bldP spid="17" grpId="0" animBg="1"/>
      <p:bldP spid="20" grpId="0"/>
      <p:bldP spid="21" grpId="0" animBg="1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84C7E176-6428-4F2F-BBC4-8119020D2361}"/>
              </a:ext>
            </a:extLst>
          </p:cNvPr>
          <p:cNvSpPr txBox="1">
            <a:spLocks/>
          </p:cNvSpPr>
          <p:nvPr/>
        </p:nvSpPr>
        <p:spPr>
          <a:xfrm>
            <a:off x="938366" y="452673"/>
            <a:ext cx="4158736" cy="25349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Final Result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B1DE5-B531-494D-96CB-47E2D24FD033}"/>
              </a:ext>
            </a:extLst>
          </p:cNvPr>
          <p:cNvSpPr txBox="1"/>
          <p:nvPr/>
        </p:nvSpPr>
        <p:spPr>
          <a:xfrm>
            <a:off x="7013390" y="3878138"/>
            <a:ext cx="4117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We evaluated the importance of adding heuristics to enhance Othello game play. However, this application can be upgraded by using Evolutionary Neural Network,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Negascout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MTD-f…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Several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heuristics are also used to reduce the size of the searched tree: good move ordering, transposition table and selective Search. 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0" t="3544" r="46318" b="3083"/>
          <a:stretch/>
        </p:blipFill>
        <p:spPr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Placeholder 7" descr="C:\Users\USER\AppData\Local\Microsoft\Windows\INetCache\Content.Word\Screenshot_20200711-121203_OthelloAI.JPG"/>
          <p:cNvPicPr>
            <a:picLocks noGrp="1"/>
          </p:cNvPicPr>
          <p:nvPr>
            <p:ph type="pic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" r="1351"/>
          <a:stretch/>
        </p:blipFill>
        <p:spPr bwMode="auto"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Placeholder 9" descr="C:\Users\USER\Desktop\New folder\Screenshot_20200711-124621_OthelloAI.jpg"/>
          <p:cNvPicPr>
            <a:picLocks noGrp="1"/>
          </p:cNvPicPr>
          <p:nvPr>
            <p:ph type="pic" idx="16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t="3547" r="46489" b="3025"/>
          <a:stretch/>
        </p:blipFill>
        <p:spPr bwMode="auto"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2226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359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Maher</cp:lastModifiedBy>
  <cp:revision>128</cp:revision>
  <dcterms:created xsi:type="dcterms:W3CDTF">2018-04-24T17:14:44Z</dcterms:created>
  <dcterms:modified xsi:type="dcterms:W3CDTF">2020-08-14T09:29:00Z</dcterms:modified>
</cp:coreProperties>
</file>