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arini\Downloads\employee_data%20(6).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(6).csv]Sheet1!PivotTable1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Level</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19"/>
        <c:overlap val="-27"/>
        <c:axId val="1949228160"/>
        <c:axId val="1949228704"/>
      </c:barChart>
      <c:catAx>
        <c:axId val="194922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228704"/>
        <c:crosses val="autoZero"/>
        <c:auto val="1"/>
        <c:lblAlgn val="ctr"/>
        <c:lblOffset val="100"/>
        <c:noMultiLvlLbl val="0"/>
      </c:catAx>
      <c:valAx>
        <c:axId val="1949228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22816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8" name="Text Placeholder 7"/>
          <p:cNvSpPr>
            <a:spLocks noGrp="1"/>
          </p:cNvSpPr>
          <p:nvPr>
            <p:ph type="body" idx="1"/>
          </p:nvPr>
        </p:nvSpPr>
        <p:spPr/>
        <p:txBody>
          <a:bodyPr/>
          <a:lstStyle/>
          <a:p>
            <a:endParaRPr lang="en-IN"/>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LAKSHA.R</a:t>
            </a:r>
            <a:endParaRPr lang="en-US" sz="2400" dirty="0"/>
          </a:p>
          <a:p>
            <a:r>
              <a:rPr lang="en-US" sz="2400" dirty="0"/>
              <a:t>REGISTER </a:t>
            </a:r>
            <a:r>
              <a:rPr lang="en-US" sz="2400" dirty="0" smtClean="0"/>
              <a:t>NO:122200147(asunm10942343)</a:t>
            </a:r>
            <a:endParaRPr lang="en-US" sz="2400" dirty="0"/>
          </a:p>
          <a:p>
            <a:r>
              <a:rPr lang="en-US" sz="2400" dirty="0" smtClean="0"/>
              <a:t>DEPARTMENT:B.COM(CORPORATE SECRETARYSHIP</a:t>
            </a:r>
            <a:r>
              <a:rPr lang="en-US" sz="2400" dirty="0" smtClean="0"/>
              <a:t>)</a:t>
            </a:r>
          </a:p>
          <a:p>
            <a:r>
              <a:rPr lang="en-US" sz="2400" dirty="0" smtClean="0"/>
              <a:t>COLLEGE:DRBCCC HINDU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a:xfrm>
            <a:off x="559176" y="374646"/>
            <a:ext cx="10681335" cy="758190"/>
          </a:xfrm>
        </p:spPr>
        <p:txBody>
          <a:bodyPr/>
          <a:lstStyle/>
          <a:p>
            <a:endParaRPr lang="en-IN" dirty="0"/>
          </a:p>
        </p:txBody>
      </p:sp>
      <p:sp>
        <p:nvSpPr>
          <p:cNvPr id="3" name="Text Placeholder 2"/>
          <p:cNvSpPr>
            <a:spLocks noGrp="1"/>
          </p:cNvSpPr>
          <p:nvPr>
            <p:ph type="body" idx="1"/>
          </p:nvPr>
        </p:nvSpPr>
        <p:spPr>
          <a:xfrm>
            <a:off x="381000" y="1481495"/>
            <a:ext cx="10718042" cy="4985980"/>
          </a:xfrm>
        </p:spPr>
        <p:txBody>
          <a:bodyPr/>
          <a:lstStyle/>
          <a:p>
            <a:r>
              <a:rPr lang="en-US" sz="2000" dirty="0"/>
              <a:t>In the “Employee Performance Analysis Using Excel” project, the modelling phase involves setting  up the </a:t>
            </a:r>
          </a:p>
          <a:p>
            <a:r>
              <a:rPr lang="en-US" sz="2000" dirty="0"/>
              <a:t>Excel workbook with various tools and techniques to analyze and visualize the data effectively.</a:t>
            </a:r>
          </a:p>
          <a:p>
            <a:r>
              <a:rPr lang="en-US" sz="2000" b="1" dirty="0"/>
              <a:t>1. Data Collection:</a:t>
            </a:r>
          </a:p>
          <a:p>
            <a:r>
              <a:rPr lang="en-US" sz="2000" dirty="0"/>
              <a:t>       Collecting the data from ”Employee Dataset” by highlighting the cells of Employee Id, First name, Last name, Business unit, Employee status, Employee type, Gender code, Performance score and Current Employee rating.</a:t>
            </a:r>
          </a:p>
          <a:p>
            <a:r>
              <a:rPr lang="en-US" sz="2000" b="1" dirty="0"/>
              <a:t>2. Performance Level:</a:t>
            </a:r>
          </a:p>
          <a:p>
            <a:r>
              <a:rPr lang="en-US" sz="2000" dirty="0"/>
              <a:t>       Converting the Current Employee Rating (numbers) into performance category (text) by using the formula.</a:t>
            </a:r>
          </a:p>
          <a:p>
            <a:r>
              <a:rPr lang="en-US" sz="2000" b="1" dirty="0"/>
              <a:t>Performance Category </a:t>
            </a:r>
            <a:r>
              <a:rPr lang="en-US" sz="2000" dirty="0"/>
              <a:t>=IF(Z8&gt;=5,”VERY HIGH”,IF(Z8&gt;=4,”HIGH”,IF(Z8&gt;=3,”MEDIUM”,IF(“TRUE”,”LOW”))))</a:t>
            </a:r>
          </a:p>
          <a:p>
            <a:r>
              <a:rPr lang="en-US" sz="2000" b="1" dirty="0"/>
              <a:t>3. Data Cleaning:</a:t>
            </a:r>
          </a:p>
          <a:p>
            <a:r>
              <a:rPr lang="en-US" sz="2000" dirty="0"/>
              <a:t>       First, identity the missing value in the “Exit data” column by using the conditional formatting technique (format cells with blanks and fill with red color).  Then, remove the blank cells in the exit date column by using filtering technique (filter by color and no fill).</a:t>
            </a:r>
          </a:p>
          <a:p>
            <a:endParaRPr lang="en-US" sz="2000" dirty="0"/>
          </a:p>
          <a:p>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533400" y="385444"/>
            <a:ext cx="10287000" cy="5970865"/>
          </a:xfrm>
        </p:spPr>
        <p:txBody>
          <a:bodyPr/>
          <a:lstStyle/>
          <a:p>
            <a:r>
              <a:rPr lang="en-US" sz="2000" b="1" dirty="0"/>
              <a:t>4. Pivot Table:</a:t>
            </a:r>
            <a:r>
              <a:rPr lang="en-US" sz="2000" b="1" dirty="0"/>
              <a:t/>
            </a:r>
            <a:br>
              <a:rPr lang="en-US" sz="2000" b="1" dirty="0"/>
            </a:br>
            <a:r>
              <a:rPr lang="en-US" sz="2000" dirty="0"/>
              <a:t>      Pivot Table helps to summarize and analyze </a:t>
            </a:r>
            <a:r>
              <a:rPr lang="en-US" sz="2000" dirty="0" smtClean="0"/>
              <a:t>large </a:t>
            </a:r>
            <a:r>
              <a:rPr lang="en-US" sz="2000" dirty="0"/>
              <a:t>datasets by grouping and aggregating the data based on different performance metrics.  It also helps to visualize the data in an easily interpretable format, making trends and patterns more apparent.</a:t>
            </a:r>
            <a:br>
              <a:rPr lang="en-US" sz="2000" dirty="0"/>
            </a:br>
            <a:r>
              <a:rPr lang="en-US" sz="2000" dirty="0"/>
              <a:t>         In this project, pivot table is used to show the performance category of the employee based on the different business units.  We can also see only the male or female performance category of the different business units by using the filter option in the pivot table.</a:t>
            </a:r>
            <a:br>
              <a:rPr lang="en-US" sz="2000" dirty="0"/>
            </a:br>
            <a:r>
              <a:rPr lang="en-US" sz="2000" b="1" dirty="0"/>
              <a:t>5. Slicer:</a:t>
            </a:r>
            <a:br>
              <a:rPr lang="en-US" sz="2000" b="1" dirty="0"/>
            </a:br>
            <a:r>
              <a:rPr lang="en-US" sz="2000" dirty="0"/>
              <a:t>         In this project, slicer is used to show the different employee type like part-time, full-time and contract. For example, if we choose the full-time employee type in the slicer, e can see only the performance category of full-time employee based on the different business units.</a:t>
            </a:r>
            <a:br>
              <a:rPr lang="en-US" sz="2000" dirty="0"/>
            </a:br>
            <a:r>
              <a:rPr lang="en-US" sz="2000" b="1" dirty="0"/>
              <a:t>6. Charts:</a:t>
            </a:r>
            <a:br>
              <a:rPr lang="en-US" sz="2000" b="1" dirty="0"/>
            </a:br>
            <a:r>
              <a:rPr lang="en-US" sz="2000" dirty="0"/>
              <a:t>          In this project, Pie chart is used to show the pictorial representation of the performance category of the employee from a different business unit.  We can also see only the male or female performance category of the employee separately.</a:t>
            </a:r>
            <a:br>
              <a:rPr lang="en-US" sz="2000" dirty="0"/>
            </a:br>
            <a:r>
              <a:rPr lang="en-US" sz="2000" dirty="0"/>
              <a:t>          In this project, pie chart is used to show the pictorial representation of the specifically high performance category of the employee from a different business unit with a Data Label.</a:t>
            </a:r>
            <a:r>
              <a:rPr lang="en-IN" sz="2000" dirty="0"/>
              <a:t/>
            </a:r>
            <a:br>
              <a:rPr lang="en-IN" sz="2000" dirty="0"/>
            </a:br>
            <a:r>
              <a:rPr lang="en-IN" sz="2000" dirty="0"/>
              <a:t/>
            </a:r>
            <a:br>
              <a:rPr lang="en-IN" sz="2000" dirty="0"/>
            </a:br>
            <a:endParaRPr lang="en-IN" sz="2000" dirty="0"/>
          </a:p>
        </p:txBody>
      </p:sp>
    </p:spTree>
    <p:extLst>
      <p:ext uri="{BB962C8B-B14F-4D97-AF65-F5344CB8AC3E}">
        <p14:creationId xmlns:p14="http://schemas.microsoft.com/office/powerpoint/2010/main" val="28122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p:cNvSpPr>
            <a:spLocks noGrp="1"/>
          </p:cNvSpPr>
          <p:nvPr>
            <p:ph type="body" idx="1"/>
          </p:nvPr>
        </p:nvSpPr>
        <p:spPr/>
        <p:txBody>
          <a:bodyPr/>
          <a:lstStyle/>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2218068542"/>
              </p:ext>
            </p:extLst>
          </p:nvPr>
        </p:nvGraphicFramePr>
        <p:xfrm>
          <a:off x="755332" y="1143634"/>
          <a:ext cx="9226868" cy="495998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smtClean="0"/>
              <a:t>conclusion</a:t>
            </a:r>
            <a:endParaRPr lang="en-IN" dirty="0"/>
          </a:p>
        </p:txBody>
      </p:sp>
      <p:sp>
        <p:nvSpPr>
          <p:cNvPr id="4" name="Text Placeholder 3"/>
          <p:cNvSpPr>
            <a:spLocks noGrp="1"/>
          </p:cNvSpPr>
          <p:nvPr>
            <p:ph type="body" idx="1"/>
          </p:nvPr>
        </p:nvSpPr>
        <p:spPr>
          <a:xfrm>
            <a:off x="609600" y="1577340"/>
            <a:ext cx="9525000" cy="5447645"/>
          </a:xfrm>
        </p:spPr>
        <p:txBody>
          <a:bodyPr/>
          <a:lstStyle/>
          <a:p>
            <a:r>
              <a:rPr lang="en-US" sz="2800" dirty="0" smtClean="0"/>
              <a:t>        Employee </a:t>
            </a:r>
            <a:r>
              <a:rPr lang="en-US" sz="2800" dirty="0"/>
              <a:t>performance analysis using Excel offers a comprehensive approach to tracking and evaluating staff productivity.  By leveraging Excel’s data management, visualization, and analytical features, organizations can gain valuable insights into employee performance, identity areas for improvement, and make informed decisions to drive overall productivity and organizational success.</a:t>
            </a:r>
          </a:p>
          <a:p>
            <a:endParaRPr lang="en-US" sz="2800" dirty="0"/>
          </a:p>
          <a:p>
            <a:endParaRPr lang="en-US" sz="2800" dirty="0"/>
          </a:p>
          <a:p>
            <a:endParaRPr lang="en-US" sz="2800" dirty="0"/>
          </a:p>
          <a:p>
            <a:endParaRPr lang="en-US" sz="2800" dirty="0"/>
          </a:p>
          <a:p>
            <a:endParaRPr lang="en-US" sz="2800" dirty="0"/>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07439" y="319059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09600" y="1577340"/>
            <a:ext cx="8382000" cy="3323987"/>
          </a:xfrm>
        </p:spPr>
        <p:txBody>
          <a:bodyPr/>
          <a:lstStyle/>
          <a:p>
            <a:r>
              <a:rPr lang="en-US" sz="3600" spc="10" dirty="0" smtClean="0"/>
              <a:t>         Analyze </a:t>
            </a:r>
            <a:r>
              <a:rPr lang="en-US" sz="3600" spc="10" dirty="0"/>
              <a:t>employee performance using Excel to track productivity, efficiency, and goal achievement, enabling data-driven decisions for enhancing workforce development and organizational success.</a:t>
            </a:r>
            <a:br>
              <a:rPr lang="en-US" sz="3600" spc="10" dirty="0"/>
            </a:br>
            <a:endParaRPr lang="en-IN"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p:cNvSpPr>
            <a:spLocks noGrp="1"/>
          </p:cNvSpPr>
          <p:nvPr>
            <p:ph type="body" idx="1"/>
          </p:nvPr>
        </p:nvSpPr>
        <p:spPr>
          <a:xfrm>
            <a:off x="609600" y="1577340"/>
            <a:ext cx="9201150" cy="3447098"/>
          </a:xfrm>
        </p:spPr>
        <p:txBody>
          <a:bodyPr/>
          <a:lstStyle/>
          <a:p>
            <a:r>
              <a:rPr lang="en-US" sz="2800" dirty="0" smtClean="0"/>
              <a:t>    </a:t>
            </a:r>
            <a:r>
              <a:rPr lang="en-US" sz="3200" dirty="0" smtClean="0"/>
              <a:t>   Employee performance analysis using excel involves evaluating key metrics such as productivity, efficiency, and goal achievement. By leveraging Excel’s data analysis tools, organizations can gain valuable insights, make informed decisions and implement strategies too enhance employee performance and overall business outcomes.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9201150" cy="2954655"/>
          </a:xfrm>
        </p:spPr>
        <p:txBody>
          <a:bodyPr/>
          <a:lstStyle/>
          <a:p>
            <a:r>
              <a:rPr lang="en-US" sz="2000" spc="5" dirty="0"/>
              <a:t> </a:t>
            </a:r>
            <a:r>
              <a:rPr lang="en-US" sz="2000" spc="5" dirty="0" smtClean="0"/>
              <a:t>             </a:t>
            </a:r>
            <a:r>
              <a:rPr lang="en-US" sz="3200" spc="5" dirty="0" smtClean="0"/>
              <a:t>The </a:t>
            </a:r>
            <a:r>
              <a:rPr lang="en-US" sz="3200" spc="5" dirty="0"/>
              <a:t>end users for employee performance analysis using Excel include HR managers, team leaders, department heads, and executives who need data driven insights too manage, evaluate and improve employee performance and productivity.</a:t>
            </a:r>
            <a:br>
              <a:rPr lang="en-US" sz="3200" spc="5" dirty="0"/>
            </a:br>
            <a:endParaRPr lang="en-IN"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47975" y="1600200"/>
            <a:ext cx="7696200" cy="6586418"/>
          </a:xfrm>
          <a:prstGeom prst="rect">
            <a:avLst/>
          </a:prstGeom>
        </p:spPr>
        <p:txBody>
          <a:bodyPr wrap="square">
            <a:spAutoFit/>
          </a:bodyPr>
          <a:lstStyle/>
          <a:p>
            <a:r>
              <a:rPr lang="en-US" sz="2800" dirty="0"/>
              <a:t>1. Track and analyze employee performance metrics using         </a:t>
            </a:r>
            <a:br>
              <a:rPr lang="en-US" sz="2800" dirty="0"/>
            </a:br>
            <a:r>
              <a:rPr lang="en-US" sz="2800" dirty="0" smtClean="0"/>
              <a:t>Excel’s </a:t>
            </a:r>
            <a:r>
              <a:rPr lang="en-US" sz="2800" dirty="0"/>
              <a:t>data tools.</a:t>
            </a:r>
            <a:br>
              <a:rPr lang="en-US" sz="2800" dirty="0"/>
            </a:br>
            <a:r>
              <a:rPr lang="en-US" sz="2800" dirty="0" smtClean="0"/>
              <a:t>2</a:t>
            </a:r>
            <a:r>
              <a:rPr lang="en-US" sz="2800" dirty="0"/>
              <a:t>. Create tailored performance reports to meet </a:t>
            </a:r>
            <a:r>
              <a:rPr lang="en-US" sz="2800" dirty="0" smtClean="0"/>
              <a:t> organization        needs.                                                                                                </a:t>
            </a:r>
            <a:r>
              <a:rPr lang="en-US" sz="2800" dirty="0"/>
              <a:t>3. Utilize cost effect1ive, existing Excel software for analysis</a:t>
            </a:r>
            <a:r>
              <a:rPr lang="en-US" sz="2800" dirty="0" smtClean="0"/>
              <a:t>. </a:t>
            </a:r>
            <a:r>
              <a:rPr lang="en-US" sz="2800" dirty="0"/>
              <a:t>4. Enable informed decision-making with clear, data-driven </a:t>
            </a:r>
            <a:br>
              <a:rPr lang="en-US" sz="2800" dirty="0"/>
            </a:br>
            <a:r>
              <a:rPr lang="en-US" sz="2800" dirty="0"/>
              <a:t> </a:t>
            </a:r>
            <a:r>
              <a:rPr lang="en-US" sz="2800" dirty="0" smtClean="0"/>
              <a:t>insights</a:t>
            </a:r>
            <a:r>
              <a:rPr lang="en-US" sz="2800" dirty="0"/>
              <a:t>.</a:t>
            </a:r>
            <a:br>
              <a:rPr lang="en-US" sz="2800" dirty="0"/>
            </a:br>
            <a:r>
              <a:rPr lang="en-US" sz="2800" dirty="0" smtClean="0"/>
              <a:t>5</a:t>
            </a:r>
            <a:r>
              <a:rPr lang="en-US" sz="2800" dirty="0"/>
              <a:t>. Identify areas for improvement, guiding targeted employee </a:t>
            </a:r>
            <a:r>
              <a:rPr lang="en-US" sz="2800" dirty="0" smtClean="0"/>
              <a:t>development</a:t>
            </a:r>
            <a:r>
              <a:rPr lang="en-US" sz="2800" dirty="0"/>
              <a:t>.</a:t>
            </a:r>
            <a:br>
              <a:rPr lang="en-US" sz="2800" dirty="0"/>
            </a:br>
            <a:r>
              <a:rPr lang="en-US" sz="3200" dirty="0"/>
              <a:t/>
            </a:r>
            <a:br>
              <a:rPr lang="en-US" sz="3200" dirty="0"/>
            </a:br>
            <a:r>
              <a:rPr lang="en-US" sz="3200" dirty="0"/>
              <a:t/>
            </a:r>
            <a:br>
              <a:rPr lang="en-US" sz="3200" dirty="0"/>
            </a:br>
            <a:r>
              <a:rPr lang="en-US" sz="3200" dirty="0"/>
              <a:t/>
            </a:r>
            <a:br>
              <a:rPr lang="en-US" sz="3200"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p:txBody>
          <a:bodyPr/>
          <a:lstStyle/>
          <a:p>
            <a:endParaRPr lang="en-IN"/>
          </a:p>
        </p:txBody>
      </p:sp>
      <p:sp>
        <p:nvSpPr>
          <p:cNvPr id="4" name="Rectangle 3"/>
          <p:cNvSpPr/>
          <p:nvPr/>
        </p:nvSpPr>
        <p:spPr>
          <a:xfrm>
            <a:off x="755332" y="2274838"/>
            <a:ext cx="9760268" cy="4031873"/>
          </a:xfrm>
          <a:prstGeom prst="rect">
            <a:avLst/>
          </a:prstGeom>
        </p:spPr>
        <p:txBody>
          <a:bodyPr wrap="square">
            <a:spAutoFit/>
          </a:bodyPr>
          <a:lstStyle/>
          <a:p>
            <a:r>
              <a:rPr lang="en-IN" sz="3200" dirty="0"/>
              <a:t>The data consist of 26 features, here features used are</a:t>
            </a:r>
            <a:br>
              <a:rPr lang="en-IN" sz="3200" dirty="0"/>
            </a:br>
            <a:r>
              <a:rPr lang="en-IN" sz="3200" dirty="0"/>
              <a:t>              1. Employee Id - Which has numerical values</a:t>
            </a:r>
            <a:br>
              <a:rPr lang="en-IN" sz="3200" dirty="0"/>
            </a:br>
            <a:r>
              <a:rPr lang="en-IN" sz="3200" dirty="0"/>
              <a:t>              2. Employee Name – Which contains text</a:t>
            </a:r>
            <a:br>
              <a:rPr lang="en-IN" sz="3200" dirty="0"/>
            </a:br>
            <a:r>
              <a:rPr lang="en-IN" sz="3200" dirty="0"/>
              <a:t>              3. Employee Type</a:t>
            </a:r>
            <a:br>
              <a:rPr lang="en-IN" sz="3200" dirty="0"/>
            </a:br>
            <a:r>
              <a:rPr lang="en-IN" sz="3200" dirty="0"/>
              <a:t>              4. Performance Level of the Employee</a:t>
            </a:r>
            <a:br>
              <a:rPr lang="en-IN" sz="3200" dirty="0"/>
            </a:br>
            <a:r>
              <a:rPr lang="en-IN" sz="3200" dirty="0"/>
              <a:t>              5. Gender of the employee</a:t>
            </a:r>
            <a:br>
              <a:rPr lang="en-IN" sz="3200" dirty="0"/>
            </a:br>
            <a:r>
              <a:rPr lang="en-IN" sz="3200" dirty="0"/>
              <a:t>              6. Employee rating – Which has numerical values</a:t>
            </a:r>
            <a:br>
              <a:rPr lang="en-IN" sz="3200" dirty="0"/>
            </a:b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2019301"/>
            <a:ext cx="2466975" cy="4781548"/>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304859" y="1591619"/>
            <a:ext cx="9201150" cy="2123658"/>
          </a:xfrm>
        </p:spPr>
        <p:txBody>
          <a:bodyPr/>
          <a:lstStyle/>
          <a:p>
            <a:r>
              <a:rPr lang="en-US" sz="4000" b="1" dirty="0"/>
              <a:t>PERFORMANCE LEVEL </a:t>
            </a:r>
            <a:r>
              <a:rPr lang="en-US" sz="4000" dirty="0"/>
              <a:t>=IF(Z8&gt;=5,”VERY HIGH”,IF(Z8&gt;=4,”HIGH”,IF(Z8&gt;=3,”MEDIUM”,IF</a:t>
            </a:r>
            <a:r>
              <a:rPr lang="en-US" sz="4000" dirty="0" smtClean="0"/>
              <a:t>(“TRUE</a:t>
            </a:r>
            <a:r>
              <a:rPr lang="en-US" sz="4000" dirty="0"/>
              <a:t>”,”LOW”))))</a:t>
            </a:r>
            <a:endParaRPr lang="en-US" sz="4000" b="1" dirty="0"/>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506</Words>
  <Application>Microsoft Office PowerPoint</Application>
  <PresentationFormat>Widescreen</PresentationFormat>
  <Paragraphs>63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Harini</cp:lastModifiedBy>
  <cp:revision>16</cp:revision>
  <dcterms:created xsi:type="dcterms:W3CDTF">2024-03-29T15:07:22Z</dcterms:created>
  <dcterms:modified xsi:type="dcterms:W3CDTF">2024-09-07T14:21:57Z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