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12/21/2023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12/21/2023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uiltin.com/healthcare-technology"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3200" dirty="0">
                <a:latin typeface="Times New Roman" panose="02020603050405020304" pitchFamily="18" charset="0"/>
                <a:cs typeface="Times New Roman" panose="02020603050405020304" pitchFamily="18" charset="0"/>
              </a:rPr>
              <a:t>AI HEALTHCARE CHATBOT WEBSITE</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 USING DJANGO</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5326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15958" y="1173186"/>
          <a:ext cx="10970799" cy="5491480"/>
        </p:xfrm>
        <a:graphic>
          <a:graphicData uri="http://schemas.openxmlformats.org/drawingml/2006/table">
            <a:tbl>
              <a:tblPr firstRow="1" bandRow="1">
                <a:tableStyleId>{5C22544A-7EE6-4342-B048-85BDC9FD1C3A}</a:tableStyleId>
              </a:tblPr>
              <a:tblGrid>
                <a:gridCol w="870992">
                  <a:extLst>
                    <a:ext uri="{9D8B030D-6E8A-4147-A177-3AD203B41FA5}">
                      <a16:colId xmlns:a16="http://schemas.microsoft.com/office/drawing/2014/main" val="20000"/>
                    </a:ext>
                  </a:extLst>
                </a:gridCol>
                <a:gridCol w="1573877">
                  <a:extLst>
                    <a:ext uri="{9D8B030D-6E8A-4147-A177-3AD203B41FA5}">
                      <a16:colId xmlns:a16="http://schemas.microsoft.com/office/drawing/2014/main" val="20001"/>
                    </a:ext>
                  </a:extLst>
                </a:gridCol>
                <a:gridCol w="1840321">
                  <a:extLst>
                    <a:ext uri="{9D8B030D-6E8A-4147-A177-3AD203B41FA5}">
                      <a16:colId xmlns:a16="http://schemas.microsoft.com/office/drawing/2014/main" val="20002"/>
                    </a:ext>
                  </a:extLst>
                </a:gridCol>
                <a:gridCol w="1973677">
                  <a:extLst>
                    <a:ext uri="{9D8B030D-6E8A-4147-A177-3AD203B41FA5}">
                      <a16:colId xmlns:a16="http://schemas.microsoft.com/office/drawing/2014/main" val="20003"/>
                    </a:ext>
                  </a:extLst>
                </a:gridCol>
                <a:gridCol w="4711932">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1</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bg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A. Allen</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Morphing telemedicine-telecare-telehealth-</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ehealth</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Because the Internet created new opportunities and challenges to the traditional health care information technology industry, the use of a new term to address these issues seemed appropriate</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2019</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S. L. Murphy, J. Xu, K. D.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Kochanek</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It shows that emerging technologies are revolutionizing the way of thinking about healthcare.</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indent="0" algn="just" defTabSz="457200" rtl="0" eaLnBrk="1" fontAlgn="auto" latinLnBrk="0" hangingPunct="1">
                        <a:lnSpc>
                          <a:spcPct val="150000"/>
                        </a:lnSpc>
                        <a:spcBef>
                          <a:spcPts val="0"/>
                        </a:spcBef>
                        <a:spcAft>
                          <a:spcPts val="0"/>
                        </a:spcAft>
                        <a:buClrTx/>
                        <a:buSzTx/>
                        <a:buFontTx/>
                        <a:buNone/>
                        <a:defRPr/>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Nurses, nurse </a:t>
                      </a:r>
                      <a:r>
                        <a:rPr lang="en-IN" sz="1800" b="0" kern="1200" dirty="0" err="1" smtClean="0">
                          <a:solidFill>
                            <a:schemeClr val="dk1"/>
                          </a:solidFill>
                          <a:effectLst/>
                          <a:latin typeface="Times New Roman" panose="02020603050405020304" pitchFamily="18" charset="0"/>
                          <a:ea typeface="+mn-ea"/>
                          <a:cs typeface="Times New Roman" panose="02020603050405020304" pitchFamily="18" charset="0"/>
                        </a:rPr>
                        <a:t>informaticists</a:t>
                      </a: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and nurse educators should have a clear comprehension of the role of emerging technology in healthcare to optimize clinical practice</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350390" y="-12345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57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48642" y="1188602"/>
          <a:ext cx="10855235" cy="4855210"/>
        </p:xfrm>
        <a:graphic>
          <a:graphicData uri="http://schemas.openxmlformats.org/drawingml/2006/table">
            <a:tbl>
              <a:tblPr firstRow="1" bandRow="1">
                <a:tableStyleId>{5C22544A-7EE6-4342-B048-85BDC9FD1C3A}</a:tableStyleId>
              </a:tblPr>
              <a:tblGrid>
                <a:gridCol w="861818">
                  <a:extLst>
                    <a:ext uri="{9D8B030D-6E8A-4147-A177-3AD203B41FA5}">
                      <a16:colId xmlns:a16="http://schemas.microsoft.com/office/drawing/2014/main" val="20000"/>
                    </a:ext>
                  </a:extLst>
                </a:gridCol>
                <a:gridCol w="1557298">
                  <a:extLst>
                    <a:ext uri="{9D8B030D-6E8A-4147-A177-3AD203B41FA5}">
                      <a16:colId xmlns:a16="http://schemas.microsoft.com/office/drawing/2014/main" val="20001"/>
                    </a:ext>
                  </a:extLst>
                </a:gridCol>
                <a:gridCol w="1820935">
                  <a:extLst>
                    <a:ext uri="{9D8B030D-6E8A-4147-A177-3AD203B41FA5}">
                      <a16:colId xmlns:a16="http://schemas.microsoft.com/office/drawing/2014/main" val="20002"/>
                    </a:ext>
                  </a:extLst>
                </a:gridCol>
                <a:gridCol w="1952887">
                  <a:extLst>
                    <a:ext uri="{9D8B030D-6E8A-4147-A177-3AD203B41FA5}">
                      <a16:colId xmlns:a16="http://schemas.microsoft.com/office/drawing/2014/main" val="20003"/>
                    </a:ext>
                  </a:extLst>
                </a:gridCol>
                <a:gridCol w="4662297">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2019</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K. Myers, P. Berry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People rely more and more frequently on health tracking devices, connected health devices, and personalized and proximity medicine</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it maintains quality control and manages sensitive items while they’re in transit; it can even lower </a:t>
                      </a:r>
                      <a:r>
                        <a:rPr lang="en-IN" sz="1600" b="0" u="sng"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t>healthcare</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costs by streamlining the overall process.</a:t>
                      </a:r>
                    </a:p>
                    <a:p>
                      <a:pPr marL="0" marR="0" indent="0" algn="just" defTabSz="457200" rtl="0" eaLnBrk="1" fontAlgn="auto" latinLnBrk="0" hangingPunct="1">
                        <a:lnSpc>
                          <a:spcPct val="150000"/>
                        </a:lnSpc>
                        <a:spcBef>
                          <a:spcPts val="0"/>
                        </a:spcBef>
                        <a:spcAft>
                          <a:spcPts val="0"/>
                        </a:spcAft>
                        <a:buClrTx/>
                        <a:buSzTx/>
                        <a:buFontTx/>
                        <a:buNone/>
                        <a:defRPr/>
                      </a:pP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Flora Amato</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Chat bots can be programmed to respond the same way each time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It brings up issues about whether the task mentioned above ought to be assigned to human staff.</a:t>
                      </a:r>
                    </a:p>
                    <a:p>
                      <a:pPr>
                        <a:lnSpc>
                          <a:spcPct val="150000"/>
                        </a:lnSpc>
                      </a:pP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6891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99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628251" y="2477875"/>
            <a:ext cx="9135543" cy="2120068"/>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existing system for a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incorporates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 technology and data analysis. This system aims to enhance the security, privacy, and integrity of healthcare data, while also leveraging data analysis techniques to provide valuable insights and improve the overall patient experience. This is more costly to use and time taking process. It can use by multiple authorizations.</a:t>
            </a:r>
          </a:p>
        </p:txBody>
      </p:sp>
    </p:spTree>
    <p:extLst>
      <p:ext uri="{BB962C8B-B14F-4D97-AF65-F5344CB8AC3E}">
        <p14:creationId xmlns:p14="http://schemas.microsoft.com/office/powerpoint/2010/main" val="117523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DISADVANTAGES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89901" y="2026508"/>
            <a:ext cx="9359577" cy="1745158"/>
          </a:xfrm>
          <a:prstGeom prst="rect">
            <a:avLst/>
          </a:prstGeom>
        </p:spPr>
        <p:txBody>
          <a:bodyPr wrap="square">
            <a:spAutoFit/>
          </a:bodyPr>
          <a:lstStyle/>
          <a:p>
            <a:pPr marL="285750" lvl="0" indent="-285750" algn="just">
              <a:lnSpc>
                <a:spcPct val="150000"/>
              </a:lnSpc>
              <a:buFont typeface="Wingdings" panose="05000000000000000000" pitchFamily="2" charset="2"/>
              <a:buChar char="v"/>
            </a:pPr>
            <a:r>
              <a:rPr lang="en-US" dirty="0"/>
              <a:t>Complex user interface. Making user difficult to recognize the operations</a:t>
            </a:r>
            <a:endParaRPr lang="en-IN" dirty="0"/>
          </a:p>
          <a:p>
            <a:pPr marL="285750" lvl="0" indent="-285750" algn="just">
              <a:lnSpc>
                <a:spcPct val="150000"/>
              </a:lnSpc>
              <a:buFont typeface="Wingdings" panose="05000000000000000000" pitchFamily="2" charset="2"/>
              <a:buChar char="v"/>
            </a:pPr>
            <a:r>
              <a:rPr lang="en-US" dirty="0"/>
              <a:t>Late response to user due to highly dumped data set</a:t>
            </a:r>
            <a:endParaRPr lang="en-IN" dirty="0"/>
          </a:p>
          <a:p>
            <a:pPr marL="285750" lvl="0" indent="-285750" algn="just">
              <a:lnSpc>
                <a:spcPct val="150000"/>
              </a:lnSpc>
              <a:buFont typeface="Wingdings" panose="05000000000000000000" pitchFamily="2" charset="2"/>
              <a:buChar char="v"/>
            </a:pPr>
            <a:r>
              <a:rPr lang="en-US" dirty="0"/>
              <a:t>More processing time to process huge data </a:t>
            </a:r>
            <a:endParaRPr lang="en-IN" dirty="0"/>
          </a:p>
          <a:p>
            <a:pPr marL="342900" indent="-342900" algn="just">
              <a:lnSpc>
                <a:spcPct val="15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652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PROPOSED METHOD</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proposed system for a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integrates Natural Language Processing (NLP) techniques, Decision Trees, and Support Vector Machines (SVM) to create an advanced and intelligent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solution.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utilizes NLP algorithms to understand and interpret user queries or messages in a natural language format. NLP allows the chat bot to extract relevant information, such as symptoms, medical history, or specific concerns from the user's input. By applying NLP techniques,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comprehend and respond effectively to a wide range of user queries, facilitating a more interactive and personalized conversation.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96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1754326"/>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visually pleasing </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response time to user </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data set</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processing times.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15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74564" y="349959"/>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917473"/>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531189" y="1144156"/>
            <a:ext cx="4371975" cy="4718866"/>
          </a:xfrm>
          <a:prstGeom prst="rect">
            <a:avLst/>
          </a:prstGeom>
        </p:spPr>
      </p:pic>
    </p:spTree>
    <p:extLst>
      <p:ext uri="{BB962C8B-B14F-4D97-AF65-F5344CB8AC3E}">
        <p14:creationId xmlns:p14="http://schemas.microsoft.com/office/powerpoint/2010/main" val="397956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26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869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a:t>
            </a:r>
            <a:r>
              <a:rPr lang="en-US" dirty="0" smtClean="0">
                <a:latin typeface="Times New Roman" panose="02020603050405020304" pitchFamily="18" charset="0"/>
                <a:cs typeface="Times New Roman" panose="02020603050405020304" pitchFamily="18" charset="0"/>
              </a:rPr>
              <a:t>8GB </a:t>
            </a:r>
            <a:r>
              <a:rPr lang="en-US" dirty="0">
                <a:latin typeface="Times New Roman" panose="02020603050405020304" pitchFamily="18" charset="0"/>
                <a:cs typeface="Times New Roman" panose="02020603050405020304" pitchFamily="18" charset="0"/>
              </a:rPr>
              <a:t>(min)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814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Hardware </a:t>
            </a:r>
            <a:r>
              <a:rPr lang="en-US" dirty="0">
                <a:latin typeface="Times New Roman" panose="02020603050405020304" pitchFamily="18" charset="0"/>
                <a:cs typeface="Times New Roman" panose="02020603050405020304" pitchFamily="18" charset="0"/>
              </a:rPr>
              <a:t>and Software </a:t>
            </a:r>
            <a:r>
              <a:rPr lang="en-US"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69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978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18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3135086" y="1897515"/>
            <a:ext cx="6511834" cy="3324225"/>
          </a:xfrm>
          <a:prstGeom prst="rect">
            <a:avLst/>
          </a:prstGeom>
        </p:spPr>
      </p:pic>
    </p:spTree>
    <p:extLst>
      <p:ext uri="{BB962C8B-B14F-4D97-AF65-F5344CB8AC3E}">
        <p14:creationId xmlns:p14="http://schemas.microsoft.com/office/powerpoint/2010/main" val="428134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67" y="1394000"/>
            <a:ext cx="10267406" cy="3149580"/>
          </a:xfrm>
          <a:prstGeom prst="rect">
            <a:avLst/>
          </a:prstGeom>
        </p:spPr>
        <p:txBody>
          <a:bodyPr wrap="square">
            <a:spAutoFit/>
          </a:bodyPr>
          <a:lstStyle/>
          <a:p>
            <a:pPr algn="ctr">
              <a:lnSpc>
                <a:spcPct val="150000"/>
              </a:lnSpc>
              <a:spcAft>
                <a:spcPts val="800"/>
              </a:spcAft>
            </a:pPr>
            <a:r>
              <a:rPr lang="en-IN" sz="20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 </a:t>
            </a: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RESULTS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 System</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1.1 Take Data: </a:t>
            </a:r>
            <a:r>
              <a:rPr lang="en-IN" dirty="0">
                <a:latin typeface="Times New Roman" panose="02020603050405020304" pitchFamily="18" charset="0"/>
                <a:cs typeface="Times New Roman" panose="02020603050405020304" pitchFamily="18" charset="0"/>
              </a:rPr>
              <a:t>System will receive data from the user.</a:t>
            </a:r>
          </a:p>
          <a:p>
            <a:pPr algn="just">
              <a:lnSpc>
                <a:spcPct val="150000"/>
              </a:lnSpc>
            </a:pPr>
            <a:r>
              <a:rPr lang="en-IN" b="1" dirty="0">
                <a:latin typeface="Times New Roman" panose="02020603050405020304" pitchFamily="18" charset="0"/>
                <a:cs typeface="Times New Roman" panose="02020603050405020304" pitchFamily="18" charset="0"/>
              </a:rPr>
              <a:t>1.2 Pre-processing:</a:t>
            </a:r>
            <a:r>
              <a:rPr lang="en-IN" dirty="0">
                <a:latin typeface="Times New Roman" panose="02020603050405020304" pitchFamily="18" charset="0"/>
                <a:cs typeface="Times New Roman" panose="02020603050405020304" pitchFamily="18" charset="0"/>
              </a:rPr>
              <a:t> The system will undergo for pre-processing.</a:t>
            </a:r>
          </a:p>
          <a:p>
            <a:pPr algn="just">
              <a:lnSpc>
                <a:spcPct val="150000"/>
              </a:lnSpc>
            </a:pPr>
            <a:r>
              <a:rPr lang="en-IN" b="1" dirty="0">
                <a:latin typeface="Times New Roman" panose="02020603050405020304" pitchFamily="18" charset="0"/>
                <a:cs typeface="Times New Roman" panose="02020603050405020304" pitchFamily="18" charset="0"/>
              </a:rPr>
              <a:t>1.3 Training:</a:t>
            </a:r>
            <a:r>
              <a:rPr lang="en-IN" dirty="0">
                <a:latin typeface="Times New Roman" panose="02020603050405020304" pitchFamily="18" charset="0"/>
                <a:cs typeface="Times New Roman" panose="02020603050405020304" pitchFamily="18" charset="0"/>
              </a:rPr>
              <a:t> The System will be trained.</a:t>
            </a:r>
          </a:p>
          <a:p>
            <a:pPr algn="just">
              <a:lnSpc>
                <a:spcPct val="150000"/>
              </a:lnSpc>
            </a:pPr>
            <a:r>
              <a:rPr lang="en-IN" b="1" dirty="0">
                <a:latin typeface="Times New Roman" panose="02020603050405020304" pitchFamily="18" charset="0"/>
                <a:cs typeface="Times New Roman" panose="02020603050405020304" pitchFamily="18" charset="0"/>
              </a:rPr>
              <a:t>1.4 Model:</a:t>
            </a:r>
            <a:r>
              <a:rPr lang="en-IN" dirty="0">
                <a:latin typeface="Times New Roman" panose="02020603050405020304" pitchFamily="18" charset="0"/>
                <a:cs typeface="Times New Roman" panose="02020603050405020304" pitchFamily="18" charset="0"/>
              </a:rPr>
              <a:t> The system will work based on model.</a:t>
            </a:r>
          </a:p>
          <a:p>
            <a:pPr algn="just">
              <a:lnSpc>
                <a:spcPct val="150000"/>
              </a:lnSpc>
            </a:pPr>
            <a:r>
              <a:rPr lang="en-IN" b="1" dirty="0">
                <a:latin typeface="Times New Roman" panose="02020603050405020304" pitchFamily="18" charset="0"/>
                <a:cs typeface="Times New Roman" panose="02020603050405020304" pitchFamily="18" charset="0"/>
              </a:rPr>
              <a:t>1.5 Results: </a:t>
            </a:r>
            <a:r>
              <a:rPr lang="en-IN" dirty="0">
                <a:latin typeface="Times New Roman" panose="02020603050405020304" pitchFamily="18" charset="0"/>
                <a:cs typeface="Times New Roman" panose="02020603050405020304" pitchFamily="18" charset="0"/>
              </a:rPr>
              <a:t>The system will deliver the output to the user.</a:t>
            </a:r>
          </a:p>
        </p:txBody>
      </p:sp>
    </p:spTree>
    <p:extLst>
      <p:ext uri="{BB962C8B-B14F-4D97-AF65-F5344CB8AC3E}">
        <p14:creationId xmlns:p14="http://schemas.microsoft.com/office/powerpoint/2010/main" val="2046339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44088"/>
            <a:ext cx="6096000" cy="1289071"/>
          </a:xfrm>
          <a:prstGeom prst="rect">
            <a:avLst/>
          </a:prstGeom>
        </p:spPr>
        <p:txBody>
          <a:bodyPr>
            <a:spAutoFit/>
          </a:bodyPr>
          <a:lstStyle/>
          <a:p>
            <a:pPr algn="just">
              <a:lnSpc>
                <a:spcPct val="150000"/>
              </a:lnSpc>
            </a:pPr>
            <a:r>
              <a:rPr lang="en-IN" b="1" dirty="0">
                <a:latin typeface="Times New Roman" panose="02020603050405020304" pitchFamily="18" charset="0"/>
                <a:cs typeface="Times New Roman" panose="02020603050405020304" pitchFamily="18" charset="0"/>
              </a:rPr>
              <a:t>2. User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2.1 Send Query: </a:t>
            </a:r>
            <a:r>
              <a:rPr lang="en-IN" dirty="0">
                <a:latin typeface="Times New Roman" panose="02020603050405020304" pitchFamily="18" charset="0"/>
                <a:cs typeface="Times New Roman" panose="02020603050405020304" pitchFamily="18" charset="0"/>
              </a:rPr>
              <a:t>User will send Query to the system.</a:t>
            </a:r>
          </a:p>
          <a:p>
            <a:pPr algn="just">
              <a:lnSpc>
                <a:spcPct val="150000"/>
              </a:lnSpc>
            </a:pPr>
            <a:r>
              <a:rPr lang="en-IN" b="1" dirty="0">
                <a:latin typeface="Times New Roman" panose="02020603050405020304" pitchFamily="18" charset="0"/>
                <a:cs typeface="Times New Roman" panose="02020603050405020304" pitchFamily="18" charset="0"/>
              </a:rPr>
              <a:t>2.2 View Query Result:</a:t>
            </a:r>
            <a:r>
              <a:rPr lang="en-IN" dirty="0">
                <a:latin typeface="Times New Roman" panose="02020603050405020304" pitchFamily="18" charset="0"/>
                <a:cs typeface="Times New Roman" panose="02020603050405020304" pitchFamily="18" charset="0"/>
              </a:rPr>
              <a:t> User will view his query result. </a:t>
            </a:r>
          </a:p>
        </p:txBody>
      </p:sp>
    </p:spTree>
    <p:extLst>
      <p:ext uri="{BB962C8B-B14F-4D97-AF65-F5344CB8AC3E}">
        <p14:creationId xmlns:p14="http://schemas.microsoft.com/office/powerpoint/2010/main" val="3660297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506914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A. Allen, ‘‘Morphing telemedicine-telecare-telehealth-</a:t>
            </a:r>
            <a:r>
              <a:rPr lang="en-US" dirty="0" err="1">
                <a:latin typeface="Times New Roman" panose="02020603050405020304" pitchFamily="18" charset="0"/>
                <a:cs typeface="Times New Roman" panose="02020603050405020304" pitchFamily="18" charset="0"/>
              </a:rPr>
              <a:t>ehealth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Telemed</a:t>
            </a:r>
            <a:r>
              <a:rPr lang="en-US" dirty="0">
                <a:latin typeface="Times New Roman" panose="02020603050405020304" pitchFamily="18" charset="0"/>
                <a:cs typeface="Times New Roman" panose="02020603050405020304" pitchFamily="18" charset="0"/>
              </a:rPr>
              <a:t> Today, Special, no. 2000, 2000.</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[2] S. L. Murphy, J. Xu, K. D. </a:t>
            </a:r>
            <a:r>
              <a:rPr lang="en-US" dirty="0" err="1">
                <a:latin typeface="Times New Roman" panose="02020603050405020304" pitchFamily="18" charset="0"/>
                <a:cs typeface="Times New Roman" panose="02020603050405020304" pitchFamily="18" charset="0"/>
              </a:rPr>
              <a:t>Kochanek</a:t>
            </a:r>
            <a:r>
              <a:rPr lang="en-US" dirty="0">
                <a:latin typeface="Times New Roman" panose="02020603050405020304" pitchFamily="18" charset="0"/>
                <a:cs typeface="Times New Roman" panose="02020603050405020304" pitchFamily="18" charset="0"/>
              </a:rPr>
              <a:t>, and E. Arias, ‘‘Mortality in the United States, 2017,’’ </a:t>
            </a:r>
            <a:r>
              <a:rPr lang="en-US" i="1" dirty="0">
                <a:latin typeface="Times New Roman" panose="02020603050405020304" pitchFamily="18" charset="0"/>
                <a:cs typeface="Times New Roman" panose="02020603050405020304" pitchFamily="18" charset="0"/>
              </a:rPr>
              <a:t>NCHS Data Brief</a:t>
            </a:r>
            <a:r>
              <a:rPr lang="en-US" dirty="0">
                <a:latin typeface="Times New Roman" panose="02020603050405020304" pitchFamily="18" charset="0"/>
                <a:cs typeface="Times New Roman" panose="02020603050405020304" pitchFamily="18" charset="0"/>
              </a:rPr>
              <a:t>, no. 328, pp. 1–8, Nov. 2018.</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[3] K. Myers, P. Berry, J. Blythe, K. Conley, M. </a:t>
            </a:r>
            <a:r>
              <a:rPr lang="en-US" dirty="0" err="1">
                <a:latin typeface="Times New Roman" panose="02020603050405020304" pitchFamily="18" charset="0"/>
                <a:cs typeface="Times New Roman" panose="02020603050405020304" pitchFamily="18" charset="0"/>
              </a:rPr>
              <a:t>Gervasio</a:t>
            </a:r>
            <a:r>
              <a:rPr lang="en-US" dirty="0">
                <a:latin typeface="Times New Roman" panose="02020603050405020304" pitchFamily="18" charset="0"/>
                <a:cs typeface="Times New Roman" panose="02020603050405020304" pitchFamily="18" charset="0"/>
              </a:rPr>
              <a:t>, D. L. McGuinness, D. Morley, A. </a:t>
            </a:r>
            <a:r>
              <a:rPr lang="en-US" dirty="0" err="1">
                <a:latin typeface="Times New Roman" panose="02020603050405020304" pitchFamily="18" charset="0"/>
                <a:cs typeface="Times New Roman" panose="02020603050405020304" pitchFamily="18" charset="0"/>
              </a:rPr>
              <a:t>Pfeffer</a:t>
            </a:r>
            <a:r>
              <a:rPr lang="en-US" dirty="0">
                <a:latin typeface="Times New Roman" panose="02020603050405020304" pitchFamily="18" charset="0"/>
                <a:cs typeface="Times New Roman" panose="02020603050405020304" pitchFamily="18" charset="0"/>
              </a:rPr>
              <a:t>, M. Pollack, and M. </a:t>
            </a:r>
            <a:r>
              <a:rPr lang="en-US" dirty="0" err="1">
                <a:latin typeface="Times New Roman" panose="02020603050405020304" pitchFamily="18" charset="0"/>
                <a:cs typeface="Times New Roman" panose="02020603050405020304" pitchFamily="18" charset="0"/>
              </a:rPr>
              <a:t>Tambe</a:t>
            </a:r>
            <a:r>
              <a:rPr lang="en-US" dirty="0">
                <a:latin typeface="Times New Roman" panose="02020603050405020304" pitchFamily="18" charset="0"/>
                <a:cs typeface="Times New Roman" panose="02020603050405020304" pitchFamily="18" charset="0"/>
              </a:rPr>
              <a:t>, ‘‘An intelligent personal assistant for task and time management,’’ </a:t>
            </a:r>
            <a:r>
              <a:rPr lang="en-US" i="1" dirty="0">
                <a:latin typeface="Times New Roman" panose="02020603050405020304" pitchFamily="18" charset="0"/>
                <a:cs typeface="Times New Roman" panose="02020603050405020304" pitchFamily="18" charset="0"/>
              </a:rPr>
              <a:t>AI Mag.</a:t>
            </a:r>
            <a:r>
              <a:rPr lang="en-US" dirty="0">
                <a:latin typeface="Times New Roman" panose="02020603050405020304" pitchFamily="18" charset="0"/>
                <a:cs typeface="Times New Roman" panose="02020603050405020304" pitchFamily="18" charset="0"/>
              </a:rPr>
              <a:t>, vol. 28, no. 2, p. 47, 2007.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[4] Flora Amato, Stefano </a:t>
            </a:r>
            <a:r>
              <a:rPr lang="en-IN" dirty="0" err="1">
                <a:latin typeface="Times New Roman" panose="02020603050405020304" pitchFamily="18" charset="0"/>
                <a:cs typeface="Times New Roman" panose="02020603050405020304" pitchFamily="18" charset="0"/>
              </a:rPr>
              <a:t>Marrone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meet eHealth: automat zing healthcare”, proceeding of diet, May-2018. </a:t>
            </a:r>
          </a:p>
          <a:p>
            <a:pPr algn="just">
              <a:lnSpc>
                <a:spcPct val="150000"/>
              </a:lnSpc>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Benilda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Eleonor</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Comendador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Pharmabot</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pediatric</a:t>
            </a:r>
            <a:r>
              <a:rPr lang="en-IN" dirty="0">
                <a:latin typeface="Times New Roman" panose="02020603050405020304" pitchFamily="18" charset="0"/>
                <a:cs typeface="Times New Roman" panose="02020603050405020304" pitchFamily="18" charset="0"/>
              </a:rPr>
              <a:t> generic Medicine consultant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proceeding of the JACE, April 2015.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371192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92433" y="95911"/>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58468" y="762416"/>
            <a:ext cx="10693155" cy="6647974"/>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With the increasing population of India and a rise in birth rates coupled with advancements in the medical field leading to a decrease in death rates, there is a concerning shortage of doctors to adequately serve the growing population. This issue becomes apparent when visiting government hospitals in cities, where the limited availability of doctors is a major cause of inadequate treatment and, in some cases, even resulting in patient deaths. Furthermore, doctors, being human, are prone to making mistakes in providing accurate treatments, which can also lead to patient fatalities. To address such situations, the development of an intelligent and smart chat bot that can offer advice to both doctors and patients becomes crucial, potentially saving the lives of hundreds of people. Virtual assistants, including chat bots, have the potential to assist patients and healthcare providers with various medical-related tasks. Chat bots are computer programs designed to engage in conversations with individuals, offering assistance through text messages, applications, or instant messaging. These bots can identify symptoms and provide diagnoses based on specific symptoms, as well as recommend appropriate doctors for prompt responses. While chat bots are already extensively employed in other industries such as retail to enhance processes, their integration into healthcare services can prove invaluable.</a:t>
            </a:r>
          </a:p>
          <a:p>
            <a:pPr algn="just">
              <a:lnSpc>
                <a:spcPct val="150000"/>
              </a:lnSpc>
            </a:pPr>
            <a:r>
              <a:rPr lang="en-US" b="1" dirty="0">
                <a:latin typeface="Times New Roman" panose="02020603050405020304" pitchFamily="18" charset="0"/>
                <a:cs typeface="Times New Roman" panose="02020603050405020304" pitchFamily="18" charset="0"/>
              </a:rPr>
              <a:t>Keywords:</a:t>
            </a:r>
            <a:r>
              <a:rPr lang="en-IN" dirty="0">
                <a:latin typeface="Times New Roman" panose="02020603050405020304" pitchFamily="18" charset="0"/>
                <a:cs typeface="Times New Roman" panose="02020603050405020304" pitchFamily="18" charset="0"/>
              </a:rPr>
              <a:t>  Intelligent chat bot,</a:t>
            </a:r>
            <a:r>
              <a:rPr lang="en-US" dirty="0">
                <a:latin typeface="Times New Roman" panose="02020603050405020304" pitchFamily="18" charset="0"/>
                <a:cs typeface="Times New Roman" panose="02020603050405020304" pitchFamily="18" charset="0"/>
              </a:rPr>
              <a:t> Virtual assistants, medical-related tasks, Diagnosis, health service.</a:t>
            </a:r>
            <a:endParaRPr lang="en-IN" dirty="0">
              <a:latin typeface="Times New Roman" panose="02020603050405020304" pitchFamily="18" charset="0"/>
              <a:cs typeface="Times New Roman" panose="02020603050405020304" pitchFamily="18" charset="0"/>
            </a:endParaRPr>
          </a:p>
          <a:p>
            <a:r>
              <a:rPr lang="en-IN" b="1" dirty="0"/>
              <a:t> </a:t>
            </a:r>
            <a:endParaRPr lang="en-IN"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5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54868" y="1962606"/>
            <a:ext cx="8468498" cy="299165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developing a Health-Care Chat Bot using Support Vector Machines (SVM) and Decision Tree algorithms is to provide an intelligent and interactive conversational system that can assist users in addressing their health-related queries and concerns. The chat bot will leverage the capabilities of both SVM and Decision Tree algorithms to enhance its performance and accuracy in understanding user inputs and providing relevant and reliable responses.</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10646" y="7053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40528" y="1845278"/>
            <a:ext cx="10162901" cy="2542363"/>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Develop an AI-powered healthcare chat bot website using Django to enhance patient engagement and streamline healthcare inquiries. The chat bot will provide users with personalized health information, appointment scheduling assistance, and general medical advice. By leveraging natural language processing,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aims to improve user experience, facilitate health-related conversations, and contribute to efficient healthcare communication. This project addresses the need for accessible, intelligent healthcare support, fostering a more responsive and patient-centric approach in the digital landscape.</a:t>
            </a:r>
          </a:p>
        </p:txBody>
      </p:sp>
    </p:spTree>
    <p:extLst>
      <p:ext uri="{BB962C8B-B14F-4D97-AF65-F5344CB8AC3E}">
        <p14:creationId xmlns:p14="http://schemas.microsoft.com/office/powerpoint/2010/main" val="155807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0940" y="2072103"/>
            <a:ext cx="9761047" cy="3046988"/>
          </a:xfrm>
          <a:prstGeom prst="rect">
            <a:avLst/>
          </a:prstGeom>
        </p:spPr>
        <p:txBody>
          <a:bodyPr wrap="square">
            <a:spAutoFit/>
          </a:bodyPr>
          <a:lstStyle/>
          <a:p>
            <a:pPr>
              <a:lnSpc>
                <a:spcPct val="150000"/>
              </a:lnSpc>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Scope: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Create an AI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website using Django to enhance patient engagement and provide instant medical assistance.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will offer personalized health advice, answer queries, schedule appointments, and streamline communication. Integrating machine learning enables continuous improvement in diagnosis accuracy. This web platform aims to improve healthcare accessibility, reduce response times, and offer a user-friendly experience, contributing to more efficient and patient-centric healthcare services.</a:t>
            </a: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21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374" y="1862863"/>
            <a:ext cx="9094843" cy="3877985"/>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Motivation: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An AI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website with Django is an exciting </a:t>
            </a:r>
            <a:r>
              <a:rPr lang="en-IN" dirty="0" err="1">
                <a:latin typeface="Times New Roman" panose="02020603050405020304" pitchFamily="18" charset="0"/>
                <a:cs typeface="Times New Roman" panose="02020603050405020304" pitchFamily="18" charset="0"/>
              </a:rPr>
              <a:t>endeavor</a:t>
            </a:r>
            <a:r>
              <a:rPr lang="en-IN" dirty="0">
                <a:latin typeface="Times New Roman" panose="02020603050405020304" pitchFamily="18" charset="0"/>
                <a:cs typeface="Times New Roman" panose="02020603050405020304" pitchFamily="18" charset="0"/>
              </a:rPr>
              <a:t> that holds immense potential. Your innovative project has the power to revolutionize healthcare accessibility, providing users with instant support and information. By leveraging Django's robust framework, you're not just building a website; you're crafting a digital ally that can enhance patient experiences, streamline communication, and contribute to a healthier, more connected world. Your dedication to this transformative initiative is a step toward a future where technology empowers and transforms healthcare interactions. Keep pushing boundaries; your impact is boundless.</a:t>
            </a:r>
          </a:p>
        </p:txBody>
      </p:sp>
      <p:sp>
        <p:nvSpPr>
          <p:cNvPr id="3" name="Title 1"/>
          <p:cNvSpPr txBox="1"/>
          <p:nvPr/>
        </p:nvSpPr>
        <p:spPr>
          <a:xfrm>
            <a:off x="1582462" y="37882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99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202882"/>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Nowadays, chat bots are becoming increasingly prevalent in various industries, such as IRCTC, banks, and online travel companies like Make My Trip. With the ongoing trend of digitalization, the demand for chat bots in the market continues to grow. One of the main reasons behind the need for medical chat bots in the healthcare industry is the rising population in India and the scarcity of doctors to cater to the needs of this growing population. Additionally, even doctors can make mistakes when diagnosing patients, potentially endangering their lives. For instance, Mohammed </a:t>
            </a:r>
            <a:r>
              <a:rPr lang="en-IN" dirty="0" err="1">
                <a:latin typeface="Times New Roman" panose="02020603050405020304" pitchFamily="18" charset="0"/>
                <a:cs typeface="Times New Roman" panose="02020603050405020304" pitchFamily="18" charset="0"/>
              </a:rPr>
              <a:t>Benaziza</a:t>
            </a:r>
            <a:r>
              <a:rPr lang="en-IN" dirty="0">
                <a:latin typeface="Times New Roman" panose="02020603050405020304" pitchFamily="18" charset="0"/>
                <a:cs typeface="Times New Roman" panose="02020603050405020304" pitchFamily="18" charset="0"/>
              </a:rPr>
              <a:t>, a renowned bodybuilder in the 1990s, tragically died due to Hypokalaemia (high potassium level) in his body. He experienced body cramps as a result of this excess potassium, but doctors mistakenly concluded that he was potassium deficient and administered additional potassium, leading to the cramps spreading to his heart and causing his death. </a:t>
            </a: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95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2951064"/>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There have been other cases where doctors have made errors as well. To prevent such scenarios, medical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are essential as they can provide guidance to doctors in critical cases. Their application is not limited to doctors alone; they can also be used by the general public in emergencies, where they can provide guidance on initial treatments. Furthermore, if an individual is suffering from a particular disease,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can assess the type of disease by asking a few questions. Additionally, it can provide information on precautions and remedies that should be taken.</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702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1988</Words>
  <Application>Microsoft Office PowerPoint</Application>
  <PresentationFormat>Widescreen</PresentationFormat>
  <Paragraphs>133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Century Gothic</vt:lpstr>
      <vt:lpstr>Times New Roman</vt:lpstr>
      <vt:lpstr>Wingdings</vt:lpstr>
      <vt:lpstr>Wingdings 2</vt:lpstr>
      <vt:lpstr>Wingdings 3</vt:lpstr>
      <vt:lpstr>Quotable</vt:lpstr>
      <vt:lpstr>AI HEALTHCARE CHATBOT WEBSITE  USING DJANGO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HEALTHCARE CHATBOT WEBSITE  USING DJANGO </dc:title>
  <dc:creator>D S Jashvitha Sai</dc:creator>
  <cp:lastModifiedBy>D S Jashvitha Sai</cp:lastModifiedBy>
  <cp:revision>1</cp:revision>
  <dcterms:created xsi:type="dcterms:W3CDTF">2023-12-21T12:19:30Z</dcterms:created>
  <dcterms:modified xsi:type="dcterms:W3CDTF">2023-12-21T12:20:16Z</dcterms:modified>
</cp:coreProperties>
</file>