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3"/>
  </p:notesMasterIdLst>
  <p:sldIdLst>
    <p:sldId id="305" r:id="rId2"/>
    <p:sldId id="256" r:id="rId3"/>
    <p:sldId id="258" r:id="rId4"/>
    <p:sldId id="259" r:id="rId5"/>
    <p:sldId id="264" r:id="rId6"/>
    <p:sldId id="268" r:id="rId7"/>
    <p:sldId id="269" r:id="rId8"/>
    <p:sldId id="270" r:id="rId9"/>
    <p:sldId id="271" r:id="rId10"/>
    <p:sldId id="273" r:id="rId11"/>
    <p:sldId id="274" r:id="rId12"/>
    <p:sldId id="275" r:id="rId13"/>
    <p:sldId id="279"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308" r:id="rId35"/>
    <p:sldId id="309" r:id="rId36"/>
    <p:sldId id="310" r:id="rId37"/>
    <p:sldId id="311" r:id="rId38"/>
    <p:sldId id="306" r:id="rId39"/>
    <p:sldId id="307" r:id="rId40"/>
    <p:sldId id="303" r:id="rId41"/>
    <p:sldId id="304"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1" d="100"/>
          <a:sy n="81" d="100"/>
        </p:scale>
        <p:origin x="-300" y="2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D4A293-62EA-40AB-8559-F0BCBC7B7FD7}" type="datetimeFigureOut">
              <a:rPr lang="en-US" smtClean="0"/>
              <a:t>4/17/2024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8D83B0-5881-47AA-ADDB-9309A61C5631}" type="slidenum">
              <a:rPr lang="en-US" smtClean="0"/>
              <a:t>‹#›</a:t>
            </a:fld>
            <a:endParaRPr lang="en-US"/>
          </a:p>
        </p:txBody>
      </p:sp>
    </p:spTree>
    <p:extLst>
      <p:ext uri="{BB962C8B-B14F-4D97-AF65-F5344CB8AC3E}">
        <p14:creationId xmlns:p14="http://schemas.microsoft.com/office/powerpoint/2010/main" val="3411315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4/17/2024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pPr/>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pPr/>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pPr/>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pPr/>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pPr/>
              <a:t>4/17/2024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pPr/>
              <a:t>4/17/2024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pPr/>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pPr/>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pPr/>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pPr/>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pPr/>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pPr/>
              <a:t>4/17/2024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pPr/>
              <a:t>4/17/2024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pPr/>
              <a:t>4/17/2024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pPr/>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pPr/>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pPr/>
              <a:t>4/17/2024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7">
            <a:extLst>
              <a:ext uri="{FF2B5EF4-FFF2-40B4-BE49-F238E27FC236}">
                <a16:creationId xmlns="" xmlns:a16="http://schemas.microsoft.com/office/drawing/2014/main" id="{4F0540EB-6A4B-28A8-564F-BC45DFDE0883}"/>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1</a:t>
            </a:fld>
            <a:endParaRPr lang="en-US" dirty="0"/>
          </a:p>
        </p:txBody>
      </p:sp>
      <p:sp>
        <p:nvSpPr>
          <p:cNvPr id="4" name="Content Placeholder 6">
            <a:extLst>
              <a:ext uri="{FF2B5EF4-FFF2-40B4-BE49-F238E27FC236}">
                <a16:creationId xmlns="" xmlns:a16="http://schemas.microsoft.com/office/drawing/2014/main" id="{838D8780-EFDB-71CF-4334-E8D45FAAFE27}"/>
              </a:ext>
            </a:extLst>
          </p:cNvPr>
          <p:cNvSpPr txBox="1">
            <a:spLocks/>
          </p:cNvSpPr>
          <p:nvPr/>
        </p:nvSpPr>
        <p:spPr>
          <a:xfrm>
            <a:off x="956200" y="1867988"/>
            <a:ext cx="9781467" cy="4990012"/>
          </a:xfrm>
          <a:prstGeom prst="rect">
            <a:avLst/>
          </a:prstGeom>
        </p:spPr>
        <p:txBody>
          <a:bodyPr>
            <a:normAutofit fontScale="85000" lnSpcReduction="20000"/>
          </a:bodyPr>
          <a:lstStyle/>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2100" b="1" i="0" u="none" strike="noStrike" kern="1200" cap="none" spc="0" normalizeH="0" baseline="0" noProof="0" dirty="0" smtClean="0">
                <a:ln>
                  <a:noFill/>
                </a:ln>
                <a:solidFill>
                  <a:srgbClr val="7030A0"/>
                </a:solidFill>
                <a:effectLst/>
                <a:uLnTx/>
                <a:uFillTx/>
                <a:latin typeface="Times New Roman" pitchFamily="18" charset="0"/>
                <a:ea typeface="Calibri" panose="020F0502020204030204" pitchFamily="34" charset="0"/>
                <a:cs typeface="Times New Roman" pitchFamily="18" charset="0"/>
              </a:rPr>
              <a:t>                            DEPARTMENT OF COMPUTER SCIENCE AND ENGINEERING</a:t>
            </a:r>
          </a:p>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lang="en-US" sz="1600" dirty="0" smtClean="0">
                <a:solidFill>
                  <a:srgbClr val="7030A0"/>
                </a:solidFill>
                <a:latin typeface="Times New Roman" pitchFamily="18" charset="0"/>
                <a:ea typeface="Calibri" panose="020F0502020204030204" pitchFamily="34" charset="0"/>
                <a:cs typeface="Times New Roman" pitchFamily="18" charset="0"/>
              </a:rPr>
              <a:t>									</a:t>
            </a:r>
            <a:r>
              <a:rPr lang="en-US" sz="1500" b="1" dirty="0" smtClean="0">
                <a:latin typeface="Times New Roman" pitchFamily="18" charset="0"/>
                <a:ea typeface="Calibri" panose="020F0502020204030204" pitchFamily="34" charset="0"/>
                <a:cs typeface="Times New Roman" pitchFamily="18" charset="0"/>
              </a:rPr>
              <a:t>BATCH NO   :    09</a:t>
            </a:r>
          </a:p>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500" b="1" i="0" u="none" strike="noStrike" kern="1200" cap="none" spc="0" normalizeH="0" baseline="0" noProof="0" dirty="0" smtClean="0">
                <a:ln>
                  <a:noFill/>
                </a:ln>
                <a:effectLst/>
                <a:uLnTx/>
                <a:uFillTx/>
                <a:latin typeface="Times New Roman" pitchFamily="18" charset="0"/>
                <a:ea typeface="Calibri" panose="020F0502020204030204" pitchFamily="34" charset="0"/>
                <a:cs typeface="Times New Roman" pitchFamily="18" charset="0"/>
              </a:rPr>
              <a:t>									REVIEW      </a:t>
            </a:r>
            <a:r>
              <a:rPr kumimoji="0" lang="en-US" sz="1500" b="1" i="0" u="none" strike="noStrike" kern="1200" cap="none" spc="0" normalizeH="0" noProof="0" dirty="0" smtClean="0">
                <a:ln>
                  <a:noFill/>
                </a:ln>
                <a:effectLst/>
                <a:uLnTx/>
                <a:uFillTx/>
                <a:latin typeface="Times New Roman" pitchFamily="18" charset="0"/>
                <a:ea typeface="Calibri" panose="020F0502020204030204" pitchFamily="34" charset="0"/>
                <a:cs typeface="Times New Roman" pitchFamily="18" charset="0"/>
              </a:rPr>
              <a:t> :     02</a:t>
            </a:r>
            <a:endParaRPr kumimoji="0" lang="en-US" sz="1500" b="1" i="0" u="none" strike="noStrike" kern="1200" cap="none" spc="0" normalizeH="0" baseline="0" noProof="0" dirty="0" smtClean="0">
              <a:ln>
                <a:noFill/>
              </a:ln>
              <a:effectLst/>
              <a:uLnTx/>
              <a:uFillTx/>
              <a:latin typeface="Times New Roman" pitchFamily="18" charset="0"/>
              <a:ea typeface="Calibri" panose="020F0502020204030204" pitchFamily="34" charset="0"/>
              <a:cs typeface="Times New Roman" pitchFamily="18" charset="0"/>
            </a:endParaRPr>
          </a:p>
          <a:p>
            <a:pPr marL="0" marR="0" lvl="0" indent="0" algn="ctr"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800" b="0" i="0" u="none" strike="noStrike" kern="1200" cap="none" spc="0" normalizeH="0" baseline="0" noProof="0" dirty="0" smtClean="0">
                <a:ln>
                  <a:noFill/>
                </a:ln>
                <a:solidFill>
                  <a:schemeClr val="accent1">
                    <a:lumMod val="25000"/>
                  </a:schemeClr>
                </a:solidFill>
                <a:effectLst/>
                <a:uLnTx/>
                <a:uFillTx/>
                <a:latin typeface="Times New Roman" pitchFamily="18" charset="0"/>
                <a:ea typeface="Calibri" panose="020F0502020204030204" pitchFamily="34" charset="0"/>
                <a:cs typeface="Times New Roman" pitchFamily="18" charset="0"/>
              </a:rPr>
              <a:t>  Under the Esteemed Guidance of</a:t>
            </a:r>
          </a:p>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800" b="0" i="0" u="none" strike="noStrike" kern="1200" cap="none" spc="0" normalizeH="0" baseline="0" noProof="0" dirty="0" smtClean="0">
                <a:ln>
                  <a:noFill/>
                </a:ln>
                <a:solidFill>
                  <a:schemeClr val="accent1">
                    <a:lumMod val="25000"/>
                  </a:schemeClr>
                </a:solidFill>
                <a:effectLst/>
                <a:uLnTx/>
                <a:uFillTx/>
                <a:latin typeface="Times New Roman" pitchFamily="18" charset="0"/>
                <a:ea typeface="Calibri" panose="020F0502020204030204" pitchFamily="34" charset="0"/>
                <a:cs typeface="Times New Roman" pitchFamily="18" charset="0"/>
              </a:rPr>
              <a:t>                                                 		</a:t>
            </a:r>
            <a:r>
              <a:rPr lang="en-US" dirty="0" smtClean="0">
                <a:solidFill>
                  <a:schemeClr val="accent1">
                    <a:lumMod val="25000"/>
                  </a:schemeClr>
                </a:solidFill>
                <a:latin typeface="Times New Roman" pitchFamily="18" charset="0"/>
                <a:ea typeface="Calibri" panose="020F0502020204030204" pitchFamily="34" charset="0"/>
                <a:cs typeface="Times New Roman" pitchFamily="18" charset="0"/>
              </a:rPr>
              <a:t>    </a:t>
            </a:r>
            <a:r>
              <a:rPr kumimoji="0" lang="en-IN" sz="1800" b="1" i="0" u="none" strike="noStrike" kern="1200" cap="none" spc="0" normalizeH="0" baseline="0" noProof="0" dirty="0" smtClean="0">
                <a:ln>
                  <a:noFill/>
                </a:ln>
                <a:solidFill>
                  <a:schemeClr val="tx1">
                    <a:lumMod val="50000"/>
                  </a:schemeClr>
                </a:solidFill>
                <a:effectLst/>
                <a:uLnTx/>
                <a:uFillTx/>
                <a:latin typeface="Calibri" panose="020F0502020204030204" pitchFamily="34" charset="0"/>
                <a:ea typeface="Calibri" panose="020F0502020204030204" pitchFamily="34" charset="0"/>
                <a:cs typeface="Times New Roman" panose="02020603050405020304" pitchFamily="18" charset="0"/>
              </a:rPr>
              <a:t>Mr. P. SASI KUMAR</a:t>
            </a:r>
            <a:r>
              <a:rPr kumimoji="0" lang="en-US" sz="1600" b="1" i="0" u="none" strike="noStrike" kern="1200" cap="none" spc="0" normalizeH="0" baseline="0" noProof="0" dirty="0" smtClean="0">
                <a:ln>
                  <a:noFill/>
                </a:ln>
                <a:solidFill>
                  <a:schemeClr val="tx1">
                    <a:lumMod val="50000"/>
                  </a:schemeClr>
                </a:solidFill>
                <a:effectLst/>
                <a:uLnTx/>
                <a:uFillTx/>
                <a:latin typeface="Times New Roman" pitchFamily="18" charset="0"/>
                <a:ea typeface="Calibri" panose="020F0502020204030204" pitchFamily="34" charset="0"/>
                <a:cs typeface="Times New Roman" pitchFamily="18" charset="0"/>
              </a:rPr>
              <a:t>, M. Tech.,  (Ph.D.)</a:t>
            </a:r>
          </a:p>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600" b="1" i="0" u="none" strike="noStrike" kern="1200" cap="none" spc="0" normalizeH="0" baseline="0" noProof="0" dirty="0" smtClean="0">
                <a:ln>
                  <a:noFill/>
                </a:ln>
                <a:solidFill>
                  <a:schemeClr val="accent1">
                    <a:lumMod val="25000"/>
                  </a:schemeClr>
                </a:solidFill>
                <a:effectLst/>
                <a:uLnTx/>
                <a:uFillTx/>
                <a:latin typeface="Times New Roman" pitchFamily="18" charset="0"/>
                <a:ea typeface="Calibri" panose="020F0502020204030204" pitchFamily="34" charset="0"/>
                <a:cs typeface="Times New Roman" pitchFamily="18" charset="0"/>
              </a:rPr>
              <a:t>                                                                         	</a:t>
            </a:r>
            <a:r>
              <a:rPr lang="en-US" sz="1600" b="1" dirty="0" smtClean="0">
                <a:solidFill>
                  <a:schemeClr val="accent1">
                    <a:lumMod val="25000"/>
                  </a:schemeClr>
                </a:solidFill>
                <a:latin typeface="Times New Roman" pitchFamily="18" charset="0"/>
                <a:ea typeface="Calibri" panose="020F0502020204030204" pitchFamily="34" charset="0"/>
                <a:cs typeface="Times New Roman" pitchFamily="18" charset="0"/>
              </a:rPr>
              <a:t>          </a:t>
            </a:r>
            <a:r>
              <a:rPr kumimoji="0" lang="en-US" sz="1600" b="0" i="0" u="none" strike="noStrike" kern="1200" cap="none" spc="0" normalizeH="0" baseline="0" noProof="0" dirty="0" smtClean="0">
                <a:ln>
                  <a:noFill/>
                </a:ln>
                <a:solidFill>
                  <a:schemeClr val="tx1">
                    <a:lumMod val="50000"/>
                  </a:schemeClr>
                </a:solidFill>
                <a:effectLst/>
                <a:uLnTx/>
                <a:uFillTx/>
                <a:latin typeface="Times New Roman" pitchFamily="18" charset="0"/>
                <a:ea typeface="Calibri" panose="020F0502020204030204" pitchFamily="34" charset="0"/>
                <a:cs typeface="Times New Roman" pitchFamily="18" charset="0"/>
              </a:rPr>
              <a:t>Assistant Professor.</a:t>
            </a:r>
          </a:p>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600" b="0" i="0" u="none" strike="noStrike" kern="1200" cap="none" spc="0" normalizeH="0" baseline="0" noProof="0" dirty="0" smtClean="0">
                <a:ln>
                  <a:noFill/>
                </a:ln>
                <a:solidFill>
                  <a:schemeClr val="tx1">
                    <a:lumMod val="50000"/>
                  </a:schemeClr>
                </a:solidFill>
                <a:effectLst/>
                <a:uLnTx/>
                <a:uFillTx/>
                <a:latin typeface="Times New Roman" pitchFamily="18" charset="0"/>
                <a:ea typeface="Calibri" panose="020F0502020204030204" pitchFamily="34" charset="0"/>
                <a:cs typeface="Times New Roman" pitchFamily="18" charset="0"/>
              </a:rPr>
              <a:t>                                                                            		</a:t>
            </a:r>
            <a:r>
              <a:rPr kumimoji="0" lang="en-US" sz="1600" b="1" i="0" u="none" strike="noStrike" kern="1200" cap="none" spc="0" normalizeH="0" baseline="0" noProof="0" dirty="0" smtClean="0">
                <a:ln>
                  <a:noFill/>
                </a:ln>
                <a:solidFill>
                  <a:schemeClr val="tx1">
                    <a:lumMod val="50000"/>
                  </a:schemeClr>
                </a:solidFill>
                <a:effectLst/>
                <a:uLnTx/>
                <a:uFillTx/>
                <a:latin typeface="Times New Roman" pitchFamily="18" charset="0"/>
                <a:ea typeface="Calibri" panose="020F0502020204030204" pitchFamily="34" charset="0"/>
                <a:cs typeface="Times New Roman" pitchFamily="18" charset="0"/>
              </a:rPr>
              <a:t>TEAM MEMBERS</a:t>
            </a:r>
            <a:r>
              <a:rPr kumimoji="0" lang="en-US" sz="1600" b="1" i="0" u="none" strike="noStrike" kern="1200" cap="none" spc="0" normalizeH="0" baseline="0" noProof="0" dirty="0" smtClean="0">
                <a:ln>
                  <a:noFill/>
                </a:ln>
                <a:solidFill>
                  <a:schemeClr val="accent1">
                    <a:lumMod val="25000"/>
                  </a:schemeClr>
                </a:solidFill>
                <a:effectLst/>
                <a:uLnTx/>
                <a:uFillTx/>
                <a:latin typeface="Times New Roman" pitchFamily="18" charset="0"/>
                <a:ea typeface="Calibri" panose="020F0502020204030204" pitchFamily="34" charset="0"/>
                <a:cs typeface="Times New Roman" pitchFamily="18" charset="0"/>
              </a:rPr>
              <a:t>   </a:t>
            </a:r>
          </a:p>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600" b="1" i="0" u="none" strike="noStrike" kern="1200" cap="none" spc="0" normalizeH="0" baseline="0" noProof="0" dirty="0" smtClean="0">
                <a:ln>
                  <a:noFill/>
                </a:ln>
                <a:solidFill>
                  <a:schemeClr val="accent1">
                    <a:lumMod val="25000"/>
                  </a:schemeClr>
                </a:solidFill>
                <a:effectLst/>
                <a:uLnTx/>
                <a:uFillTx/>
                <a:latin typeface="Times New Roman" pitchFamily="18" charset="0"/>
                <a:ea typeface="Calibri" panose="020F0502020204030204" pitchFamily="34" charset="0"/>
                <a:cs typeface="Times New Roman" pitchFamily="18" charset="0"/>
              </a:rPr>
              <a:t>		                    			 </a:t>
            </a:r>
            <a:r>
              <a:rPr kumimoji="0" lang="en-IN" sz="1800" b="0" i="0" u="none" strike="noStrike" kern="100" cap="none" spc="0" normalizeH="0" baseline="0" noProof="0" dirty="0" smtClean="0">
                <a:ln>
                  <a:noFill/>
                </a:ln>
                <a:solidFill>
                  <a:schemeClr val="tx1">
                    <a:lumMod val="75000"/>
                    <a:lumOff val="25000"/>
                  </a:schemeClr>
                </a:solidFill>
                <a:effectLst/>
                <a:uLnTx/>
                <a:uFillTx/>
                <a:latin typeface="Times New Roman" panose="02020603050405020304" pitchFamily="18" charset="0"/>
                <a:ea typeface="Calibri" panose="020F0502020204030204" pitchFamily="34" charset="0"/>
                <a:cs typeface="Times New Roman" panose="02020603050405020304" pitchFamily="18" charset="0"/>
              </a:rPr>
              <a:t>T.N.L. KRISHNA                       -               20T91A0595</a:t>
            </a:r>
            <a:endParaRPr kumimoji="0" lang="en-IN" sz="1800" b="0" i="0" u="none" strike="noStrike" kern="100" cap="none" spc="0" normalizeH="0" baseline="0" noProof="0" dirty="0" smtClean="0">
              <a:ln>
                <a:noFill/>
              </a:ln>
              <a:solidFill>
                <a:schemeClr val="tx1">
                  <a:lumMod val="75000"/>
                  <a:lumOff val="25000"/>
                </a:schemeClr>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7000"/>
              </a:lnSpc>
              <a:spcBef>
                <a:spcPts val="1000"/>
              </a:spcBef>
              <a:spcAft>
                <a:spcPts val="800"/>
              </a:spcAft>
              <a:buClr>
                <a:schemeClr val="accent1"/>
              </a:buClr>
              <a:buSzPct val="80000"/>
              <a:buFont typeface="Wingdings 3" charset="2"/>
              <a:buNone/>
              <a:tabLst/>
              <a:defRPr/>
            </a:pPr>
            <a:r>
              <a:rPr kumimoji="0" lang="en-IN" sz="1800" b="0" i="0" u="none" strike="noStrike" kern="100" cap="none" spc="0" normalizeH="0" baseline="0" noProof="0" dirty="0" smtClean="0">
                <a:ln>
                  <a:noFill/>
                </a:ln>
                <a:solidFill>
                  <a:schemeClr val="tx1">
                    <a:lumMod val="75000"/>
                    <a:lumOff val="25000"/>
                  </a:schemeClr>
                </a:solidFill>
                <a:effectLst/>
                <a:uLnTx/>
                <a:uFillTx/>
                <a:latin typeface="Times New Roman" panose="02020603050405020304" pitchFamily="18" charset="0"/>
                <a:ea typeface="Calibri" panose="020F0502020204030204" pitchFamily="34" charset="0"/>
                <a:cs typeface="Times New Roman" panose="02020603050405020304" pitchFamily="18" charset="0"/>
              </a:rPr>
              <a:t>                                    			S. SUPRIYA RAVIKUMAR      -               20T91A0577</a:t>
            </a:r>
            <a:endParaRPr kumimoji="0" lang="en-IN" sz="1800" b="0" i="0" u="none" strike="noStrike" kern="100" cap="none" spc="0" normalizeH="0" baseline="0" noProof="0" dirty="0" smtClean="0">
              <a:ln>
                <a:noFill/>
              </a:ln>
              <a:solidFill>
                <a:schemeClr val="tx1">
                  <a:lumMod val="75000"/>
                  <a:lumOff val="25000"/>
                </a:schemeClr>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7000"/>
              </a:lnSpc>
              <a:spcBef>
                <a:spcPts val="1000"/>
              </a:spcBef>
              <a:spcAft>
                <a:spcPts val="800"/>
              </a:spcAft>
              <a:buClr>
                <a:schemeClr val="accent1"/>
              </a:buClr>
              <a:buSzPct val="80000"/>
              <a:buFont typeface="Wingdings 3" charset="2"/>
              <a:buNone/>
              <a:tabLst/>
              <a:defRPr/>
            </a:pPr>
            <a:r>
              <a:rPr kumimoji="0" lang="en-IN" sz="1800" b="0" i="0" u="none" strike="noStrike" kern="100" cap="none" spc="0" normalizeH="0" baseline="0" noProof="0" dirty="0" smtClean="0">
                <a:ln>
                  <a:noFill/>
                </a:ln>
                <a:solidFill>
                  <a:schemeClr val="tx1">
                    <a:lumMod val="75000"/>
                    <a:lumOff val="25000"/>
                  </a:schemeClr>
                </a:solidFill>
                <a:effectLst/>
                <a:uLnTx/>
                <a:uFillTx/>
                <a:latin typeface="Times New Roman" panose="02020603050405020304" pitchFamily="18" charset="0"/>
                <a:ea typeface="Calibri" panose="020F0502020204030204" pitchFamily="34" charset="0"/>
                <a:cs typeface="Times New Roman" panose="02020603050405020304" pitchFamily="18" charset="0"/>
              </a:rPr>
              <a:t>                                    			V. SHYAM                                  -              20T91A0597</a:t>
            </a:r>
            <a:endParaRPr kumimoji="0" lang="en-IN" sz="1800" b="0" i="0" u="none" strike="noStrike" kern="100" cap="none" spc="0" normalizeH="0" baseline="0" noProof="0" dirty="0" smtClean="0">
              <a:ln>
                <a:noFill/>
              </a:ln>
              <a:solidFill>
                <a:schemeClr val="tx1">
                  <a:lumMod val="75000"/>
                  <a:lumOff val="25000"/>
                </a:schemeClr>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0" algn="l" defTabSz="457200" rtl="0" eaLnBrk="1" fontAlgn="auto" latinLnBrk="0" hangingPunct="1">
              <a:lnSpc>
                <a:spcPct val="107000"/>
              </a:lnSpc>
              <a:spcBef>
                <a:spcPts val="1000"/>
              </a:spcBef>
              <a:spcAft>
                <a:spcPts val="800"/>
              </a:spcAft>
              <a:buClr>
                <a:schemeClr val="accent1"/>
              </a:buClr>
              <a:buSzPct val="80000"/>
              <a:buFont typeface="Wingdings 3" charset="2"/>
              <a:buNone/>
              <a:tabLst/>
              <a:defRPr/>
            </a:pPr>
            <a:r>
              <a:rPr kumimoji="0" lang="en-IN" sz="1800" b="0" i="0" u="none" strike="noStrike" kern="100" cap="none" spc="0" normalizeH="0" baseline="0" noProof="0" dirty="0" smtClean="0">
                <a:ln>
                  <a:noFill/>
                </a:ln>
                <a:solidFill>
                  <a:schemeClr val="tx1">
                    <a:lumMod val="75000"/>
                    <a:lumOff val="25000"/>
                  </a:schemeClr>
                </a:solidFill>
                <a:effectLst/>
                <a:uLnTx/>
                <a:uFillTx/>
                <a:latin typeface="Times New Roman" panose="02020603050405020304" pitchFamily="18" charset="0"/>
                <a:ea typeface="Calibri" panose="020F0502020204030204" pitchFamily="34" charset="0"/>
                <a:cs typeface="Times New Roman" panose="02020603050405020304" pitchFamily="18" charset="0"/>
              </a:rPr>
              <a:t>                              			K. PRADEEP	                      -              21T95A0517</a:t>
            </a:r>
            <a:endParaRPr kumimoji="0" lang="en-IN" sz="1800" b="0" i="0" u="none" strike="noStrike" kern="100" cap="none" spc="0" normalizeH="0" baseline="0" noProof="0" dirty="0" smtClean="0">
              <a:ln>
                <a:noFill/>
              </a:ln>
              <a:solidFill>
                <a:schemeClr val="tx1">
                  <a:lumMod val="75000"/>
                  <a:lumOff val="25000"/>
                </a:schemeClr>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US" sz="1800" b="1" i="0" u="none" strike="noStrike" kern="1200" cap="none" spc="0" normalizeH="0" baseline="0" noProof="0" dirty="0" smtClean="0">
                <a:ln>
                  <a:noFill/>
                </a:ln>
                <a:solidFill>
                  <a:srgbClr val="C00000"/>
                </a:solidFill>
                <a:effectLst/>
                <a:uLnTx/>
                <a:uFillTx/>
                <a:latin typeface="Times New Roman" pitchFamily="18" charset="0"/>
                <a:ea typeface="Calibri" panose="020F0502020204030204" pitchFamily="34" charset="0"/>
                <a:cs typeface="Times New Roman" pitchFamily="18" charset="0"/>
              </a:rPr>
              <a:t>                                                     			GIET ENGINEERING COLLEGE</a:t>
            </a:r>
          </a:p>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IN" sz="1400" b="1" i="0" u="none" strike="noStrike" kern="1200" cap="none" spc="0" normalizeH="0" baseline="0" noProof="0" dirty="0" smtClean="0">
                <a:ln>
                  <a:noFill/>
                </a:ln>
                <a:solidFill>
                  <a:srgbClr val="000000"/>
                </a:solidFill>
                <a:effectLst/>
                <a:uLnTx/>
                <a:uFillTx/>
                <a:latin typeface="Times New Roman" pitchFamily="18" charset="0"/>
                <a:ea typeface="+mn-ea"/>
                <a:cs typeface="Times New Roman" pitchFamily="18" charset="0"/>
              </a:rPr>
              <a:t>                                         			Accredited by NAAC, Affiliated to JNTUK, Kakinada, </a:t>
            </a:r>
            <a:r>
              <a:rPr kumimoji="0" lang="en-IN" sz="1400" b="1" i="0" u="none" strike="noStrike" kern="1200" cap="none" spc="0" normalizeH="0" baseline="0" noProof="0" dirty="0" err="1" smtClean="0">
                <a:ln>
                  <a:noFill/>
                </a:ln>
                <a:solidFill>
                  <a:srgbClr val="000000"/>
                </a:solidFill>
                <a:effectLst/>
                <a:uLnTx/>
                <a:uFillTx/>
                <a:latin typeface="Times New Roman" pitchFamily="18" charset="0"/>
                <a:ea typeface="+mn-ea"/>
                <a:cs typeface="Times New Roman" pitchFamily="18" charset="0"/>
              </a:rPr>
              <a:t>Chaitanya</a:t>
            </a:r>
            <a:r>
              <a:rPr kumimoji="0" lang="en-IN" sz="1400" b="1" i="0" u="none" strike="noStrike" kern="1200" cap="none" spc="0" normalizeH="0" baseline="0" noProof="0" dirty="0" smtClean="0">
                <a:ln>
                  <a:noFill/>
                </a:ln>
                <a:solidFill>
                  <a:srgbClr val="000000"/>
                </a:solidFill>
                <a:effectLst/>
                <a:uLnTx/>
                <a:uFillTx/>
                <a:latin typeface="Times New Roman" pitchFamily="18" charset="0"/>
                <a:ea typeface="+mn-ea"/>
                <a:cs typeface="Times New Roman" pitchFamily="18" charset="0"/>
              </a:rPr>
              <a:t> Knowledge </a:t>
            </a:r>
          </a:p>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IN" sz="1400" b="1" i="0" u="none" strike="noStrike" kern="1200" cap="none" spc="0" normalizeH="0" baseline="0" noProof="0" dirty="0" smtClean="0">
                <a:ln>
                  <a:noFill/>
                </a:ln>
                <a:solidFill>
                  <a:srgbClr val="000000"/>
                </a:solidFill>
                <a:effectLst/>
                <a:uLnTx/>
                <a:uFillTx/>
                <a:latin typeface="Times New Roman" pitchFamily="18" charset="0"/>
                <a:ea typeface="+mn-ea"/>
                <a:cs typeface="Times New Roman" pitchFamily="18" charset="0"/>
              </a:rPr>
              <a:t>                                             			     City, </a:t>
            </a:r>
            <a:r>
              <a:rPr kumimoji="0" lang="en-IN" sz="1400" b="1" i="0" u="none" strike="noStrike" kern="1200" cap="none" spc="0" normalizeH="0" baseline="0" noProof="0" dirty="0" err="1" smtClean="0">
                <a:ln>
                  <a:noFill/>
                </a:ln>
                <a:solidFill>
                  <a:srgbClr val="000000"/>
                </a:solidFill>
                <a:effectLst/>
                <a:uLnTx/>
                <a:uFillTx/>
                <a:latin typeface="Times New Roman" pitchFamily="18" charset="0"/>
                <a:ea typeface="+mn-ea"/>
                <a:cs typeface="Times New Roman" pitchFamily="18" charset="0"/>
              </a:rPr>
              <a:t>Velugubanda</a:t>
            </a:r>
            <a:r>
              <a:rPr kumimoji="0" lang="en-IN" sz="1400" b="1" i="0" u="none" strike="noStrike" kern="1200" cap="none" spc="0" normalizeH="0" baseline="0" noProof="0" dirty="0" smtClean="0">
                <a:ln>
                  <a:noFill/>
                </a:ln>
                <a:solidFill>
                  <a:srgbClr val="000000"/>
                </a:solidFill>
                <a:effectLst/>
                <a:uLnTx/>
                <a:uFillTx/>
                <a:latin typeface="Times New Roman" pitchFamily="18" charset="0"/>
                <a:ea typeface="+mn-ea"/>
                <a:cs typeface="Times New Roman" pitchFamily="18" charset="0"/>
              </a:rPr>
              <a:t>, Rajamahendravaram-533296,Andra Pradesh, India.</a:t>
            </a:r>
          </a:p>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r>
              <a:rPr kumimoji="0" lang="en-IN" sz="1400" b="1" i="0" u="none" strike="noStrike" kern="1200" cap="none" spc="0" normalizeH="0" baseline="0" noProof="0" dirty="0" smtClean="0">
                <a:ln>
                  <a:noFill/>
                </a:ln>
                <a:solidFill>
                  <a:srgbClr val="000000"/>
                </a:solidFill>
                <a:effectLst/>
                <a:uLnTx/>
                <a:uFillTx/>
                <a:latin typeface="Times New Roman" pitchFamily="18" charset="0"/>
                <a:ea typeface="+mn-ea"/>
                <a:cs typeface="Times New Roman" pitchFamily="18" charset="0"/>
              </a:rPr>
              <a:t>			                                                           			2023-2024</a:t>
            </a:r>
          </a:p>
          <a:p>
            <a:pPr marL="0" marR="0" lvl="0" indent="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IN" sz="1400" b="1" i="0" u="none" strike="noStrike" kern="1200" cap="none" spc="0" normalizeH="0" baseline="0" noProof="0" dirty="0">
              <a:ln>
                <a:noFill/>
              </a:ln>
              <a:solidFill>
                <a:srgbClr val="000000"/>
              </a:solidFill>
              <a:effectLst/>
              <a:uLnTx/>
              <a:uFillTx/>
              <a:latin typeface="+mn-lt"/>
              <a:ea typeface="+mn-ea"/>
              <a:cs typeface="+mn-cs"/>
            </a:endParaRPr>
          </a:p>
        </p:txBody>
      </p:sp>
      <p:pic>
        <p:nvPicPr>
          <p:cNvPr id="5" name="Picture 4">
            <a:extLst>
              <a:ext uri="{FF2B5EF4-FFF2-40B4-BE49-F238E27FC236}">
                <a16:creationId xmlns="" xmlns:a16="http://schemas.microsoft.com/office/drawing/2014/main" id="{DEA0588D-597A-11FD-091A-A10543387344}"/>
              </a:ext>
            </a:extLst>
          </p:cNvPr>
          <p:cNvPicPr>
            <a:picLocks noChangeAspect="1"/>
          </p:cNvPicPr>
          <p:nvPr/>
        </p:nvPicPr>
        <p:blipFill>
          <a:blip r:embed="rId2"/>
          <a:stretch>
            <a:fillRect/>
          </a:stretch>
        </p:blipFill>
        <p:spPr>
          <a:xfrm>
            <a:off x="4459473" y="656742"/>
            <a:ext cx="2594470" cy="1133228"/>
          </a:xfrm>
          <a:prstGeom prst="rect">
            <a:avLst/>
          </a:prstGeom>
        </p:spPr>
      </p:pic>
      <p:sp>
        <p:nvSpPr>
          <p:cNvPr id="8" name="TextBox 7"/>
          <p:cNvSpPr txBox="1"/>
          <p:nvPr/>
        </p:nvSpPr>
        <p:spPr>
          <a:xfrm>
            <a:off x="2756263" y="287383"/>
            <a:ext cx="8569234" cy="369332"/>
          </a:xfrm>
          <a:prstGeom prst="rect">
            <a:avLst/>
          </a:prstGeom>
          <a:noFill/>
        </p:spPr>
        <p:txBody>
          <a:bodyPr wrap="square" rtlCol="0">
            <a:spAutoFit/>
          </a:bodyPr>
          <a:lstStyle/>
          <a:p>
            <a:r>
              <a:rPr lang="en-US" b="1" dirty="0" smtClean="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 </a:t>
            </a:r>
            <a:r>
              <a:rPr lang="en-IN" b="1" dirty="0" smtClean="0">
                <a:solidFill>
                  <a:schemeClr val="tx1">
                    <a:lumMod val="50000"/>
                  </a:schemeClr>
                </a:solidFill>
                <a:latin typeface="Times New Roman" panose="02020603050405020304" pitchFamily="18" charset="0"/>
                <a:ea typeface="Calibri" panose="020F0502020204030204" pitchFamily="34" charset="0"/>
              </a:rPr>
              <a:t>AI  HEALTHCARE CHATBOT WEBSITE USING  DJANGO</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p:nvPr/>
        </p:nvSpPr>
        <p:spPr>
          <a:xfrm>
            <a:off x="1706394" y="2158314"/>
            <a:ext cx="8295066" cy="388002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Font typeface="Arial" panose="020B0604020202020204"/>
              <a:buNone/>
            </a:pPr>
            <a:r>
              <a:rPr lang="en-US" sz="2000" b="1" dirty="0" smtClean="0">
                <a:solidFill>
                  <a:schemeClr val="accent3">
                    <a:lumMod val="50000"/>
                  </a:schemeClr>
                </a:solidFill>
                <a:latin typeface="Times New Roman" panose="02020603050405020304" pitchFamily="18" charset="0"/>
                <a:cs typeface="Times New Roman" panose="02020603050405020304" pitchFamily="18" charset="0"/>
              </a:rPr>
              <a:t>SOFTWARE REQUIREMENS</a:t>
            </a:r>
          </a:p>
          <a:p>
            <a:pPr algn="just">
              <a:lnSpc>
                <a:spcPct val="150000"/>
              </a:lnSpc>
            </a:pPr>
            <a:r>
              <a:rPr lang="en-US" sz="2000" dirty="0">
                <a:latin typeface="Times New Roman" panose="02020603050405020304" pitchFamily="18" charset="0"/>
                <a:cs typeface="Times New Roman" panose="02020603050405020304" pitchFamily="18" charset="0"/>
              </a:rPr>
              <a:t>Operating System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Windows 7/8/10</a:t>
            </a:r>
          </a:p>
          <a:p>
            <a:pPr algn="just">
              <a:lnSpc>
                <a:spcPct val="150000"/>
              </a:lnSpc>
            </a:pPr>
            <a:r>
              <a:rPr lang="en-US" sz="2000" dirty="0">
                <a:latin typeface="Times New Roman" panose="02020603050405020304" pitchFamily="18" charset="0"/>
                <a:cs typeface="Times New Roman" panose="02020603050405020304" pitchFamily="18" charset="0"/>
              </a:rPr>
              <a:t>Server side Script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HTML, CSS, Bootstrap &amp; JS</a:t>
            </a:r>
          </a:p>
          <a:p>
            <a:pPr algn="just">
              <a:lnSpc>
                <a:spcPct val="150000"/>
              </a:lnSpc>
            </a:pPr>
            <a:r>
              <a:rPr lang="en-US" sz="2000" dirty="0">
                <a:latin typeface="Times New Roman" panose="02020603050405020304" pitchFamily="18" charset="0"/>
                <a:cs typeface="Times New Roman" panose="02020603050405020304" pitchFamily="18" charset="0"/>
              </a:rPr>
              <a:t>Programming Language	:  Python</a:t>
            </a:r>
          </a:p>
          <a:p>
            <a:pPr algn="just">
              <a:lnSpc>
                <a:spcPct val="150000"/>
              </a:lnSpc>
            </a:pPr>
            <a:r>
              <a:rPr lang="en-US" sz="2000" dirty="0">
                <a:latin typeface="Times New Roman" panose="02020603050405020304" pitchFamily="18" charset="0"/>
                <a:cs typeface="Times New Roman" panose="02020603050405020304" pitchFamily="18" charset="0"/>
              </a:rPr>
              <a:t>Libraries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Flask, Pandas, </a:t>
            </a:r>
            <a:r>
              <a:rPr lang="en-US" sz="2000" dirty="0" err="1">
                <a:latin typeface="Times New Roman" panose="02020603050405020304" pitchFamily="18" charset="0"/>
                <a:cs typeface="Times New Roman" panose="02020603050405020304" pitchFamily="18" charset="0"/>
              </a:rPr>
              <a:t>Mysql.connector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Smtplib</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Numpy</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IDE/Workbench		</a:t>
            </a:r>
            <a:r>
              <a:rPr lang="en-US" sz="2000" dirty="0" smtClean="0">
                <a:latin typeface="Times New Roman" panose="02020603050405020304" pitchFamily="18" charset="0"/>
                <a:cs typeface="Times New Roman" panose="02020603050405020304" pitchFamily="18" charset="0"/>
              </a:rPr>
              <a:t>	:  PyCharm</a:t>
            </a:r>
            <a:endParaRPr lang="en-US" sz="2000" dirty="0">
              <a:latin typeface="Times New Roman" panose="02020603050405020304" pitchFamily="18" charset="0"/>
              <a:cs typeface="Times New Roman" panose="02020603050405020304" pitchFamily="18" charset="0"/>
            </a:endParaRPr>
          </a:p>
        </p:txBody>
      </p:sp>
      <p:sp>
        <p:nvSpPr>
          <p:cNvPr id="5"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HARDWARE &amp; SOFTWARE REQUIREMENTS</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6216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2092735" y="2011150"/>
            <a:ext cx="7825622" cy="231371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a:lnSpc>
                <a:spcPct val="150000"/>
              </a:lnSpc>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a:t>
            </a:r>
            <a:r>
              <a:rPr lang="en-US" sz="2000" b="1" dirty="0" smtClean="0">
                <a:solidFill>
                  <a:schemeClr val="accent3">
                    <a:lumMod val="50000"/>
                  </a:schemeClr>
                </a:solidFill>
                <a:latin typeface="Times New Roman" panose="02020603050405020304" pitchFamily="18" charset="0"/>
                <a:cs typeface="Times New Roman" panose="02020603050405020304" pitchFamily="18" charset="0"/>
              </a:rPr>
              <a:t>REQUIREMENS</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Technology</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Python 3.6+</a:t>
            </a:r>
          </a:p>
          <a:p>
            <a:pPr algn="just">
              <a:lnSpc>
                <a:spcPct val="150000"/>
              </a:lnSpc>
            </a:pPr>
            <a:r>
              <a:rPr lang="en-US" sz="2000" dirty="0">
                <a:latin typeface="Times New Roman" panose="02020603050405020304" pitchFamily="18" charset="0"/>
                <a:cs typeface="Times New Roman" panose="02020603050405020304" pitchFamily="18" charset="0"/>
              </a:rPr>
              <a:t>Server Deployment		</a:t>
            </a:r>
            <a:r>
              <a:rPr lang="en-US" sz="2000" dirty="0" smtClean="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Xampp</a:t>
            </a:r>
            <a:r>
              <a:rPr lang="en-US" sz="2000" dirty="0">
                <a:latin typeface="Times New Roman" panose="02020603050405020304" pitchFamily="18" charset="0"/>
                <a:cs typeface="Times New Roman" panose="02020603050405020304" pitchFamily="18" charset="0"/>
              </a:rPr>
              <a:t> Server</a:t>
            </a:r>
          </a:p>
          <a:p>
            <a:pPr algn="just">
              <a:lnSpc>
                <a:spcPct val="150000"/>
              </a:lnSpc>
            </a:pPr>
            <a:r>
              <a:rPr lang="en-US" sz="2000" dirty="0">
                <a:latin typeface="Times New Roman" panose="02020603050405020304" pitchFamily="18" charset="0"/>
                <a:cs typeface="Times New Roman" panose="02020603050405020304" pitchFamily="18" charset="0"/>
              </a:rPr>
              <a:t>Database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MySQL</a:t>
            </a:r>
          </a:p>
          <a:p>
            <a:pPr marL="137160" indent="0" algn="just">
              <a:lnSpc>
                <a:spcPct val="150000"/>
              </a:lnSpc>
              <a:buNone/>
            </a:pPr>
            <a:r>
              <a:rPr lang="en-US" sz="2000" dirty="0">
                <a:latin typeface="Times New Roman" panose="02020603050405020304" pitchFamily="18" charset="0"/>
                <a:cs typeface="Times New Roman" panose="02020603050405020304" pitchFamily="18" charset="0"/>
              </a:rPr>
              <a:t>      </a:t>
            </a:r>
            <a:endParaRPr lang="en-US" sz="2000" b="1" dirty="0" smtClean="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sz="2000" dirty="0" smtClean="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HARDWARE &amp; SOFTWARE REQUIREMENTS</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857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804410" y="2044100"/>
            <a:ext cx="8596668" cy="3880773"/>
          </a:xfrm>
          <a:prstGeom prst="rect">
            <a:avLst/>
          </a:prstGeom>
        </p:spPr>
        <p:txBody>
          <a:bodyPr>
            <a:normAutofit fontScale="85000" lnSpcReduction="2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None/>
            </a:pPr>
            <a:r>
              <a:rPr lang="en-US" b="1" dirty="0">
                <a:solidFill>
                  <a:schemeClr val="accent3">
                    <a:lumMod val="50000"/>
                  </a:schemeClr>
                </a:solidFill>
                <a:latin typeface="Times New Roman" panose="02020603050405020304" pitchFamily="18" charset="0"/>
                <a:cs typeface="Times New Roman" panose="02020603050405020304" pitchFamily="18" charset="0"/>
              </a:rPr>
              <a:t>HARDWARE REQUIREMENTS</a:t>
            </a:r>
            <a:endParaRPr lang="en-US"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Processor            	                   - I3/Intel Processor</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RAM                                       - </a:t>
            </a:r>
            <a:r>
              <a:rPr lang="en-US" dirty="0" smtClean="0">
                <a:latin typeface="Times New Roman" panose="02020603050405020304" pitchFamily="18" charset="0"/>
                <a:cs typeface="Times New Roman" panose="02020603050405020304" pitchFamily="18" charset="0"/>
              </a:rPr>
              <a:t>8GB</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Hard Disk                                - 128 GB</a:t>
            </a:r>
          </a:p>
          <a:p>
            <a:pPr algn="just">
              <a:lnSpc>
                <a:spcPct val="150000"/>
              </a:lnSpc>
            </a:pPr>
            <a:r>
              <a:rPr lang="en-US" dirty="0">
                <a:latin typeface="Times New Roman" panose="02020603050405020304" pitchFamily="18" charset="0"/>
                <a:cs typeface="Times New Roman" panose="02020603050405020304" pitchFamily="18" charset="0"/>
              </a:rPr>
              <a:t>Key Board                               - Standard Windows Keyboard</a:t>
            </a:r>
          </a:p>
          <a:p>
            <a:pPr algn="just">
              <a:lnSpc>
                <a:spcPct val="150000"/>
              </a:lnSpc>
            </a:pPr>
            <a:r>
              <a:rPr lang="en-US" dirty="0">
                <a:latin typeface="Times New Roman" panose="02020603050405020304" pitchFamily="18" charset="0"/>
                <a:cs typeface="Times New Roman" panose="02020603050405020304" pitchFamily="18" charset="0"/>
              </a:rPr>
              <a:t>Mouse                                      - Two or Three Button Mouse</a:t>
            </a:r>
          </a:p>
          <a:p>
            <a:pPr algn="just">
              <a:lnSpc>
                <a:spcPct val="150000"/>
              </a:lnSpc>
            </a:pPr>
            <a:r>
              <a:rPr lang="en-US" dirty="0">
                <a:latin typeface="Times New Roman" panose="02020603050405020304" pitchFamily="18" charset="0"/>
                <a:cs typeface="Times New Roman" panose="02020603050405020304" pitchFamily="18" charset="0"/>
              </a:rPr>
              <a:t>Monitor                                    - Any</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HARDWARE &amp; SOFTWARE REQUIREMENTS</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217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2595" y="1720571"/>
            <a:ext cx="10267406" cy="2585323"/>
          </a:xfrm>
          <a:prstGeom prst="rect">
            <a:avLst/>
          </a:prstGeom>
        </p:spPr>
        <p:txBody>
          <a:bodyPr wrap="square">
            <a:spAutoFit/>
          </a:bodyPr>
          <a:lstStyle/>
          <a:p>
            <a:pPr algn="just">
              <a:lnSpc>
                <a:spcPct val="150000"/>
              </a:lnSpc>
            </a:pPr>
            <a:r>
              <a:rPr lang="en-IN" b="1" dirty="0" smtClean="0">
                <a:latin typeface="Times New Roman" panose="02020603050405020304" pitchFamily="18" charset="0"/>
                <a:cs typeface="Times New Roman" panose="02020603050405020304" pitchFamily="18" charset="0"/>
              </a:rPr>
              <a:t>1</a:t>
            </a:r>
            <a:r>
              <a:rPr lang="en-IN" b="1" dirty="0">
                <a:latin typeface="Times New Roman" panose="02020603050405020304" pitchFamily="18" charset="0"/>
                <a:cs typeface="Times New Roman" panose="02020603050405020304" pitchFamily="18" charset="0"/>
              </a:rPr>
              <a:t>. System</a:t>
            </a:r>
            <a:endParaRPr lang="en-IN" dirty="0">
              <a:latin typeface="Times New Roman" panose="02020603050405020304" pitchFamily="18" charset="0"/>
              <a:cs typeface="Times New Roman" panose="02020603050405020304" pitchFamily="18" charset="0"/>
            </a:endParaRPr>
          </a:p>
          <a:p>
            <a:pPr algn="just">
              <a:lnSpc>
                <a:spcPct val="150000"/>
              </a:lnSpc>
            </a:pPr>
            <a:r>
              <a:rPr lang="en-IN" b="1" dirty="0">
                <a:latin typeface="Times New Roman" panose="02020603050405020304" pitchFamily="18" charset="0"/>
                <a:cs typeface="Times New Roman" panose="02020603050405020304" pitchFamily="18" charset="0"/>
              </a:rPr>
              <a:t>1.1 Take Data: </a:t>
            </a:r>
            <a:r>
              <a:rPr lang="en-IN" dirty="0">
                <a:latin typeface="Times New Roman" panose="02020603050405020304" pitchFamily="18" charset="0"/>
                <a:cs typeface="Times New Roman" panose="02020603050405020304" pitchFamily="18" charset="0"/>
              </a:rPr>
              <a:t>System will receive data from the user.</a:t>
            </a:r>
          </a:p>
          <a:p>
            <a:pPr algn="just">
              <a:lnSpc>
                <a:spcPct val="150000"/>
              </a:lnSpc>
            </a:pPr>
            <a:r>
              <a:rPr lang="en-IN" b="1" dirty="0">
                <a:latin typeface="Times New Roman" panose="02020603050405020304" pitchFamily="18" charset="0"/>
                <a:cs typeface="Times New Roman" panose="02020603050405020304" pitchFamily="18" charset="0"/>
              </a:rPr>
              <a:t>1.2 Pre-processing:</a:t>
            </a:r>
            <a:r>
              <a:rPr lang="en-IN" dirty="0">
                <a:latin typeface="Times New Roman" panose="02020603050405020304" pitchFamily="18" charset="0"/>
                <a:cs typeface="Times New Roman" panose="02020603050405020304" pitchFamily="18" charset="0"/>
              </a:rPr>
              <a:t> The system will undergo for pre-processing.</a:t>
            </a:r>
          </a:p>
          <a:p>
            <a:pPr algn="just">
              <a:lnSpc>
                <a:spcPct val="150000"/>
              </a:lnSpc>
            </a:pPr>
            <a:r>
              <a:rPr lang="en-IN" b="1" dirty="0">
                <a:latin typeface="Times New Roman" panose="02020603050405020304" pitchFamily="18" charset="0"/>
                <a:cs typeface="Times New Roman" panose="02020603050405020304" pitchFamily="18" charset="0"/>
              </a:rPr>
              <a:t>1.3 Training:</a:t>
            </a:r>
            <a:r>
              <a:rPr lang="en-IN" dirty="0">
                <a:latin typeface="Times New Roman" panose="02020603050405020304" pitchFamily="18" charset="0"/>
                <a:cs typeface="Times New Roman" panose="02020603050405020304" pitchFamily="18" charset="0"/>
              </a:rPr>
              <a:t> The System will be trained.</a:t>
            </a:r>
          </a:p>
          <a:p>
            <a:pPr algn="just">
              <a:lnSpc>
                <a:spcPct val="150000"/>
              </a:lnSpc>
            </a:pPr>
            <a:r>
              <a:rPr lang="en-IN" b="1" dirty="0">
                <a:latin typeface="Times New Roman" panose="02020603050405020304" pitchFamily="18" charset="0"/>
                <a:cs typeface="Times New Roman" panose="02020603050405020304" pitchFamily="18" charset="0"/>
              </a:rPr>
              <a:t>1.4 Model:</a:t>
            </a:r>
            <a:r>
              <a:rPr lang="en-IN" dirty="0">
                <a:latin typeface="Times New Roman" panose="02020603050405020304" pitchFamily="18" charset="0"/>
                <a:cs typeface="Times New Roman" panose="02020603050405020304" pitchFamily="18" charset="0"/>
              </a:rPr>
              <a:t> The system will work based on model.</a:t>
            </a:r>
          </a:p>
          <a:p>
            <a:pPr algn="just">
              <a:lnSpc>
                <a:spcPct val="150000"/>
              </a:lnSpc>
            </a:pPr>
            <a:r>
              <a:rPr lang="en-IN" b="1" dirty="0">
                <a:latin typeface="Times New Roman" panose="02020603050405020304" pitchFamily="18" charset="0"/>
                <a:cs typeface="Times New Roman" panose="02020603050405020304" pitchFamily="18" charset="0"/>
              </a:rPr>
              <a:t>1.5 Results: </a:t>
            </a:r>
            <a:r>
              <a:rPr lang="en-IN" dirty="0">
                <a:latin typeface="Times New Roman" panose="02020603050405020304" pitchFamily="18" charset="0"/>
                <a:cs typeface="Times New Roman" panose="02020603050405020304" pitchFamily="18" charset="0"/>
              </a:rPr>
              <a:t>The system will deliver the output to the user.</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MODULES</a:t>
            </a:r>
            <a:endParaRPr lang="en-US" sz="3600" b="1" dirty="0">
              <a:latin typeface="Times New Roman" panose="02020603050405020304" pitchFamily="18" charset="0"/>
              <a:cs typeface="Times New Roman" panose="02020603050405020304" pitchFamily="18" charset="0"/>
            </a:endParaRPr>
          </a:p>
        </p:txBody>
      </p:sp>
      <p:sp>
        <p:nvSpPr>
          <p:cNvPr id="4" name="Rectangle 3"/>
          <p:cNvSpPr/>
          <p:nvPr/>
        </p:nvSpPr>
        <p:spPr>
          <a:xfrm>
            <a:off x="1193075" y="4630088"/>
            <a:ext cx="6096000" cy="1289071"/>
          </a:xfrm>
          <a:prstGeom prst="rect">
            <a:avLst/>
          </a:prstGeom>
        </p:spPr>
        <p:txBody>
          <a:bodyPr>
            <a:spAutoFit/>
          </a:bodyPr>
          <a:lstStyle/>
          <a:p>
            <a:pPr algn="just">
              <a:lnSpc>
                <a:spcPct val="150000"/>
              </a:lnSpc>
            </a:pPr>
            <a:r>
              <a:rPr lang="en-IN" b="1" dirty="0">
                <a:latin typeface="Times New Roman" panose="02020603050405020304" pitchFamily="18" charset="0"/>
                <a:cs typeface="Times New Roman" panose="02020603050405020304" pitchFamily="18" charset="0"/>
              </a:rPr>
              <a:t>2. User </a:t>
            </a:r>
            <a:endParaRPr lang="en-IN" dirty="0">
              <a:latin typeface="Times New Roman" panose="02020603050405020304" pitchFamily="18" charset="0"/>
              <a:cs typeface="Times New Roman" panose="02020603050405020304" pitchFamily="18" charset="0"/>
            </a:endParaRPr>
          </a:p>
          <a:p>
            <a:pPr algn="just">
              <a:lnSpc>
                <a:spcPct val="150000"/>
              </a:lnSpc>
            </a:pPr>
            <a:r>
              <a:rPr lang="en-IN" b="1" dirty="0">
                <a:latin typeface="Times New Roman" panose="02020603050405020304" pitchFamily="18" charset="0"/>
                <a:cs typeface="Times New Roman" panose="02020603050405020304" pitchFamily="18" charset="0"/>
              </a:rPr>
              <a:t>2.1 Send Query: </a:t>
            </a:r>
            <a:r>
              <a:rPr lang="en-IN" dirty="0">
                <a:latin typeface="Times New Roman" panose="02020603050405020304" pitchFamily="18" charset="0"/>
                <a:cs typeface="Times New Roman" panose="02020603050405020304" pitchFamily="18" charset="0"/>
              </a:rPr>
              <a:t>User will send Query to the system.</a:t>
            </a:r>
          </a:p>
          <a:p>
            <a:pPr algn="just">
              <a:lnSpc>
                <a:spcPct val="150000"/>
              </a:lnSpc>
            </a:pPr>
            <a:r>
              <a:rPr lang="en-IN" b="1" dirty="0">
                <a:latin typeface="Times New Roman" panose="02020603050405020304" pitchFamily="18" charset="0"/>
                <a:cs typeface="Times New Roman" panose="02020603050405020304" pitchFamily="18" charset="0"/>
              </a:rPr>
              <a:t>2.2 View Query Result:</a:t>
            </a:r>
            <a:r>
              <a:rPr lang="en-IN" dirty="0">
                <a:latin typeface="Times New Roman" panose="02020603050405020304" pitchFamily="18" charset="0"/>
                <a:cs typeface="Times New Roman" panose="02020603050405020304" pitchFamily="18" charset="0"/>
              </a:rPr>
              <a:t> User will view his query result. </a:t>
            </a:r>
          </a:p>
        </p:txBody>
      </p:sp>
    </p:spTree>
    <p:extLst>
      <p:ext uri="{BB962C8B-B14F-4D97-AF65-F5344CB8AC3E}">
        <p14:creationId xmlns:p14="http://schemas.microsoft.com/office/powerpoint/2010/main" val="2910874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771135" y="1911179"/>
            <a:ext cx="9045146" cy="3784600"/>
          </a:xfrm>
          <a:prstGeom prst="rect">
            <a:avLst/>
          </a:prstGeom>
          <a:noFill/>
        </p:spPr>
        <p:txBody>
          <a:bodyPr wrap="square" rtlCol="0">
            <a:spAutoFit/>
          </a:bodyPr>
          <a:lstStyle/>
          <a:p>
            <a:pPr marL="342900" lvl="0" indent="-342900" algn="just">
              <a:lnSpc>
                <a:spcPct val="150000"/>
              </a:lnSpc>
              <a:buFont typeface="Wingdings" panose="05000000000000000000" pitchFamily="2" charset="2"/>
              <a:buChar char="§"/>
            </a:pPr>
            <a:r>
              <a:rPr lang="en-US" sz="2000" b="1">
                <a:latin typeface="Times New Roman" panose="02020603050405020304" pitchFamily="18" charset="0"/>
                <a:cs typeface="Times New Roman" panose="02020603050405020304" pitchFamily="18" charset="0"/>
              </a:rPr>
              <a:t>Use Case Diagram:</a:t>
            </a:r>
          </a:p>
          <a:p>
            <a:pPr marL="342900" lvl="0" indent="-342900" algn="just">
              <a:lnSpc>
                <a:spcPct val="150000"/>
              </a:lnSpc>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A use 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p>
        </p:txBody>
      </p:sp>
    </p:spTree>
    <p:extLst>
      <p:ext uri="{BB962C8B-B14F-4D97-AF65-F5344CB8AC3E}">
        <p14:creationId xmlns:p14="http://schemas.microsoft.com/office/powerpoint/2010/main" val="2355359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327459"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2" name="Text Box 1"/>
          <p:cNvSpPr txBox="1"/>
          <p:nvPr/>
        </p:nvSpPr>
        <p:spPr>
          <a:xfrm>
            <a:off x="4433943" y="6489700"/>
            <a:ext cx="3307080" cy="368300"/>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a:t>
            </a:r>
            <a:r>
              <a:rPr lang="en-US" b="1" dirty="0" smtClean="0">
                <a:latin typeface="Times New Roman" panose="02020603050405020304" pitchFamily="18" charset="0"/>
                <a:cs typeface="Times New Roman" panose="02020603050405020304" pitchFamily="18" charset="0"/>
              </a:rPr>
              <a:t>Use Case Diagram</a:t>
            </a:r>
            <a:endParaRPr lang="en-US"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4416798" y="930878"/>
            <a:ext cx="3324225" cy="5156413"/>
          </a:xfrm>
          <a:prstGeom prst="rect">
            <a:avLst/>
          </a:prstGeom>
        </p:spPr>
      </p:pic>
    </p:spTree>
    <p:extLst>
      <p:ext uri="{BB962C8B-B14F-4D97-AF65-F5344CB8AC3E}">
        <p14:creationId xmlns:p14="http://schemas.microsoft.com/office/powerpoint/2010/main" val="728124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771135" y="1911179"/>
            <a:ext cx="9045146" cy="2345322"/>
          </a:xfrm>
          <a:prstGeom prst="rect">
            <a:avLst/>
          </a:prstGeom>
          <a:noFill/>
        </p:spPr>
        <p:txBody>
          <a:bodyPr wrap="square" rtlCol="0">
            <a:spAutoFit/>
          </a:bodyPr>
          <a:lstStyle/>
          <a:p>
            <a:pPr marL="342900" lvl="0" indent="-342900" algn="just">
              <a:lnSpc>
                <a:spcPct val="150000"/>
              </a:lnSpc>
              <a:buFont typeface="Wingdings" panose="05000000000000000000" pitchFamily="2" charset="2"/>
              <a:buChar char="§"/>
            </a:pPr>
            <a:r>
              <a:rPr lang="en-US" sz="2000" b="1" dirty="0" smtClean="0">
                <a:latin typeface="Times New Roman" panose="02020603050405020304" pitchFamily="18" charset="0"/>
                <a:cs typeface="Times New Roman" panose="02020603050405020304" pitchFamily="18" charset="0"/>
              </a:rPr>
              <a:t>Class Diagram</a:t>
            </a:r>
            <a:r>
              <a:rPr lang="en-US" sz="2000" b="1" dirty="0">
                <a:latin typeface="Times New Roman" panose="02020603050405020304" pitchFamily="18" charset="0"/>
                <a:cs typeface="Times New Roman" panose="02020603050405020304" pitchFamily="18" charset="0"/>
              </a:rPr>
              <a:t>:</a:t>
            </a:r>
          </a:p>
          <a:p>
            <a:pPr algn="just">
              <a:lnSpc>
                <a:spcPct val="150000"/>
              </a:lnSpc>
            </a:pPr>
            <a:r>
              <a:rPr lang="en-US" sz="2000" dirty="0">
                <a:latin typeface="Times New Roman" panose="02020603050405020304" pitchFamily="18" charset="0"/>
                <a:cs typeface="Times New Roman" panose="02020603050405020304" pitchFamily="18" charset="0"/>
              </a:rPr>
              <a:t>In software engineering, a class diagram in the Unified Modelling Language (UML) is a type of static structure diagram that describes the structure of a system by showing the system's classes, their attributes, operations (or methods), and the relationships among the classes. It explains which class contains information.</a:t>
            </a:r>
          </a:p>
        </p:txBody>
      </p:sp>
    </p:spTree>
    <p:extLst>
      <p:ext uri="{BB962C8B-B14F-4D97-AF65-F5344CB8AC3E}">
        <p14:creationId xmlns:p14="http://schemas.microsoft.com/office/powerpoint/2010/main" val="1411523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499154" y="5660218"/>
            <a:ext cx="2973860"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 Class diagram</a:t>
            </a:r>
            <a:endParaRPr lang="en-US" sz="20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3230245" y="2382202"/>
            <a:ext cx="5731510" cy="2093595"/>
          </a:xfrm>
          <a:prstGeom prst="rect">
            <a:avLst/>
          </a:prstGeom>
        </p:spPr>
      </p:pic>
    </p:spTree>
    <p:extLst>
      <p:ext uri="{BB962C8B-B14F-4D97-AF65-F5344CB8AC3E}">
        <p14:creationId xmlns:p14="http://schemas.microsoft.com/office/powerpoint/2010/main" val="33882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774882" y="1911179"/>
            <a:ext cx="9045146" cy="280698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smtClean="0">
                <a:latin typeface="Times New Roman" panose="02020603050405020304" pitchFamily="18" charset="0"/>
                <a:cs typeface="Times New Roman" panose="02020603050405020304" pitchFamily="18" charset="0"/>
              </a:rPr>
              <a:t>Sequence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sequence diagram in Unified Modelling Language (UML) is a kind of interaction diagram that shows how processes operate with one another and in what order. It is a construct of a Message Sequence Chart. Sequence diagrams are sometimes called event diagrams, event scenarios, and timing diagrams.</a:t>
            </a:r>
          </a:p>
          <a:p>
            <a:pPr marL="342900" lvl="0" indent="-342900" algn="just">
              <a:lnSpc>
                <a:spcPct val="150000"/>
              </a:lnSpc>
              <a:buFont typeface="Wingdings" panose="05000000000000000000" pitchFamily="2" charset="2"/>
              <a:buChar char="§"/>
            </a:pPr>
            <a:endParaRPr lang="en-US"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317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399006" y="5461463"/>
            <a:ext cx="3670013"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 Sequence diagram</a:t>
            </a:r>
            <a:endParaRPr lang="en-US" sz="20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3086553" y="1642706"/>
            <a:ext cx="5731510" cy="3596821"/>
          </a:xfrm>
          <a:prstGeom prst="rect">
            <a:avLst/>
          </a:prstGeom>
        </p:spPr>
      </p:pic>
    </p:spTree>
    <p:extLst>
      <p:ext uri="{BB962C8B-B14F-4D97-AF65-F5344CB8AC3E}">
        <p14:creationId xmlns:p14="http://schemas.microsoft.com/office/powerpoint/2010/main" val="2648906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4407" y="1590282"/>
            <a:ext cx="8825658" cy="2677648"/>
          </a:xfrm>
        </p:spPr>
        <p:txBody>
          <a:bodyPr/>
          <a:lstStyle/>
          <a:p>
            <a:pPr algn="ctr"/>
            <a:r>
              <a:rPr lang="en-IN" sz="3200" b="1" dirty="0">
                <a:latin typeface="Times New Roman" panose="02020603050405020304" pitchFamily="18" charset="0"/>
                <a:cs typeface="Times New Roman" panose="02020603050405020304" pitchFamily="18" charset="0"/>
              </a:rPr>
              <a:t>AI HEALTHCARE CHATBOT WEBSITE</a:t>
            </a:r>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 USING DJANGO</a:t>
            </a: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endParaRPr lang="en-IN" sz="3200" dirty="0"/>
          </a:p>
        </p:txBody>
      </p:sp>
    </p:spTree>
    <p:extLst>
      <p:ext uri="{BB962C8B-B14F-4D97-AF65-F5344CB8AC3E}">
        <p14:creationId xmlns:p14="http://schemas.microsoft.com/office/powerpoint/2010/main" val="2065311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573483" y="2084174"/>
            <a:ext cx="9045146" cy="326865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Collaboration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p>
        </p:txBody>
      </p:sp>
    </p:spTree>
    <p:extLst>
      <p:ext uri="{BB962C8B-B14F-4D97-AF65-F5344CB8AC3E}">
        <p14:creationId xmlns:p14="http://schemas.microsoft.com/office/powerpoint/2010/main" val="3609676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267201" y="5000144"/>
            <a:ext cx="3670013"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 </a:t>
            </a:r>
            <a:r>
              <a:rPr lang="en-US" sz="2000" b="1" dirty="0">
                <a:latin typeface="Times New Roman" panose="02020603050405020304" pitchFamily="18" charset="0"/>
                <a:cs typeface="Times New Roman" panose="02020603050405020304" pitchFamily="18" charset="0"/>
              </a:rPr>
              <a:t>Collaboration </a:t>
            </a:r>
            <a:r>
              <a:rPr lang="en-US" sz="2000" b="1" dirty="0" smtClean="0">
                <a:latin typeface="Times New Roman" panose="02020603050405020304" pitchFamily="18" charset="0"/>
                <a:cs typeface="Times New Roman" panose="02020603050405020304" pitchFamily="18" charset="0"/>
              </a:rPr>
              <a:t>diagram</a:t>
            </a:r>
            <a:endParaRPr lang="en-US" sz="20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4111482" y="1420770"/>
            <a:ext cx="3981450" cy="3552825"/>
          </a:xfrm>
          <a:prstGeom prst="rect">
            <a:avLst/>
          </a:prstGeom>
        </p:spPr>
      </p:pic>
    </p:spTree>
    <p:extLst>
      <p:ext uri="{BB962C8B-B14F-4D97-AF65-F5344CB8AC3E}">
        <p14:creationId xmlns:p14="http://schemas.microsoft.com/office/powerpoint/2010/main" val="1049808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573483" y="2084174"/>
            <a:ext cx="9045146" cy="234532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Deployment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p>
        </p:txBody>
      </p:sp>
    </p:spTree>
    <p:extLst>
      <p:ext uri="{BB962C8B-B14F-4D97-AF65-F5344CB8AC3E}">
        <p14:creationId xmlns:p14="http://schemas.microsoft.com/office/powerpoint/2010/main" val="3212870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267201" y="5000144"/>
            <a:ext cx="3670013"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 Deployment diagram</a:t>
            </a:r>
            <a:endParaRPr lang="en-US" sz="20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3976687" y="2590800"/>
            <a:ext cx="4238625" cy="1676400"/>
          </a:xfrm>
          <a:prstGeom prst="rect">
            <a:avLst/>
          </a:prstGeom>
        </p:spPr>
      </p:pic>
    </p:spTree>
    <p:extLst>
      <p:ext uri="{BB962C8B-B14F-4D97-AF65-F5344CB8AC3E}">
        <p14:creationId xmlns:p14="http://schemas.microsoft.com/office/powerpoint/2010/main" val="4108666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573483" y="2084174"/>
            <a:ext cx="9045146" cy="280698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Activity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p>
        </p:txBody>
      </p:sp>
    </p:spTree>
    <p:extLst>
      <p:ext uri="{BB962C8B-B14F-4D97-AF65-F5344CB8AC3E}">
        <p14:creationId xmlns:p14="http://schemas.microsoft.com/office/powerpoint/2010/main" val="1768128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260992" y="6210617"/>
            <a:ext cx="3670013"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 Activity diagram</a:t>
            </a:r>
            <a:endParaRPr lang="en-US" sz="20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3986212" y="1227909"/>
            <a:ext cx="4219575" cy="4982708"/>
          </a:xfrm>
          <a:prstGeom prst="rect">
            <a:avLst/>
          </a:prstGeom>
        </p:spPr>
      </p:pic>
    </p:spTree>
    <p:extLst>
      <p:ext uri="{BB962C8B-B14F-4D97-AF65-F5344CB8AC3E}">
        <p14:creationId xmlns:p14="http://schemas.microsoft.com/office/powerpoint/2010/main" val="4434254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573483" y="2084174"/>
            <a:ext cx="9045146" cy="240065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Component Diagram</a:t>
            </a:r>
            <a:r>
              <a:rPr lang="en-US" sz="2000" dirty="0">
                <a:latin typeface="Times New Roman" panose="02020603050405020304" pitchFamily="18" charset="0"/>
                <a:cs typeface="Times New Roman" panose="02020603050405020304" pitchFamily="18" charset="0"/>
              </a:rPr>
              <a:t>:</a:t>
            </a:r>
          </a:p>
          <a:p>
            <a:pPr algn="just">
              <a:lnSpc>
                <a:spcPct val="150000"/>
              </a:lnSpc>
            </a:pPr>
            <a:r>
              <a:rPr lang="en-US" sz="2000" dirty="0">
                <a:latin typeface="Times New Roman" panose="02020603050405020304" pitchFamily="18" charset="0"/>
                <a:cs typeface="Times New Roman" panose="02020603050405020304" pitchFamily="18" charset="0"/>
              </a:rPr>
              <a:t>A component diagram, also known as a UML component diagram, describes the organization and wiring of the physical </a:t>
            </a:r>
            <a:r>
              <a:rPr lang="en-US" sz="2000" b="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omponents in a system. Component diagrams are often drawn to help model implementation details and double-check that every aspect of the system's required functions is covered by planned development.</a:t>
            </a:r>
          </a:p>
        </p:txBody>
      </p:sp>
    </p:spTree>
    <p:extLst>
      <p:ext uri="{BB962C8B-B14F-4D97-AF65-F5344CB8AC3E}">
        <p14:creationId xmlns:p14="http://schemas.microsoft.com/office/powerpoint/2010/main" val="1312549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 Component diagram</a:t>
            </a:r>
            <a:endParaRPr lang="en-US" sz="20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3281045" y="2538412"/>
            <a:ext cx="5629910" cy="1781175"/>
          </a:xfrm>
          <a:prstGeom prst="rect">
            <a:avLst/>
          </a:prstGeom>
        </p:spPr>
      </p:pic>
    </p:spTree>
    <p:extLst>
      <p:ext uri="{BB962C8B-B14F-4D97-AF65-F5344CB8AC3E}">
        <p14:creationId xmlns:p14="http://schemas.microsoft.com/office/powerpoint/2010/main" val="30703593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40531" y="53931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963827" y="1470197"/>
            <a:ext cx="10536194" cy="470898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ER Diagram:</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p>
          <a:p>
            <a:pPr marL="342900" indent="-34290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p>
        </p:txBody>
      </p:sp>
    </p:spTree>
    <p:extLst>
      <p:ext uri="{BB962C8B-B14F-4D97-AF65-F5344CB8AC3E}">
        <p14:creationId xmlns:p14="http://schemas.microsoft.com/office/powerpoint/2010/main" val="34556808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 ER diagram</a:t>
            </a:r>
            <a:endParaRPr lang="en-US" sz="20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3257867" y="1590675"/>
            <a:ext cx="5676265" cy="3503839"/>
          </a:xfrm>
          <a:prstGeom prst="rect">
            <a:avLst/>
          </a:prstGeom>
        </p:spPr>
      </p:pic>
    </p:spTree>
    <p:extLst>
      <p:ext uri="{BB962C8B-B14F-4D97-AF65-F5344CB8AC3E}">
        <p14:creationId xmlns:p14="http://schemas.microsoft.com/office/powerpoint/2010/main" val="101468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76712" y="341282"/>
            <a:ext cx="8596668" cy="68258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schemeClr val="tx1"/>
                </a:solidFill>
              </a:rPr>
              <a:t>                            INDEX</a:t>
            </a:r>
            <a:endParaRPr lang="en-US" b="1" dirty="0">
              <a:solidFill>
                <a:schemeClr val="tx1"/>
              </a:solidFill>
            </a:endParaRPr>
          </a:p>
        </p:txBody>
      </p:sp>
      <p:sp>
        <p:nvSpPr>
          <p:cNvPr id="3" name="Content Placeholder 2"/>
          <p:cNvSpPr txBox="1"/>
          <p:nvPr/>
        </p:nvSpPr>
        <p:spPr>
          <a:xfrm>
            <a:off x="1436954" y="1087395"/>
            <a:ext cx="3957667" cy="508274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EXISTING SYSTEM</a:t>
            </a:r>
          </a:p>
          <a:p>
            <a:pPr>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LIMITATIONS</a:t>
            </a:r>
          </a:p>
          <a:p>
            <a:pPr>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PROPOSED SYSTEM</a:t>
            </a:r>
          </a:p>
          <a:p>
            <a:pPr>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ADVANTAGES</a:t>
            </a:r>
          </a:p>
          <a:p>
            <a:pPr>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REQUIREMENTS</a:t>
            </a:r>
          </a:p>
          <a:p>
            <a:pPr>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MODULES</a:t>
            </a:r>
          </a:p>
          <a:p>
            <a:pPr>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SYSTEM DESIGN</a:t>
            </a:r>
          </a:p>
          <a:p>
            <a:pPr>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REFERENCE</a:t>
            </a:r>
            <a:endParaRPr lang="en-US" sz="1400" dirty="0" smtClean="0">
              <a:solidFill>
                <a:schemeClr val="tx1"/>
              </a:solidFill>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endParaRPr lang="en-US" sz="1400" dirty="0" smtClean="0">
              <a:latin typeface="Times New Roman" panose="02020603050405020304" pitchFamily="18" charset="0"/>
              <a:cs typeface="Times New Roman" panose="02020603050405020304" pitchFamily="18" charset="0"/>
            </a:endParaRPr>
          </a:p>
          <a:p>
            <a:pPr marL="768350" lvl="2" indent="0">
              <a:lnSpc>
                <a:spcPct val="170000"/>
              </a:lnSpc>
              <a:buNone/>
            </a:pPr>
            <a:endParaRPr lang="en-US" sz="1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33039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40531" y="53931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276865" y="1692618"/>
            <a:ext cx="9737124" cy="378565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DFD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p>
        </p:txBody>
      </p:sp>
    </p:spTree>
    <p:extLst>
      <p:ext uri="{BB962C8B-B14F-4D97-AF65-F5344CB8AC3E}">
        <p14:creationId xmlns:p14="http://schemas.microsoft.com/office/powerpoint/2010/main" val="12418236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 Context Level diagram</a:t>
            </a:r>
            <a:endParaRPr lang="en-US" sz="20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3829050" y="2786062"/>
            <a:ext cx="4533900" cy="1285875"/>
          </a:xfrm>
          <a:prstGeom prst="rect">
            <a:avLst/>
          </a:prstGeom>
          <a:noFill/>
          <a:ln>
            <a:noFill/>
          </a:ln>
        </p:spPr>
      </p:pic>
    </p:spTree>
    <p:extLst>
      <p:ext uri="{BB962C8B-B14F-4D97-AF65-F5344CB8AC3E}">
        <p14:creationId xmlns:p14="http://schemas.microsoft.com/office/powerpoint/2010/main" val="28742073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FigureLevel-1 diagram</a:t>
            </a:r>
            <a:endParaRPr lang="en-US" sz="20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3382599" y="1420770"/>
            <a:ext cx="5400675" cy="3969476"/>
          </a:xfrm>
          <a:prstGeom prst="rect">
            <a:avLst/>
          </a:prstGeom>
        </p:spPr>
      </p:pic>
    </p:spTree>
    <p:extLst>
      <p:ext uri="{BB962C8B-B14F-4D97-AF65-F5344CB8AC3E}">
        <p14:creationId xmlns:p14="http://schemas.microsoft.com/office/powerpoint/2010/main" val="12072255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Figure:Level-2 diagram</a:t>
            </a:r>
            <a:endParaRPr lang="en-US" sz="20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3230245" y="1468437"/>
            <a:ext cx="5731510" cy="3921125"/>
          </a:xfrm>
          <a:prstGeom prst="rect">
            <a:avLst/>
          </a:prstGeom>
        </p:spPr>
      </p:pic>
    </p:spTree>
    <p:extLst>
      <p:ext uri="{BB962C8B-B14F-4D97-AF65-F5344CB8AC3E}">
        <p14:creationId xmlns:p14="http://schemas.microsoft.com/office/powerpoint/2010/main" val="21205920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OUTPUT SCREENS</a:t>
            </a:r>
            <a:endParaRPr lang="en-US" sz="36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587" y="1560592"/>
            <a:ext cx="9422213" cy="4887100"/>
          </a:xfrm>
          <a:prstGeom prst="rect">
            <a:avLst/>
          </a:prstGeom>
        </p:spPr>
      </p:pic>
    </p:spTree>
    <p:extLst>
      <p:ext uri="{BB962C8B-B14F-4D97-AF65-F5344CB8AC3E}">
        <p14:creationId xmlns:p14="http://schemas.microsoft.com/office/powerpoint/2010/main" val="10324073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232596"/>
            <a:ext cx="9442619" cy="5308880"/>
          </a:xfrm>
          <a:prstGeom prst="rect">
            <a:avLst/>
          </a:prstGeom>
        </p:spPr>
      </p:pic>
    </p:spTree>
    <p:extLst>
      <p:ext uri="{BB962C8B-B14F-4D97-AF65-F5344CB8AC3E}">
        <p14:creationId xmlns:p14="http://schemas.microsoft.com/office/powerpoint/2010/main" val="12172509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8862" y="1256042"/>
            <a:ext cx="9214338" cy="5180535"/>
          </a:xfrm>
          <a:prstGeom prst="rect">
            <a:avLst/>
          </a:prstGeom>
        </p:spPr>
      </p:pic>
    </p:spTree>
    <p:extLst>
      <p:ext uri="{BB962C8B-B14F-4D97-AF65-F5344CB8AC3E}">
        <p14:creationId xmlns:p14="http://schemas.microsoft.com/office/powerpoint/2010/main" val="13966136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6430" y="1384996"/>
            <a:ext cx="9085385" cy="5108034"/>
          </a:xfrm>
          <a:prstGeom prst="rect">
            <a:avLst/>
          </a:prstGeom>
        </p:spPr>
      </p:pic>
    </p:spTree>
    <p:extLst>
      <p:ext uri="{BB962C8B-B14F-4D97-AF65-F5344CB8AC3E}">
        <p14:creationId xmlns:p14="http://schemas.microsoft.com/office/powerpoint/2010/main" val="27355049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6">
            <a:extLst>
              <a:ext uri="{FF2B5EF4-FFF2-40B4-BE49-F238E27FC236}">
                <a16:creationId xmlns="" xmlns:a16="http://schemas.microsoft.com/office/drawing/2014/main" id="{838D8780-EFDB-71CF-4334-E8D45FAAFE27}"/>
              </a:ext>
            </a:extLst>
          </p:cNvPr>
          <p:cNvSpPr txBox="1">
            <a:spLocks/>
          </p:cNvSpPr>
          <p:nvPr/>
        </p:nvSpPr>
        <p:spPr>
          <a:xfrm>
            <a:off x="1269335" y="989045"/>
            <a:ext cx="9286905" cy="4791995"/>
          </a:xfrm>
          <a:prstGeom prst="rect">
            <a:avLst/>
          </a:prstGeom>
        </p:spPr>
        <p:txBody>
          <a:bodyPr>
            <a:noAutofit/>
          </a:bodyPr>
          <a:lstStyle/>
          <a:p>
            <a:pPr marL="0" marR="0" lvl="0" indent="0" algn="l" defTabSz="457200" rtl="0" eaLnBrk="1" fontAlgn="auto" latinLnBrk="0" hangingPunct="1">
              <a:lnSpc>
                <a:spcPct val="120000"/>
              </a:lnSpc>
              <a:spcBef>
                <a:spcPts val="1000"/>
              </a:spcBef>
              <a:spcAft>
                <a:spcPts val="0"/>
              </a:spcAft>
              <a:buClr>
                <a:schemeClr val="accent1"/>
              </a:buClr>
              <a:buSzPct val="80000"/>
              <a:tabLst/>
              <a:defRPr/>
            </a:pPr>
            <a:endParaRPr kumimoji="0" lang="en-US" sz="1600" b="0" i="0" u="none" strike="noStrike" kern="1200" cap="none" spc="0" normalizeH="0" baseline="0" noProof="0" dirty="0" smtClean="0">
              <a:ln>
                <a:noFill/>
              </a:ln>
              <a:solidFill>
                <a:schemeClr val="tx1">
                  <a:lumMod val="50000"/>
                </a:schemeClr>
              </a:solidFill>
              <a:effectLst/>
              <a:uLnTx/>
              <a:uFillTx/>
              <a:latin typeface="Times New Roman" pitchFamily="18" charset="0"/>
              <a:ea typeface="Calibri" panose="020F0502020204030204" pitchFamily="34" charset="0"/>
              <a:cs typeface="Times New Roman" pitchFamily="18" charset="0"/>
            </a:endParaRPr>
          </a:p>
          <a:p>
            <a:pPr marL="90170" marR="321310" lvl="0" indent="0" algn="just" defTabSz="457200" rtl="0" eaLnBrk="1" fontAlgn="auto" latinLnBrk="0" hangingPunct="1">
              <a:lnSpc>
                <a:spcPct val="120000"/>
              </a:lnSpc>
              <a:spcBef>
                <a:spcPts val="1000"/>
              </a:spcBef>
              <a:spcAft>
                <a:spcPts val="2015"/>
              </a:spcAft>
              <a:buClr>
                <a:schemeClr val="accent1"/>
              </a:buClr>
              <a:buSzPct val="80000"/>
              <a:buFont typeface="Wingdings" pitchFamily="2" charset="2"/>
              <a:buChar char="Ø"/>
              <a:tabLst/>
              <a:defRPr/>
            </a:pPr>
            <a:r>
              <a:rPr kumimoji="0" lang="en-US" sz="1600" b="0" i="0" u="none" strike="noStrike" kern="100" cap="none" spc="0" normalizeH="0" baseline="0" noProof="0" dirty="0" smtClean="0">
                <a:ln>
                  <a:noFill/>
                </a:ln>
                <a:solidFill>
                  <a:schemeClr val="tx1">
                    <a:lumMod val="50000"/>
                  </a:schemeClr>
                </a:solidFill>
                <a:effectLst/>
                <a:uLnTx/>
                <a:uFillTx/>
                <a:latin typeface="Times New Roman" pitchFamily="18" charset="0"/>
                <a:ea typeface="Calibri" panose="020F0502020204030204" pitchFamily="34" charset="0"/>
                <a:cs typeface="Times New Roman" pitchFamily="18" charset="0"/>
              </a:rPr>
              <a:t>The AI Healthcare </a:t>
            </a:r>
            <a:r>
              <a:rPr kumimoji="0" lang="en-US" sz="1600" b="0" i="0" u="none" strike="noStrike" kern="100" cap="none" spc="0" normalizeH="0" baseline="0" noProof="0" dirty="0" err="1" smtClean="0">
                <a:ln>
                  <a:noFill/>
                </a:ln>
                <a:solidFill>
                  <a:schemeClr val="tx1">
                    <a:lumMod val="50000"/>
                  </a:schemeClr>
                </a:solidFill>
                <a:effectLst/>
                <a:uLnTx/>
                <a:uFillTx/>
                <a:latin typeface="Times New Roman" pitchFamily="18" charset="0"/>
                <a:ea typeface="Calibri" panose="020F0502020204030204" pitchFamily="34" charset="0"/>
                <a:cs typeface="Times New Roman" pitchFamily="18" charset="0"/>
              </a:rPr>
              <a:t>Chatbot</a:t>
            </a:r>
            <a:r>
              <a:rPr kumimoji="0" lang="en-US" sz="1600" b="0" i="0" u="none" strike="noStrike" kern="100" cap="none" spc="0" normalizeH="0" baseline="0" noProof="0" dirty="0" smtClean="0">
                <a:ln>
                  <a:noFill/>
                </a:ln>
                <a:solidFill>
                  <a:schemeClr val="tx1">
                    <a:lumMod val="50000"/>
                  </a:schemeClr>
                </a:solidFill>
                <a:effectLst/>
                <a:uLnTx/>
                <a:uFillTx/>
                <a:latin typeface="Times New Roman" pitchFamily="18" charset="0"/>
                <a:ea typeface="Calibri" panose="020F0502020204030204" pitchFamily="34" charset="0"/>
                <a:cs typeface="Times New Roman" pitchFamily="18" charset="0"/>
              </a:rPr>
              <a:t> website using </a:t>
            </a:r>
            <a:r>
              <a:rPr kumimoji="0" lang="en-US" sz="1600" b="0" i="0" u="none" strike="noStrike" kern="100" cap="none" spc="0" normalizeH="0" baseline="0" noProof="0" dirty="0" err="1" smtClean="0">
                <a:ln>
                  <a:noFill/>
                </a:ln>
                <a:solidFill>
                  <a:schemeClr val="tx1">
                    <a:lumMod val="50000"/>
                  </a:schemeClr>
                </a:solidFill>
                <a:effectLst/>
                <a:uLnTx/>
                <a:uFillTx/>
                <a:latin typeface="Times New Roman" pitchFamily="18" charset="0"/>
                <a:ea typeface="Calibri" panose="020F0502020204030204" pitchFamily="34" charset="0"/>
                <a:cs typeface="Times New Roman" pitchFamily="18" charset="0"/>
              </a:rPr>
              <a:t>Django</a:t>
            </a:r>
            <a:r>
              <a:rPr kumimoji="0" lang="en-US" sz="1600" b="0" i="0" u="none" strike="noStrike" kern="100" cap="none" spc="0" normalizeH="0" baseline="0" noProof="0" dirty="0" smtClean="0">
                <a:ln>
                  <a:noFill/>
                </a:ln>
                <a:solidFill>
                  <a:schemeClr val="tx1">
                    <a:lumMod val="50000"/>
                  </a:schemeClr>
                </a:solidFill>
                <a:effectLst/>
                <a:uLnTx/>
                <a:uFillTx/>
                <a:latin typeface="Times New Roman" pitchFamily="18" charset="0"/>
                <a:ea typeface="Calibri" panose="020F0502020204030204" pitchFamily="34" charset="0"/>
                <a:cs typeface="Times New Roman" pitchFamily="18" charset="0"/>
              </a:rPr>
              <a:t> was chosen to revolutionize healthcare interactions. </a:t>
            </a:r>
          </a:p>
          <a:p>
            <a:pPr marL="90170" marR="321310" lvl="0" indent="0" algn="just" defTabSz="457200" rtl="0" eaLnBrk="1" fontAlgn="auto" latinLnBrk="0" hangingPunct="1">
              <a:lnSpc>
                <a:spcPct val="120000"/>
              </a:lnSpc>
              <a:spcBef>
                <a:spcPts val="1000"/>
              </a:spcBef>
              <a:spcAft>
                <a:spcPts val="2015"/>
              </a:spcAft>
              <a:buClr>
                <a:schemeClr val="accent1"/>
              </a:buClr>
              <a:buSzPct val="80000"/>
              <a:buFont typeface="Wingdings" pitchFamily="2" charset="2"/>
              <a:buChar char="Ø"/>
              <a:tabLst/>
              <a:defRPr/>
            </a:pPr>
            <a:r>
              <a:rPr kumimoji="0" lang="en-US" sz="1600" b="0" i="0" u="none" strike="noStrike" kern="100" cap="none" spc="0" normalizeH="0" baseline="0" noProof="0" dirty="0" smtClean="0">
                <a:ln>
                  <a:noFill/>
                </a:ln>
                <a:solidFill>
                  <a:schemeClr val="tx1">
                    <a:lumMod val="50000"/>
                  </a:schemeClr>
                </a:solidFill>
                <a:effectLst/>
                <a:uLnTx/>
                <a:uFillTx/>
                <a:latin typeface="Times New Roman" pitchFamily="18" charset="0"/>
                <a:ea typeface="Calibri" panose="020F0502020204030204" pitchFamily="34" charset="0"/>
                <a:cs typeface="Times New Roman" pitchFamily="18" charset="0"/>
              </a:rPr>
              <a:t>By integrating artificial intelligence, the </a:t>
            </a:r>
            <a:r>
              <a:rPr kumimoji="0" lang="en-US" sz="1600" b="0" i="0" u="none" strike="noStrike" kern="100" cap="none" spc="0" normalizeH="0" baseline="0" noProof="0" dirty="0" err="1" smtClean="0">
                <a:ln>
                  <a:noFill/>
                </a:ln>
                <a:solidFill>
                  <a:schemeClr val="tx1">
                    <a:lumMod val="50000"/>
                  </a:schemeClr>
                </a:solidFill>
                <a:effectLst/>
                <a:uLnTx/>
                <a:uFillTx/>
                <a:latin typeface="Times New Roman" pitchFamily="18" charset="0"/>
                <a:ea typeface="Calibri" panose="020F0502020204030204" pitchFamily="34" charset="0"/>
                <a:cs typeface="Times New Roman" pitchFamily="18" charset="0"/>
              </a:rPr>
              <a:t>chatbot</a:t>
            </a:r>
            <a:r>
              <a:rPr kumimoji="0" lang="en-US" sz="1600" b="0" i="0" u="none" strike="noStrike" kern="100" cap="none" spc="0" normalizeH="0" baseline="0" noProof="0" dirty="0" smtClean="0">
                <a:ln>
                  <a:noFill/>
                </a:ln>
                <a:solidFill>
                  <a:schemeClr val="tx1">
                    <a:lumMod val="50000"/>
                  </a:schemeClr>
                </a:solidFill>
                <a:effectLst/>
                <a:uLnTx/>
                <a:uFillTx/>
                <a:latin typeface="Times New Roman" pitchFamily="18" charset="0"/>
                <a:ea typeface="Calibri" panose="020F0502020204030204" pitchFamily="34" charset="0"/>
                <a:cs typeface="Times New Roman" pitchFamily="18" charset="0"/>
              </a:rPr>
              <a:t> offers instant, personalized medical guidance, enhancing patient engagement and accessibility. </a:t>
            </a:r>
            <a:endParaRPr lang="en-US" sz="1600" kern="100" dirty="0" smtClean="0">
              <a:solidFill>
                <a:schemeClr val="tx1">
                  <a:lumMod val="50000"/>
                </a:schemeClr>
              </a:solidFill>
              <a:latin typeface="Times New Roman" pitchFamily="18" charset="0"/>
              <a:ea typeface="Calibri" panose="020F0502020204030204" pitchFamily="34" charset="0"/>
              <a:cs typeface="Times New Roman" pitchFamily="18" charset="0"/>
            </a:endParaRPr>
          </a:p>
          <a:p>
            <a:pPr marL="90170" marR="321310" lvl="0" indent="0" algn="just" defTabSz="457200" rtl="0" eaLnBrk="1" fontAlgn="auto" latinLnBrk="0" hangingPunct="1">
              <a:lnSpc>
                <a:spcPct val="120000"/>
              </a:lnSpc>
              <a:spcBef>
                <a:spcPts val="1000"/>
              </a:spcBef>
              <a:spcAft>
                <a:spcPts val="2015"/>
              </a:spcAft>
              <a:buClr>
                <a:schemeClr val="accent1"/>
              </a:buClr>
              <a:buSzPct val="80000"/>
              <a:buFont typeface="Wingdings" pitchFamily="2" charset="2"/>
              <a:buChar char="Ø"/>
              <a:tabLst/>
              <a:defRPr/>
            </a:pPr>
            <a:r>
              <a:rPr kumimoji="0" lang="en-US" sz="1600" b="0" i="0" u="none" strike="noStrike" kern="100" cap="none" spc="0" normalizeH="0" baseline="0" noProof="0" dirty="0" smtClean="0">
                <a:ln>
                  <a:noFill/>
                </a:ln>
                <a:solidFill>
                  <a:schemeClr val="tx1">
                    <a:lumMod val="50000"/>
                  </a:schemeClr>
                </a:solidFill>
                <a:effectLst/>
                <a:uLnTx/>
                <a:uFillTx/>
                <a:latin typeface="Times New Roman" pitchFamily="18" charset="0"/>
                <a:ea typeface="Calibri" panose="020F0502020204030204" pitchFamily="34" charset="0"/>
                <a:cs typeface="Times New Roman" pitchFamily="18" charset="0"/>
              </a:rPr>
              <a:t>This innovative solution aims to streamline communication, provide timely health advice, and facilitate appointment scheduling. </a:t>
            </a:r>
          </a:p>
          <a:p>
            <a:pPr marL="90170" marR="321310" lvl="0" indent="0" algn="just" defTabSz="457200" rtl="0" eaLnBrk="1" fontAlgn="auto" latinLnBrk="0" hangingPunct="1">
              <a:lnSpc>
                <a:spcPct val="120000"/>
              </a:lnSpc>
              <a:spcBef>
                <a:spcPts val="1000"/>
              </a:spcBef>
              <a:spcAft>
                <a:spcPts val="2015"/>
              </a:spcAft>
              <a:buClr>
                <a:schemeClr val="accent1"/>
              </a:buClr>
              <a:buSzPct val="80000"/>
              <a:buFont typeface="Wingdings" pitchFamily="2" charset="2"/>
              <a:buChar char="Ø"/>
              <a:tabLst/>
              <a:defRPr/>
            </a:pPr>
            <a:r>
              <a:rPr kumimoji="0" lang="en-US" sz="1600" b="0" i="0" u="none" strike="noStrike" kern="100" cap="none" spc="0" normalizeH="0" baseline="0" noProof="0" dirty="0" smtClean="0">
                <a:ln>
                  <a:noFill/>
                </a:ln>
                <a:solidFill>
                  <a:schemeClr val="tx1">
                    <a:lumMod val="50000"/>
                  </a:schemeClr>
                </a:solidFill>
                <a:effectLst/>
                <a:uLnTx/>
                <a:uFillTx/>
                <a:latin typeface="Times New Roman" pitchFamily="18" charset="0"/>
                <a:ea typeface="Calibri" panose="020F0502020204030204" pitchFamily="34" charset="0"/>
                <a:cs typeface="Times New Roman" pitchFamily="18" charset="0"/>
              </a:rPr>
              <a:t>The project aligns with the growing demand for efficient, patient-centric healthcare services, leveraging technology to bridge gaps, improve healthcare accessibility, and offer a user-friendly interface for seamless interaction between patients and medical resources. </a:t>
            </a:r>
          </a:p>
          <a:p>
            <a:pPr marL="90170" marR="321310" lvl="0" indent="0" algn="just" defTabSz="457200" rtl="0" eaLnBrk="1" fontAlgn="auto" latinLnBrk="0" hangingPunct="1">
              <a:lnSpc>
                <a:spcPct val="120000"/>
              </a:lnSpc>
              <a:spcBef>
                <a:spcPts val="1000"/>
              </a:spcBef>
              <a:spcAft>
                <a:spcPts val="2015"/>
              </a:spcAft>
              <a:buClr>
                <a:schemeClr val="accent1"/>
              </a:buClr>
              <a:buSzPct val="80000"/>
              <a:buFont typeface="Wingdings" pitchFamily="2" charset="2"/>
              <a:buChar char="Ø"/>
              <a:tabLst/>
              <a:defRPr/>
            </a:pPr>
            <a:r>
              <a:rPr kumimoji="0" lang="en-IN" sz="1600" b="0" i="0" u="none" strike="noStrike" kern="100" cap="none" spc="0" normalizeH="0" baseline="0" noProof="0" dirty="0" smtClean="0">
                <a:ln>
                  <a:noFill/>
                </a:ln>
                <a:solidFill>
                  <a:schemeClr val="tx1">
                    <a:lumMod val="50000"/>
                  </a:schemeClr>
                </a:solidFill>
                <a:effectLst/>
                <a:uLnTx/>
                <a:uFillTx/>
                <a:latin typeface="Times New Roman" pitchFamily="18" charset="0"/>
                <a:ea typeface="Calibri" panose="020F0502020204030204" pitchFamily="34" charset="0"/>
                <a:cs typeface="Times New Roman" pitchFamily="18" charset="0"/>
              </a:rPr>
              <a:t>By leveraging </a:t>
            </a:r>
            <a:r>
              <a:rPr kumimoji="0" lang="en-IN" sz="1600" b="0" i="0" u="none" strike="noStrike" kern="100" cap="none" spc="0" normalizeH="0" baseline="0" noProof="0" dirty="0" err="1" smtClean="0">
                <a:ln>
                  <a:noFill/>
                </a:ln>
                <a:solidFill>
                  <a:schemeClr val="tx1">
                    <a:lumMod val="50000"/>
                  </a:schemeClr>
                </a:solidFill>
                <a:effectLst/>
                <a:uLnTx/>
                <a:uFillTx/>
                <a:latin typeface="Times New Roman" pitchFamily="18" charset="0"/>
                <a:ea typeface="Calibri" panose="020F0502020204030204" pitchFamily="34" charset="0"/>
                <a:cs typeface="Times New Roman" pitchFamily="18" charset="0"/>
              </a:rPr>
              <a:t>Django</a:t>
            </a:r>
            <a:r>
              <a:rPr kumimoji="0" lang="en-IN" sz="1600" b="0" i="0" u="none" strike="noStrike" kern="100" cap="none" spc="0" normalizeH="0" baseline="0" noProof="0" dirty="0" smtClean="0">
                <a:ln>
                  <a:noFill/>
                </a:ln>
                <a:solidFill>
                  <a:schemeClr val="tx1">
                    <a:lumMod val="50000"/>
                  </a:schemeClr>
                </a:solidFill>
                <a:effectLst/>
                <a:uLnTx/>
                <a:uFillTx/>
                <a:latin typeface="Times New Roman" pitchFamily="18" charset="0"/>
                <a:ea typeface="Calibri" panose="020F0502020204030204" pitchFamily="34" charset="0"/>
                <a:cs typeface="Times New Roman" pitchFamily="18" charset="0"/>
              </a:rPr>
              <a:t> for the development of an AI healthcare </a:t>
            </a:r>
            <a:r>
              <a:rPr kumimoji="0" lang="en-IN" sz="1600" b="0" i="0" u="none" strike="noStrike" kern="100" cap="none" spc="0" normalizeH="0" baseline="0" noProof="0" dirty="0" err="1" smtClean="0">
                <a:ln>
                  <a:noFill/>
                </a:ln>
                <a:solidFill>
                  <a:schemeClr val="tx1">
                    <a:lumMod val="50000"/>
                  </a:schemeClr>
                </a:solidFill>
                <a:effectLst/>
                <a:uLnTx/>
                <a:uFillTx/>
                <a:latin typeface="Times New Roman" pitchFamily="18" charset="0"/>
                <a:ea typeface="Calibri" panose="020F0502020204030204" pitchFamily="34" charset="0"/>
                <a:cs typeface="Times New Roman" pitchFamily="18" charset="0"/>
              </a:rPr>
              <a:t>chatbot</a:t>
            </a:r>
            <a:r>
              <a:rPr kumimoji="0" lang="en-IN" sz="1600" b="0" i="0" u="none" strike="noStrike" kern="100" cap="none" spc="0" normalizeH="0" baseline="0" noProof="0" dirty="0" smtClean="0">
                <a:ln>
                  <a:noFill/>
                </a:ln>
                <a:solidFill>
                  <a:schemeClr val="tx1">
                    <a:lumMod val="50000"/>
                  </a:schemeClr>
                </a:solidFill>
                <a:effectLst/>
                <a:uLnTx/>
                <a:uFillTx/>
                <a:latin typeface="Times New Roman" pitchFamily="18" charset="0"/>
                <a:ea typeface="Calibri" panose="020F0502020204030204" pitchFamily="34" charset="0"/>
                <a:cs typeface="Times New Roman" pitchFamily="18" charset="0"/>
              </a:rPr>
              <a:t> website, developers can create a robust, scalable, and secure platform that provides valuable healthcare services to patients while maintaining compliance with industry regulations</a:t>
            </a:r>
            <a:r>
              <a:rPr kumimoji="0" lang="en-IN" sz="1600" b="0" i="0" u="none" strike="noStrike" kern="100" cap="none" spc="0" normalizeH="0" baseline="0" noProof="0" dirty="0" smtClean="0">
                <a:ln>
                  <a:noFill/>
                </a:ln>
                <a:solidFill>
                  <a:srgbClr val="000000"/>
                </a:solidFill>
                <a:effectLst/>
                <a:uLnTx/>
                <a:uFillTx/>
                <a:latin typeface="Times New Roman" pitchFamily="18" charset="0"/>
                <a:ea typeface="Calibri" panose="020F0502020204030204" pitchFamily="34" charset="0"/>
                <a:cs typeface="Times New Roman" pitchFamily="18" charset="0"/>
              </a:rPr>
              <a:t>.</a:t>
            </a:r>
            <a:endParaRPr kumimoji="0" lang="en-IN" sz="1600" b="0" i="0" u="none" strike="noStrike" kern="100" cap="none" spc="0" normalizeH="0" baseline="0" noProof="0" dirty="0">
              <a:ln>
                <a:noFill/>
              </a:ln>
              <a:solidFill>
                <a:schemeClr val="tx1">
                  <a:lumMod val="75000"/>
                  <a:lumOff val="25000"/>
                </a:schemeClr>
              </a:solidFill>
              <a:effectLst/>
              <a:uLnTx/>
              <a:uFillTx/>
              <a:latin typeface="Times New Roman" pitchFamily="18" charset="0"/>
              <a:ea typeface="Calibri" panose="020F0502020204030204" pitchFamily="34" charset="0"/>
              <a:cs typeface="Times New Roman" pitchFamily="18" charset="0"/>
            </a:endParaRPr>
          </a:p>
        </p:txBody>
      </p:sp>
      <p:sp>
        <p:nvSpPr>
          <p:cNvPr id="6" name="Title 1"/>
          <p:cNvSpPr txBox="1"/>
          <p:nvPr/>
        </p:nvSpPr>
        <p:spPr>
          <a:xfrm>
            <a:off x="1505998" y="445610"/>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CONCLUSION</a:t>
            </a:r>
            <a:endParaRPr lang="en-US" sz="3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360_F_390234937_VgVGLkjBA6ABfnrRjONwCuNHpxMZsjCD.jpg"/>
          <p:cNvPicPr>
            <a:picLocks noChangeAspect="1"/>
          </p:cNvPicPr>
          <p:nvPr/>
        </p:nvPicPr>
        <p:blipFill>
          <a:blip r:embed="rId2"/>
          <a:stretch>
            <a:fillRect/>
          </a:stretch>
        </p:blipFill>
        <p:spPr>
          <a:xfrm>
            <a:off x="1" y="0"/>
            <a:ext cx="12192000" cy="685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505495" y="265728"/>
            <a:ext cx="8596668" cy="75556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    ABSTRACT</a:t>
            </a: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736845" y="1115113"/>
            <a:ext cx="10366583" cy="5493812"/>
          </a:xfrm>
          <a:prstGeom prst="rect">
            <a:avLst/>
          </a:prstGeom>
        </p:spPr>
        <p:txBody>
          <a:bodyPr wrap="square">
            <a:spAutoFit/>
          </a:bodyPr>
          <a:lstStyle/>
          <a:p>
            <a:pPr algn="just">
              <a:lnSpc>
                <a:spcPct val="150000"/>
              </a:lnSpc>
              <a:buFont typeface="Wingdings" pitchFamily="2" charset="2"/>
              <a:buChar char="Ø"/>
            </a:pPr>
            <a:r>
              <a:rPr lang="en-IN" dirty="0">
                <a:latin typeface="Times New Roman" panose="02020603050405020304" pitchFamily="18" charset="0"/>
                <a:cs typeface="Times New Roman" panose="02020603050405020304" pitchFamily="18" charset="0"/>
              </a:rPr>
              <a:t>With the increasing population of India and a rise in birth rates coupled with advancements in the medical field leading to a decrease in death rates, there is a concerning shortage of doctors to adequately serve the growing population. </a:t>
            </a:r>
            <a:endParaRPr lang="en-IN" dirty="0" smtClean="0">
              <a:latin typeface="Times New Roman" panose="02020603050405020304" pitchFamily="18" charset="0"/>
              <a:cs typeface="Times New Roman" panose="02020603050405020304" pitchFamily="18" charset="0"/>
            </a:endParaRPr>
          </a:p>
          <a:p>
            <a:pPr algn="just">
              <a:lnSpc>
                <a:spcPct val="150000"/>
              </a:lnSpc>
              <a:buFont typeface="Wingdings" pitchFamily="2" charset="2"/>
              <a:buChar char="Ø"/>
            </a:pPr>
            <a:r>
              <a:rPr lang="en-IN" dirty="0" smtClean="0">
                <a:latin typeface="Times New Roman" panose="02020603050405020304" pitchFamily="18" charset="0"/>
                <a:cs typeface="Times New Roman" panose="02020603050405020304" pitchFamily="18" charset="0"/>
              </a:rPr>
              <a:t>This </a:t>
            </a:r>
            <a:r>
              <a:rPr lang="en-IN" dirty="0">
                <a:latin typeface="Times New Roman" panose="02020603050405020304" pitchFamily="18" charset="0"/>
                <a:cs typeface="Times New Roman" panose="02020603050405020304" pitchFamily="18" charset="0"/>
              </a:rPr>
              <a:t>issue becomes apparent when visiting government hospitals in cities, where the limited availability of doctors is a major cause of inadequate treatment and, in some cases, even resulting in patient deaths. Furthermore, doctors, being human, are prone to making mistakes in providing accurate treatments, which can also lead to patient fatalities. </a:t>
            </a:r>
            <a:endParaRPr lang="en-IN" dirty="0" smtClean="0">
              <a:latin typeface="Times New Roman" panose="02020603050405020304" pitchFamily="18" charset="0"/>
              <a:cs typeface="Times New Roman" panose="02020603050405020304" pitchFamily="18" charset="0"/>
            </a:endParaRPr>
          </a:p>
          <a:p>
            <a:pPr algn="just">
              <a:lnSpc>
                <a:spcPct val="150000"/>
              </a:lnSpc>
              <a:buFont typeface="Wingdings" pitchFamily="2" charset="2"/>
              <a:buChar char="Ø"/>
            </a:pPr>
            <a:r>
              <a:rPr lang="en-IN" dirty="0" smtClean="0">
                <a:latin typeface="Times New Roman" panose="02020603050405020304" pitchFamily="18" charset="0"/>
                <a:cs typeface="Times New Roman" panose="02020603050405020304" pitchFamily="18" charset="0"/>
              </a:rPr>
              <a:t>To </a:t>
            </a:r>
            <a:r>
              <a:rPr lang="en-IN" dirty="0">
                <a:latin typeface="Times New Roman" panose="02020603050405020304" pitchFamily="18" charset="0"/>
                <a:cs typeface="Times New Roman" panose="02020603050405020304" pitchFamily="18" charset="0"/>
              </a:rPr>
              <a:t>address such situations, the development of an intelligent and smart chat bot that can offer advice to both doctors and patients becomes crucial, potentially saving the lives of hundreds of people. Virtual assistants, including chat bots, have the potential to assist patients and healthcare providers with various medical-related tasks. </a:t>
            </a:r>
            <a:endParaRPr lang="en-IN" dirty="0" smtClean="0">
              <a:latin typeface="Times New Roman" panose="02020603050405020304" pitchFamily="18" charset="0"/>
              <a:cs typeface="Times New Roman" panose="02020603050405020304" pitchFamily="18" charset="0"/>
            </a:endParaRPr>
          </a:p>
          <a:p>
            <a:pPr algn="just">
              <a:lnSpc>
                <a:spcPct val="150000"/>
              </a:lnSpc>
              <a:buFont typeface="Wingdings" pitchFamily="2" charset="2"/>
              <a:buChar char="Ø"/>
            </a:pPr>
            <a:r>
              <a:rPr lang="en-IN" dirty="0" smtClean="0">
                <a:latin typeface="Times New Roman" panose="02020603050405020304" pitchFamily="18" charset="0"/>
                <a:cs typeface="Times New Roman" panose="02020603050405020304" pitchFamily="18" charset="0"/>
              </a:rPr>
              <a:t>Chat </a:t>
            </a:r>
            <a:r>
              <a:rPr lang="en-IN" dirty="0">
                <a:latin typeface="Times New Roman" panose="02020603050405020304" pitchFamily="18" charset="0"/>
                <a:cs typeface="Times New Roman" panose="02020603050405020304" pitchFamily="18" charset="0"/>
              </a:rPr>
              <a:t>bots are computer programs designed to engage in conversations with individuals, offering assistance through text messages, applications, or instant messaging. </a:t>
            </a:r>
            <a:endParaRPr lang="en-I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77693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0721" y="1565190"/>
            <a:ext cx="9533268" cy="5069145"/>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[1] A. Allen, ‘‘Morphing telemedicine-telecare-telehealth-</a:t>
            </a:r>
            <a:r>
              <a:rPr lang="en-US" dirty="0" err="1">
                <a:latin typeface="Times New Roman" panose="02020603050405020304" pitchFamily="18" charset="0"/>
                <a:cs typeface="Times New Roman" panose="02020603050405020304" pitchFamily="18" charset="0"/>
              </a:rPr>
              <a:t>ehealth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Telemed</a:t>
            </a:r>
            <a:r>
              <a:rPr lang="en-US" dirty="0">
                <a:latin typeface="Times New Roman" panose="02020603050405020304" pitchFamily="18" charset="0"/>
                <a:cs typeface="Times New Roman" panose="02020603050405020304" pitchFamily="18" charset="0"/>
              </a:rPr>
              <a:t> Today, Special, no. 2000, 2000.</a:t>
            </a:r>
            <a:endParaRPr lang="en-IN"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[2] S. L. Murphy, J. Xu, K. D. </a:t>
            </a:r>
            <a:r>
              <a:rPr lang="en-US" dirty="0" err="1">
                <a:latin typeface="Times New Roman" panose="02020603050405020304" pitchFamily="18" charset="0"/>
                <a:cs typeface="Times New Roman" panose="02020603050405020304" pitchFamily="18" charset="0"/>
              </a:rPr>
              <a:t>Kochanek</a:t>
            </a:r>
            <a:r>
              <a:rPr lang="en-US" dirty="0">
                <a:latin typeface="Times New Roman" panose="02020603050405020304" pitchFamily="18" charset="0"/>
                <a:cs typeface="Times New Roman" panose="02020603050405020304" pitchFamily="18" charset="0"/>
              </a:rPr>
              <a:t>, and E. Arias, ‘‘Mortality in the United States, 2017,’’ </a:t>
            </a:r>
            <a:r>
              <a:rPr lang="en-US" i="1" dirty="0">
                <a:latin typeface="Times New Roman" panose="02020603050405020304" pitchFamily="18" charset="0"/>
                <a:cs typeface="Times New Roman" panose="02020603050405020304" pitchFamily="18" charset="0"/>
              </a:rPr>
              <a:t>NCHS Data Brief</a:t>
            </a:r>
            <a:r>
              <a:rPr lang="en-US" dirty="0">
                <a:latin typeface="Times New Roman" panose="02020603050405020304" pitchFamily="18" charset="0"/>
                <a:cs typeface="Times New Roman" panose="02020603050405020304" pitchFamily="18" charset="0"/>
              </a:rPr>
              <a:t>, no. 328, pp. 1–8, Nov. 2018.</a:t>
            </a:r>
            <a:endParaRPr lang="en-IN"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[3] K. Myers, P. Berry, J. Blythe, K. Conley, M. </a:t>
            </a:r>
            <a:r>
              <a:rPr lang="en-US" dirty="0" err="1">
                <a:latin typeface="Times New Roman" panose="02020603050405020304" pitchFamily="18" charset="0"/>
                <a:cs typeface="Times New Roman" panose="02020603050405020304" pitchFamily="18" charset="0"/>
              </a:rPr>
              <a:t>Gervasio</a:t>
            </a:r>
            <a:r>
              <a:rPr lang="en-US" dirty="0">
                <a:latin typeface="Times New Roman" panose="02020603050405020304" pitchFamily="18" charset="0"/>
                <a:cs typeface="Times New Roman" panose="02020603050405020304" pitchFamily="18" charset="0"/>
              </a:rPr>
              <a:t>, D. L. McGuinness, D. Morley, A. </a:t>
            </a:r>
            <a:r>
              <a:rPr lang="en-US" dirty="0" err="1">
                <a:latin typeface="Times New Roman" panose="02020603050405020304" pitchFamily="18" charset="0"/>
                <a:cs typeface="Times New Roman" panose="02020603050405020304" pitchFamily="18" charset="0"/>
              </a:rPr>
              <a:t>Pfeffer</a:t>
            </a:r>
            <a:r>
              <a:rPr lang="en-US" dirty="0">
                <a:latin typeface="Times New Roman" panose="02020603050405020304" pitchFamily="18" charset="0"/>
                <a:cs typeface="Times New Roman" panose="02020603050405020304" pitchFamily="18" charset="0"/>
              </a:rPr>
              <a:t>, M. Pollack, and M. </a:t>
            </a:r>
            <a:r>
              <a:rPr lang="en-US" dirty="0" err="1">
                <a:latin typeface="Times New Roman" panose="02020603050405020304" pitchFamily="18" charset="0"/>
                <a:cs typeface="Times New Roman" panose="02020603050405020304" pitchFamily="18" charset="0"/>
              </a:rPr>
              <a:t>Tambe</a:t>
            </a:r>
            <a:r>
              <a:rPr lang="en-US" dirty="0">
                <a:latin typeface="Times New Roman" panose="02020603050405020304" pitchFamily="18" charset="0"/>
                <a:cs typeface="Times New Roman" panose="02020603050405020304" pitchFamily="18" charset="0"/>
              </a:rPr>
              <a:t>, ‘‘An intelligent personal assistant for task and time management,’’ </a:t>
            </a:r>
            <a:r>
              <a:rPr lang="en-US" i="1" dirty="0">
                <a:latin typeface="Times New Roman" panose="02020603050405020304" pitchFamily="18" charset="0"/>
                <a:cs typeface="Times New Roman" panose="02020603050405020304" pitchFamily="18" charset="0"/>
              </a:rPr>
              <a:t>AI Mag.</a:t>
            </a:r>
            <a:r>
              <a:rPr lang="en-US" dirty="0">
                <a:latin typeface="Times New Roman" panose="02020603050405020304" pitchFamily="18" charset="0"/>
                <a:cs typeface="Times New Roman" panose="02020603050405020304" pitchFamily="18" charset="0"/>
              </a:rPr>
              <a:t>, vol. 28, no. 2, p. 47, 2007. </a:t>
            </a:r>
            <a:endParaRPr lang="en-IN"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rPr>
              <a:t>[4] Flora Amato, Stefano </a:t>
            </a:r>
            <a:r>
              <a:rPr lang="en-IN" dirty="0" err="1">
                <a:latin typeface="Times New Roman" panose="02020603050405020304" pitchFamily="18" charset="0"/>
                <a:cs typeface="Times New Roman" panose="02020603050405020304" pitchFamily="18" charset="0"/>
              </a:rPr>
              <a:t>Marrone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Chatbots</a:t>
            </a:r>
            <a:r>
              <a:rPr lang="en-IN" dirty="0">
                <a:latin typeface="Times New Roman" panose="02020603050405020304" pitchFamily="18" charset="0"/>
                <a:cs typeface="Times New Roman" panose="02020603050405020304" pitchFamily="18" charset="0"/>
              </a:rPr>
              <a:t> meet eHealth: automat zing healthcare”, proceeding of diet, May-2018. </a:t>
            </a:r>
          </a:p>
          <a:p>
            <a:pPr algn="just">
              <a:lnSpc>
                <a:spcPct val="150000"/>
              </a:lnSpc>
            </a:pPr>
            <a:r>
              <a:rPr lang="en-IN" dirty="0">
                <a:latin typeface="Times New Roman" panose="02020603050405020304" pitchFamily="18" charset="0"/>
                <a:cs typeface="Times New Roman" panose="02020603050405020304" pitchFamily="18" charset="0"/>
              </a:rPr>
              <a:t>[5] </a:t>
            </a:r>
            <a:r>
              <a:rPr lang="en-IN" dirty="0" err="1">
                <a:latin typeface="Times New Roman" panose="02020603050405020304" pitchFamily="18" charset="0"/>
                <a:cs typeface="Times New Roman" panose="02020603050405020304" pitchFamily="18" charset="0"/>
              </a:rPr>
              <a:t>Benilda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Eleonor</a:t>
            </a:r>
            <a:r>
              <a:rPr lang="en-IN" dirty="0">
                <a:latin typeface="Times New Roman" panose="02020603050405020304" pitchFamily="18" charset="0"/>
                <a:cs typeface="Times New Roman" panose="02020603050405020304" pitchFamily="18" charset="0"/>
              </a:rPr>
              <a:t> V. </a:t>
            </a:r>
            <a:r>
              <a:rPr lang="en-IN" dirty="0" err="1">
                <a:latin typeface="Times New Roman" panose="02020603050405020304" pitchFamily="18" charset="0"/>
                <a:cs typeface="Times New Roman" panose="02020603050405020304" pitchFamily="18" charset="0"/>
              </a:rPr>
              <a:t>Comendador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Pharmabot</a:t>
            </a:r>
            <a:r>
              <a:rPr lang="en-IN" dirty="0">
                <a:latin typeface="Times New Roman" panose="02020603050405020304" pitchFamily="18" charset="0"/>
                <a:cs typeface="Times New Roman" panose="02020603050405020304" pitchFamily="18" charset="0"/>
              </a:rPr>
              <a:t>: A </a:t>
            </a:r>
            <a:r>
              <a:rPr lang="en-IN" dirty="0" err="1">
                <a:latin typeface="Times New Roman" panose="02020603050405020304" pitchFamily="18" charset="0"/>
                <a:cs typeface="Times New Roman" panose="02020603050405020304" pitchFamily="18" charset="0"/>
              </a:rPr>
              <a:t>pediatric</a:t>
            </a:r>
            <a:r>
              <a:rPr lang="en-IN" dirty="0">
                <a:latin typeface="Times New Roman" panose="02020603050405020304" pitchFamily="18" charset="0"/>
                <a:cs typeface="Times New Roman" panose="02020603050405020304" pitchFamily="18" charset="0"/>
              </a:rPr>
              <a:t> generic Medicine consultant </a:t>
            </a:r>
            <a:r>
              <a:rPr lang="en-IN" dirty="0" err="1">
                <a:latin typeface="Times New Roman" panose="02020603050405020304" pitchFamily="18" charset="0"/>
                <a:cs typeface="Times New Roman" panose="02020603050405020304" pitchFamily="18" charset="0"/>
              </a:rPr>
              <a:t>Chatbot</a:t>
            </a:r>
            <a:r>
              <a:rPr lang="en-IN" dirty="0">
                <a:latin typeface="Times New Roman" panose="02020603050405020304" pitchFamily="18" charset="0"/>
                <a:cs typeface="Times New Roman" panose="02020603050405020304" pitchFamily="18" charset="0"/>
              </a:rPr>
              <a:t>”, proceeding of the JACE, April 2015. </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REFERENCES</a:t>
            </a:r>
            <a:endParaRPr lang="en-US" sz="3600" b="1" dirty="0"/>
          </a:p>
        </p:txBody>
      </p:sp>
    </p:spTree>
    <p:extLst>
      <p:ext uri="{BB962C8B-B14F-4D97-AF65-F5344CB8AC3E}">
        <p14:creationId xmlns:p14="http://schemas.microsoft.com/office/powerpoint/2010/main" val="10901215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stockphoto-1311939407-612x612.jpg"/>
          <p:cNvPicPr>
            <a:picLocks noChangeAspect="1"/>
          </p:cNvPicPr>
          <p:nvPr/>
        </p:nvPicPr>
        <p:blipFill>
          <a:blip r:embed="rId2"/>
          <a:stretch>
            <a:fillRect/>
          </a:stretch>
        </p:blipFill>
        <p:spPr>
          <a:xfrm>
            <a:off x="561704" y="0"/>
            <a:ext cx="11168742" cy="67340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2420" y="1755482"/>
            <a:ext cx="10539019" cy="4247317"/>
          </a:xfrm>
          <a:prstGeom prst="rect">
            <a:avLst/>
          </a:prstGeom>
        </p:spPr>
        <p:txBody>
          <a:bodyPr wrap="square">
            <a:spAutoFit/>
          </a:bodyPr>
          <a:lstStyle/>
          <a:p>
            <a:pPr algn="just">
              <a:lnSpc>
                <a:spcPct val="150000"/>
              </a:lnSpc>
              <a:buFont typeface="Wingdings" pitchFamily="2" charset="2"/>
              <a:buChar char="Ø"/>
            </a:pPr>
            <a:r>
              <a:rPr lang="en-IN" dirty="0">
                <a:latin typeface="Times New Roman" panose="02020603050405020304" pitchFamily="18" charset="0"/>
                <a:cs typeface="Times New Roman" panose="02020603050405020304" pitchFamily="18" charset="0"/>
              </a:rPr>
              <a:t>Nowadays, chat bots are becoming increasingly prevalent in various industries, such as IRCTC, banks, and online travel companies like Make My Trip. </a:t>
            </a:r>
            <a:endParaRPr lang="en-IN" dirty="0" smtClean="0">
              <a:latin typeface="Times New Roman" panose="02020603050405020304" pitchFamily="18" charset="0"/>
              <a:cs typeface="Times New Roman" panose="02020603050405020304" pitchFamily="18" charset="0"/>
            </a:endParaRPr>
          </a:p>
          <a:p>
            <a:pPr algn="just">
              <a:lnSpc>
                <a:spcPct val="150000"/>
              </a:lnSpc>
              <a:buFont typeface="Wingdings" pitchFamily="2" charset="2"/>
              <a:buChar char="Ø"/>
            </a:pPr>
            <a:r>
              <a:rPr lang="en-IN" dirty="0" smtClean="0">
                <a:latin typeface="Times New Roman" panose="02020603050405020304" pitchFamily="18" charset="0"/>
                <a:cs typeface="Times New Roman" panose="02020603050405020304" pitchFamily="18" charset="0"/>
              </a:rPr>
              <a:t>With </a:t>
            </a:r>
            <a:r>
              <a:rPr lang="en-IN" dirty="0">
                <a:latin typeface="Times New Roman" panose="02020603050405020304" pitchFamily="18" charset="0"/>
                <a:cs typeface="Times New Roman" panose="02020603050405020304" pitchFamily="18" charset="0"/>
              </a:rPr>
              <a:t>the ongoing trend of digitalization, the demand for chat bots in the market continues to grow. One of the main reasons behind the need for medical chat bots in the healthcare industry is the rising population in India and the scarcity of doctors to cater to the needs of this growing population. </a:t>
            </a:r>
            <a:endParaRPr lang="en-IN" dirty="0" smtClean="0">
              <a:latin typeface="Times New Roman" panose="02020603050405020304" pitchFamily="18" charset="0"/>
              <a:cs typeface="Times New Roman" panose="02020603050405020304" pitchFamily="18" charset="0"/>
            </a:endParaRPr>
          </a:p>
          <a:p>
            <a:pPr algn="just">
              <a:lnSpc>
                <a:spcPct val="150000"/>
              </a:lnSpc>
              <a:buFont typeface="Wingdings" pitchFamily="2" charset="2"/>
              <a:buChar char="Ø"/>
            </a:pPr>
            <a:r>
              <a:rPr lang="en-IN" dirty="0" smtClean="0">
                <a:latin typeface="Times New Roman" panose="02020603050405020304" pitchFamily="18" charset="0"/>
                <a:cs typeface="Times New Roman" panose="02020603050405020304" pitchFamily="18" charset="0"/>
              </a:rPr>
              <a:t>Additionally</a:t>
            </a:r>
            <a:r>
              <a:rPr lang="en-IN" dirty="0">
                <a:latin typeface="Times New Roman" panose="02020603050405020304" pitchFamily="18" charset="0"/>
                <a:cs typeface="Times New Roman" panose="02020603050405020304" pitchFamily="18" charset="0"/>
              </a:rPr>
              <a:t>, even doctors can make mistakes when diagnosing patients, potentially endangering their lives. </a:t>
            </a:r>
            <a:endParaRPr lang="en-IN" dirty="0" smtClean="0">
              <a:latin typeface="Times New Roman" panose="02020603050405020304" pitchFamily="18" charset="0"/>
              <a:cs typeface="Times New Roman" panose="02020603050405020304" pitchFamily="18" charset="0"/>
            </a:endParaRPr>
          </a:p>
          <a:p>
            <a:pPr algn="just">
              <a:lnSpc>
                <a:spcPct val="150000"/>
              </a:lnSpc>
              <a:buFont typeface="Wingdings" pitchFamily="2" charset="2"/>
              <a:buChar char="Ø"/>
            </a:pPr>
            <a:r>
              <a:rPr lang="en-IN" dirty="0" smtClean="0">
                <a:latin typeface="Times New Roman" panose="02020603050405020304" pitchFamily="18" charset="0"/>
                <a:cs typeface="Times New Roman" panose="02020603050405020304" pitchFamily="18" charset="0"/>
              </a:rPr>
              <a:t>For </a:t>
            </a:r>
            <a:r>
              <a:rPr lang="en-IN" dirty="0">
                <a:latin typeface="Times New Roman" panose="02020603050405020304" pitchFamily="18" charset="0"/>
                <a:cs typeface="Times New Roman" panose="02020603050405020304" pitchFamily="18" charset="0"/>
              </a:rPr>
              <a:t>instance, Mohammed </a:t>
            </a:r>
            <a:r>
              <a:rPr lang="en-IN" dirty="0" err="1">
                <a:latin typeface="Times New Roman" panose="02020603050405020304" pitchFamily="18" charset="0"/>
                <a:cs typeface="Times New Roman" panose="02020603050405020304" pitchFamily="18" charset="0"/>
              </a:rPr>
              <a:t>Benaziza</a:t>
            </a:r>
            <a:r>
              <a:rPr lang="en-IN" dirty="0">
                <a:latin typeface="Times New Roman" panose="02020603050405020304" pitchFamily="18" charset="0"/>
                <a:cs typeface="Times New Roman" panose="02020603050405020304" pitchFamily="18" charset="0"/>
              </a:rPr>
              <a:t>, a renowned bodybuilder in the 1990s, tragically died due to Hypokalaemia (high potassium level) in his body. He experienced body cramps as a result of this excess potassium, but doctors mistakenly concluded that he was potassium deficient and administered additional potassium, leading to the cramps spreading to his heart and causing his death. </a:t>
            </a:r>
          </a:p>
        </p:txBody>
      </p:sp>
      <p:sp>
        <p:nvSpPr>
          <p:cNvPr id="3" name="Title 1"/>
          <p:cNvSpPr txBox="1"/>
          <p:nvPr/>
        </p:nvSpPr>
        <p:spPr>
          <a:xfrm>
            <a:off x="1672490" y="591998"/>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INTRODUCTION</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1643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381575" y="697507"/>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EXISTING SYSTEM</a:t>
            </a:r>
            <a:endParaRPr lang="en-US" sz="3600" b="1" dirty="0">
              <a:latin typeface="Times New Roman" panose="02020603050405020304" pitchFamily="18" charset="0"/>
              <a:cs typeface="Times New Roman" panose="02020603050405020304" pitchFamily="18" charset="0"/>
            </a:endParaRPr>
          </a:p>
        </p:txBody>
      </p:sp>
      <p:sp>
        <p:nvSpPr>
          <p:cNvPr id="2" name="Rectangle 1"/>
          <p:cNvSpPr/>
          <p:nvPr/>
        </p:nvSpPr>
        <p:spPr>
          <a:xfrm>
            <a:off x="1628251" y="1959429"/>
            <a:ext cx="9344549" cy="3885936"/>
          </a:xfrm>
          <a:prstGeom prst="rect">
            <a:avLst/>
          </a:prstGeom>
        </p:spPr>
        <p:txBody>
          <a:bodyPr wrap="square">
            <a:spAutoFit/>
          </a:bodyPr>
          <a:lstStyle/>
          <a:p>
            <a:pPr algn="just">
              <a:lnSpc>
                <a:spcPct val="200000"/>
              </a:lnSpc>
              <a:buFont typeface="Wingdings" pitchFamily="2" charset="2"/>
              <a:buChar char="Ø"/>
            </a:pPr>
            <a:r>
              <a:rPr lang="en-IN" dirty="0">
                <a:latin typeface="Times New Roman" panose="02020603050405020304" pitchFamily="18" charset="0"/>
                <a:cs typeface="Times New Roman" panose="02020603050405020304" pitchFamily="18" charset="0"/>
              </a:rPr>
              <a:t>The existing system for a healthcare </a:t>
            </a:r>
            <a:r>
              <a:rPr lang="en-IN" dirty="0" err="1">
                <a:latin typeface="Times New Roman" panose="02020603050405020304" pitchFamily="18" charset="0"/>
                <a:cs typeface="Times New Roman" panose="02020603050405020304" pitchFamily="18" charset="0"/>
              </a:rPr>
              <a:t>chatbot</a:t>
            </a:r>
            <a:r>
              <a:rPr lang="en-IN" dirty="0">
                <a:latin typeface="Times New Roman" panose="02020603050405020304" pitchFamily="18" charset="0"/>
                <a:cs typeface="Times New Roman" panose="02020603050405020304" pitchFamily="18" charset="0"/>
              </a:rPr>
              <a:t> incorporates </a:t>
            </a:r>
            <a:r>
              <a:rPr lang="en-IN" dirty="0" err="1">
                <a:latin typeface="Times New Roman" panose="02020603050405020304" pitchFamily="18" charset="0"/>
                <a:cs typeface="Times New Roman" panose="02020603050405020304" pitchFamily="18" charset="0"/>
              </a:rPr>
              <a:t>blockchain</a:t>
            </a:r>
            <a:r>
              <a:rPr lang="en-IN" dirty="0">
                <a:latin typeface="Times New Roman" panose="02020603050405020304" pitchFamily="18" charset="0"/>
                <a:cs typeface="Times New Roman" panose="02020603050405020304" pitchFamily="18" charset="0"/>
              </a:rPr>
              <a:t> technology and data analysis. </a:t>
            </a:r>
            <a:endParaRPr lang="en-IN" dirty="0" smtClean="0">
              <a:latin typeface="Times New Roman" panose="02020603050405020304" pitchFamily="18" charset="0"/>
              <a:cs typeface="Times New Roman" panose="02020603050405020304" pitchFamily="18" charset="0"/>
            </a:endParaRPr>
          </a:p>
          <a:p>
            <a:pPr algn="just">
              <a:lnSpc>
                <a:spcPct val="200000"/>
              </a:lnSpc>
              <a:buFont typeface="Wingdings" pitchFamily="2" charset="2"/>
              <a:buChar char="Ø"/>
            </a:pPr>
            <a:r>
              <a:rPr lang="en-IN" dirty="0" smtClean="0">
                <a:latin typeface="Times New Roman" panose="02020603050405020304" pitchFamily="18" charset="0"/>
                <a:cs typeface="Times New Roman" panose="02020603050405020304" pitchFamily="18" charset="0"/>
              </a:rPr>
              <a:t>This </a:t>
            </a:r>
            <a:r>
              <a:rPr lang="en-IN" dirty="0">
                <a:latin typeface="Times New Roman" panose="02020603050405020304" pitchFamily="18" charset="0"/>
                <a:cs typeface="Times New Roman" panose="02020603050405020304" pitchFamily="18" charset="0"/>
              </a:rPr>
              <a:t>system aims to enhance the security, privacy, and integrity of healthcare data, while also leveraging data analysis techniques to provide valuable </a:t>
            </a:r>
            <a:r>
              <a:rPr lang="en-IN" dirty="0" smtClean="0">
                <a:latin typeface="Times New Roman" panose="02020603050405020304" pitchFamily="18" charset="0"/>
                <a:cs typeface="Times New Roman" panose="02020603050405020304" pitchFamily="18" charset="0"/>
              </a:rPr>
              <a:t>insights.</a:t>
            </a:r>
          </a:p>
          <a:p>
            <a:pPr algn="just">
              <a:lnSpc>
                <a:spcPct val="200000"/>
              </a:lnSpc>
              <a:buFont typeface="Wingdings" pitchFamily="2" charset="2"/>
              <a:buChar char="Ø"/>
            </a:pPr>
            <a:r>
              <a:rPr lang="en-IN" dirty="0" smtClean="0">
                <a:latin typeface="Times New Roman" panose="02020603050405020304" pitchFamily="18" charset="0"/>
                <a:cs typeface="Times New Roman" panose="02020603050405020304" pitchFamily="18" charset="0"/>
              </a:rPr>
              <a:t>Improve </a:t>
            </a:r>
            <a:r>
              <a:rPr lang="en-IN" dirty="0">
                <a:latin typeface="Times New Roman" panose="02020603050405020304" pitchFamily="18" charset="0"/>
                <a:cs typeface="Times New Roman" panose="02020603050405020304" pitchFamily="18" charset="0"/>
              </a:rPr>
              <a:t>the overall patient experience. </a:t>
            </a:r>
            <a:endParaRPr lang="en-IN" dirty="0" smtClean="0">
              <a:latin typeface="Times New Roman" panose="02020603050405020304" pitchFamily="18" charset="0"/>
              <a:cs typeface="Times New Roman" panose="02020603050405020304" pitchFamily="18" charset="0"/>
            </a:endParaRPr>
          </a:p>
          <a:p>
            <a:pPr algn="just">
              <a:lnSpc>
                <a:spcPct val="200000"/>
              </a:lnSpc>
              <a:buFont typeface="Wingdings" pitchFamily="2" charset="2"/>
              <a:buChar char="Ø"/>
            </a:pPr>
            <a:r>
              <a:rPr lang="en-IN" dirty="0" smtClean="0">
                <a:latin typeface="Times New Roman" panose="02020603050405020304" pitchFamily="18" charset="0"/>
                <a:cs typeface="Times New Roman" panose="02020603050405020304" pitchFamily="18" charset="0"/>
              </a:rPr>
              <a:t>This </a:t>
            </a:r>
            <a:r>
              <a:rPr lang="en-IN" dirty="0">
                <a:latin typeface="Times New Roman" panose="02020603050405020304" pitchFamily="18" charset="0"/>
                <a:cs typeface="Times New Roman" panose="02020603050405020304" pitchFamily="18" charset="0"/>
              </a:rPr>
              <a:t>is more costly to use and time taking process. </a:t>
            </a:r>
            <a:endParaRPr lang="en-IN" dirty="0" smtClean="0">
              <a:latin typeface="Times New Roman" panose="02020603050405020304" pitchFamily="18" charset="0"/>
              <a:cs typeface="Times New Roman" panose="02020603050405020304" pitchFamily="18" charset="0"/>
            </a:endParaRPr>
          </a:p>
          <a:p>
            <a:pPr algn="just">
              <a:lnSpc>
                <a:spcPct val="200000"/>
              </a:lnSpc>
              <a:buFont typeface="Wingdings" pitchFamily="2" charset="2"/>
              <a:buChar char="Ø"/>
            </a:pPr>
            <a:r>
              <a:rPr lang="en-IN" dirty="0" smtClean="0">
                <a:latin typeface="Times New Roman" panose="02020603050405020304" pitchFamily="18" charset="0"/>
                <a:cs typeface="Times New Roman" panose="02020603050405020304" pitchFamily="18" charset="0"/>
              </a:rPr>
              <a:t>It </a:t>
            </a:r>
            <a:r>
              <a:rPr lang="en-IN" dirty="0">
                <a:latin typeface="Times New Roman" panose="02020603050405020304" pitchFamily="18" charset="0"/>
                <a:cs typeface="Times New Roman" panose="02020603050405020304" pitchFamily="18" charset="0"/>
              </a:rPr>
              <a:t>can use by multiple authorizations.</a:t>
            </a:r>
          </a:p>
        </p:txBody>
      </p:sp>
    </p:spTree>
    <p:extLst>
      <p:ext uri="{BB962C8B-B14F-4D97-AF65-F5344CB8AC3E}">
        <p14:creationId xmlns:p14="http://schemas.microsoft.com/office/powerpoint/2010/main" val="2722971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464479" y="1034555"/>
            <a:ext cx="8596668" cy="87147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  LIMITATIONS</a:t>
            </a: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589901" y="2026508"/>
            <a:ext cx="9359577" cy="2276072"/>
          </a:xfrm>
          <a:prstGeom prst="rect">
            <a:avLst/>
          </a:prstGeom>
        </p:spPr>
        <p:txBody>
          <a:bodyPr wrap="square">
            <a:spAutoFit/>
          </a:bodyPr>
          <a:lstStyle/>
          <a:p>
            <a:pPr marL="285750" lvl="0" indent="-285750" algn="just">
              <a:lnSpc>
                <a:spcPct val="200000"/>
              </a:lnSpc>
              <a:buFont typeface="Wingdings" pitchFamily="2" charset="2"/>
              <a:buChar char="Ø"/>
            </a:pPr>
            <a:r>
              <a:rPr lang="en-US" dirty="0">
                <a:latin typeface="Times New Roman" pitchFamily="18" charset="0"/>
                <a:cs typeface="Times New Roman" pitchFamily="18" charset="0"/>
              </a:rPr>
              <a:t>Complex user interface. Making user difficult to recognize the operations</a:t>
            </a:r>
            <a:endParaRPr lang="en-IN" dirty="0">
              <a:latin typeface="Times New Roman" pitchFamily="18" charset="0"/>
              <a:cs typeface="Times New Roman" pitchFamily="18" charset="0"/>
            </a:endParaRPr>
          </a:p>
          <a:p>
            <a:pPr marL="285750" lvl="0" indent="-285750" algn="just">
              <a:lnSpc>
                <a:spcPct val="200000"/>
              </a:lnSpc>
              <a:buFont typeface="Wingdings" pitchFamily="2" charset="2"/>
              <a:buChar char="Ø"/>
            </a:pPr>
            <a:r>
              <a:rPr lang="en-US" dirty="0">
                <a:latin typeface="Times New Roman" pitchFamily="18" charset="0"/>
                <a:cs typeface="Times New Roman" pitchFamily="18" charset="0"/>
              </a:rPr>
              <a:t>Late response to user due to highly dumped data set</a:t>
            </a:r>
            <a:endParaRPr lang="en-IN" dirty="0">
              <a:latin typeface="Times New Roman" pitchFamily="18" charset="0"/>
              <a:cs typeface="Times New Roman" pitchFamily="18" charset="0"/>
            </a:endParaRPr>
          </a:p>
          <a:p>
            <a:pPr marL="285750" lvl="0" indent="-285750" algn="just">
              <a:lnSpc>
                <a:spcPct val="200000"/>
              </a:lnSpc>
              <a:buFont typeface="Wingdings" pitchFamily="2" charset="2"/>
              <a:buChar char="Ø"/>
            </a:pPr>
            <a:r>
              <a:rPr lang="en-US" dirty="0">
                <a:latin typeface="Times New Roman" pitchFamily="18" charset="0"/>
                <a:cs typeface="Times New Roman" pitchFamily="18" charset="0"/>
              </a:rPr>
              <a:t>More processing time to process huge data </a:t>
            </a:r>
            <a:endParaRPr lang="en-IN" dirty="0">
              <a:latin typeface="Times New Roman" pitchFamily="18" charset="0"/>
              <a:cs typeface="Times New Roman" pitchFamily="18" charset="0"/>
            </a:endParaRPr>
          </a:p>
          <a:p>
            <a:pPr marL="342900" indent="-342900" algn="just">
              <a:lnSpc>
                <a:spcPct val="200000"/>
              </a:lnSpc>
              <a:buFont typeface="Wingdings" pitchFamily="2" charset="2"/>
              <a:buChar char="Ø"/>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941715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238679" y="726537"/>
            <a:ext cx="8596668" cy="819955"/>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             PROPOSED METHOD</a:t>
            </a:r>
            <a:br>
              <a:rPr lang="en-US" sz="3600" b="1" dirty="0" smtClean="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384663" y="1951440"/>
            <a:ext cx="9731828" cy="3831818"/>
          </a:xfrm>
          <a:prstGeom prst="rect">
            <a:avLst/>
          </a:prstGeom>
        </p:spPr>
        <p:txBody>
          <a:bodyPr wrap="square">
            <a:spAutoFit/>
          </a:bodyPr>
          <a:lstStyle/>
          <a:p>
            <a:pPr algn="just">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The proposed system for a healthcare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integrates Natural Language Processing (NLP) techniques, Decision Trees, and Support Vector Machines (SVM) to create an advanced and intelligent healthcare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solution.</a:t>
            </a:r>
            <a:endParaRPr lang="en-IN" dirty="0">
              <a:latin typeface="Times New Roman" panose="02020603050405020304" pitchFamily="18" charset="0"/>
              <a:cs typeface="Times New Roman" panose="02020603050405020304" pitchFamily="18" charset="0"/>
            </a:endParaRPr>
          </a:p>
          <a:p>
            <a:pPr algn="just">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utilizes NLP algorithms to understand and interpret user queries or messages in a natural language format. </a:t>
            </a:r>
            <a:endParaRPr lang="en-US" dirty="0" smtClean="0">
              <a:latin typeface="Times New Roman" panose="02020603050405020304" pitchFamily="18" charset="0"/>
              <a:cs typeface="Times New Roman" panose="02020603050405020304" pitchFamily="18" charset="0"/>
            </a:endParaRPr>
          </a:p>
          <a:p>
            <a:pPr algn="just">
              <a:lnSpc>
                <a:spcPct val="150000"/>
              </a:lnSpc>
              <a:buFont typeface="Wingdings" pitchFamily="2" charset="2"/>
              <a:buChar char="Ø"/>
            </a:pPr>
            <a:r>
              <a:rPr lang="en-US" dirty="0" smtClean="0">
                <a:latin typeface="Times New Roman" panose="02020603050405020304" pitchFamily="18" charset="0"/>
                <a:cs typeface="Times New Roman" panose="02020603050405020304" pitchFamily="18" charset="0"/>
              </a:rPr>
              <a:t>NLP </a:t>
            </a:r>
            <a:r>
              <a:rPr lang="en-US" dirty="0">
                <a:latin typeface="Times New Roman" panose="02020603050405020304" pitchFamily="18" charset="0"/>
                <a:cs typeface="Times New Roman" panose="02020603050405020304" pitchFamily="18" charset="0"/>
              </a:rPr>
              <a:t>allows the chat bot to extract relevant information, such as symptoms, medical history, or specific concerns from the user's input. </a:t>
            </a:r>
            <a:endParaRPr lang="en-US" dirty="0" smtClean="0">
              <a:latin typeface="Times New Roman" panose="02020603050405020304" pitchFamily="18" charset="0"/>
              <a:cs typeface="Times New Roman" panose="02020603050405020304" pitchFamily="18" charset="0"/>
            </a:endParaRPr>
          </a:p>
          <a:p>
            <a:pPr algn="just">
              <a:lnSpc>
                <a:spcPct val="150000"/>
              </a:lnSpc>
              <a:buFont typeface="Wingdings" pitchFamily="2" charset="2"/>
              <a:buChar char="Ø"/>
            </a:pPr>
            <a:r>
              <a:rPr lang="en-US" dirty="0" smtClean="0">
                <a:latin typeface="Times New Roman" panose="02020603050405020304" pitchFamily="18" charset="0"/>
                <a:cs typeface="Times New Roman" panose="02020603050405020304" pitchFamily="18" charset="0"/>
              </a:rPr>
              <a:t>By </a:t>
            </a:r>
            <a:r>
              <a:rPr lang="en-US" dirty="0">
                <a:latin typeface="Times New Roman" panose="02020603050405020304" pitchFamily="18" charset="0"/>
                <a:cs typeface="Times New Roman" panose="02020603050405020304" pitchFamily="18" charset="0"/>
              </a:rPr>
              <a:t>applying NLP techniques, the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can comprehend and respond effectively to a wide range of user queries, facilitating a more interactive and personalized conversation.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3892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1034603"/>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  ADVANTAGES</a:t>
            </a:r>
            <a:br>
              <a:rPr lang="en-US" sz="3600" b="1" dirty="0" smtClean="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710455" y="1960605"/>
            <a:ext cx="8422086" cy="2223942"/>
          </a:xfrm>
          <a:prstGeom prst="rect">
            <a:avLst/>
          </a:prstGeom>
        </p:spPr>
        <p:txBody>
          <a:bodyPr wrap="square">
            <a:spAutoFit/>
          </a:bodyPr>
          <a:lstStyle/>
          <a:p>
            <a:pPr marL="285750" lvl="0" indent="-285750" algn="just">
              <a:lnSpc>
                <a:spcPct val="200000"/>
              </a:lnSpc>
              <a:buFont typeface="Wingdings" pitchFamily="2" charset="2"/>
              <a:buChar char="Ø"/>
            </a:pPr>
            <a:r>
              <a:rPr lang="en-US" dirty="0">
                <a:latin typeface="Times New Roman" panose="02020603050405020304" pitchFamily="18" charset="0"/>
                <a:cs typeface="Times New Roman" panose="02020603050405020304" pitchFamily="18" charset="0"/>
              </a:rPr>
              <a:t>More visually pleasing </a:t>
            </a:r>
            <a:endParaRPr lang="en-IN" dirty="0">
              <a:latin typeface="Times New Roman" panose="02020603050405020304" pitchFamily="18" charset="0"/>
              <a:cs typeface="Times New Roman" panose="02020603050405020304" pitchFamily="18" charset="0"/>
            </a:endParaRPr>
          </a:p>
          <a:p>
            <a:pPr marL="285750" lvl="0" indent="-285750" algn="just">
              <a:lnSpc>
                <a:spcPct val="200000"/>
              </a:lnSpc>
              <a:buFont typeface="Wingdings" pitchFamily="2" charset="2"/>
              <a:buChar char="Ø"/>
            </a:pPr>
            <a:r>
              <a:rPr lang="en-US" dirty="0">
                <a:latin typeface="Times New Roman" panose="02020603050405020304" pitchFamily="18" charset="0"/>
                <a:cs typeface="Times New Roman" panose="02020603050405020304" pitchFamily="18" charset="0"/>
              </a:rPr>
              <a:t>Less response time to user </a:t>
            </a:r>
            <a:endParaRPr lang="en-IN" dirty="0">
              <a:latin typeface="Times New Roman" panose="02020603050405020304" pitchFamily="18" charset="0"/>
              <a:cs typeface="Times New Roman" panose="02020603050405020304" pitchFamily="18" charset="0"/>
            </a:endParaRPr>
          </a:p>
          <a:p>
            <a:pPr marL="285750" lvl="0" indent="-285750" algn="just">
              <a:lnSpc>
                <a:spcPct val="200000"/>
              </a:lnSpc>
              <a:buFont typeface="Wingdings" pitchFamily="2" charset="2"/>
              <a:buChar char="Ø"/>
            </a:pPr>
            <a:r>
              <a:rPr lang="en-US" dirty="0">
                <a:latin typeface="Times New Roman" panose="02020603050405020304" pitchFamily="18" charset="0"/>
                <a:cs typeface="Times New Roman" panose="02020603050405020304" pitchFamily="18" charset="0"/>
              </a:rPr>
              <a:t>Simple data set</a:t>
            </a:r>
            <a:endParaRPr lang="en-IN" dirty="0">
              <a:latin typeface="Times New Roman" panose="02020603050405020304" pitchFamily="18" charset="0"/>
              <a:cs typeface="Times New Roman" panose="02020603050405020304" pitchFamily="18" charset="0"/>
            </a:endParaRPr>
          </a:p>
          <a:p>
            <a:pPr marL="285750" lvl="0" indent="-285750" algn="just">
              <a:lnSpc>
                <a:spcPct val="200000"/>
              </a:lnSpc>
              <a:buFont typeface="Wingdings" pitchFamily="2" charset="2"/>
              <a:buChar char="Ø"/>
            </a:pPr>
            <a:r>
              <a:rPr lang="en-US" dirty="0">
                <a:latin typeface="Times New Roman" panose="02020603050405020304" pitchFamily="18" charset="0"/>
                <a:cs typeface="Times New Roman" panose="02020603050405020304" pitchFamily="18" charset="0"/>
              </a:rPr>
              <a:t>Less processing times.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02028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50</TotalTime>
  <Words>1858</Words>
  <Application>Microsoft Office PowerPoint</Application>
  <PresentationFormat>Custom</PresentationFormat>
  <Paragraphs>156</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Ion Boardroom</vt:lpstr>
      <vt:lpstr>PowerPoint Presentation</vt:lpstr>
      <vt:lpstr>AI HEALTHCARE CHATBOT WEBSITE  USING DJANGO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HEALTHCARE CHATBOT WEBSITE  USING DJANGO </dc:title>
  <dc:creator>D S Jashvitha Sai</dc:creator>
  <cp:lastModifiedBy>DELL</cp:lastModifiedBy>
  <cp:revision>9</cp:revision>
  <dcterms:created xsi:type="dcterms:W3CDTF">2023-12-21T12:18:16Z</dcterms:created>
  <dcterms:modified xsi:type="dcterms:W3CDTF">2024-04-17T16:04:33Z</dcterms:modified>
</cp:coreProperties>
</file>