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4"/>
  </p:notesMasterIdLst>
  <p:sldIdLst>
    <p:sldId id="272" r:id="rId2"/>
    <p:sldId id="273" r:id="rId3"/>
    <p:sldId id="274" r:id="rId4"/>
    <p:sldId id="275" r:id="rId5"/>
    <p:sldId id="276" r:id="rId6"/>
    <p:sldId id="285" r:id="rId7"/>
    <p:sldId id="286" r:id="rId8"/>
    <p:sldId id="296" r:id="rId9"/>
    <p:sldId id="279" r:id="rId10"/>
    <p:sldId id="287" r:id="rId11"/>
    <p:sldId id="288" r:id="rId12"/>
    <p:sldId id="289" r:id="rId13"/>
    <p:sldId id="290" r:id="rId14"/>
    <p:sldId id="291" r:id="rId15"/>
    <p:sldId id="294" r:id="rId16"/>
    <p:sldId id="292" r:id="rId17"/>
    <p:sldId id="293" r:id="rId18"/>
    <p:sldId id="295" r:id="rId19"/>
    <p:sldId id="283" r:id="rId20"/>
    <p:sldId id="280" r:id="rId21"/>
    <p:sldId id="281" r:id="rId22"/>
    <p:sldId id="282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BD4573-58E7-4156-A133-2731F5F8D1A6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B0CF2-7F87-4E02-A248-870047730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81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133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6208894"/>
            <a:ext cx="12192000" cy="649106"/>
            <a:chOff x="0" y="6208894"/>
            <a:chExt cx="12192000" cy="649106"/>
          </a:xfrm>
        </p:grpSpPr>
        <p:sp>
          <p:nvSpPr>
            <p:cNvPr id="2" name="Rectangle 1"/>
            <p:cNvSpPr/>
            <p:nvPr/>
          </p:nvSpPr>
          <p:spPr>
            <a:xfrm>
              <a:off x="3048" y="6220178"/>
              <a:ext cx="12188952" cy="63782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0" y="6208894"/>
              <a:ext cx="12192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Straight Connector 4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1D30-C0A0-4124-A783-34D9F15FA0FE}" type="datetime1">
              <a:rPr lang="en-US" smtClean="0"/>
              <a:t>6/30/2022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820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D5871-AB0F-4B3D-8861-97E78CB7B47E}" type="datetime1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77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18406-4C3F-4F3E-80BD-A22568EA37EB}" type="datetime1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754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8077-7188-48C5-8679-2287FAC952E9}" type="datetime1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68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CB740-6776-4EE9-99FD-96D592FA5A23}" type="datetime1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9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6BD99-6FFD-46C5-B5E2-43A34BDA2566}" type="datetime1">
              <a:rPr lang="en-US" smtClean="0"/>
              <a:t>6/30/2022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2678E-214C-4CF8-97C7-95015FB02960}" type="datetime1">
              <a:rPr lang="en-US" smtClean="0"/>
              <a:t>6/30/2022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18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660E0-FA77-4473-A859-74127B089143}" type="datetime1">
              <a:rPr lang="en-US" smtClean="0"/>
              <a:t>6/30/2022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1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8D7B8-9F07-4899-827D-5F3CFDDEB574}" type="datetime1">
              <a:rPr lang="en-US" smtClean="0"/>
              <a:t>6/30/2022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8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7C5C-1CD1-417D-A89C-14747F5222C7}" type="datetime1">
              <a:rPr lang="en-US" smtClean="0"/>
              <a:t>6/30/2022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92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EFBB-CFA1-4AA8-9123-F0B52DBD84FE}" type="datetime1">
              <a:rPr lang="en-US" smtClean="0"/>
              <a:t>6/30/2022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962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-29028" y="-7144"/>
            <a:ext cx="12240731" cy="6879658"/>
            <a:chOff x="0" y="-21658"/>
            <a:chExt cx="12240731" cy="6879658"/>
          </a:xfrm>
        </p:grpSpPr>
        <p:sp>
          <p:nvSpPr>
            <p:cNvPr id="26" name="Rectangle 25"/>
            <p:cNvSpPr/>
            <p:nvPr/>
          </p:nvSpPr>
          <p:spPr>
            <a:xfrm>
              <a:off x="31633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0" y="-21658"/>
              <a:ext cx="12240731" cy="1041400"/>
              <a:chOff x="-25356" y="-7144"/>
              <a:chExt cx="12240731" cy="1041400"/>
            </a:xfrm>
          </p:grpSpPr>
          <p:sp>
            <p:nvSpPr>
              <p:cNvPr id="28" name="Freeform 27"/>
              <p:cNvSpPr>
                <a:spLocks/>
              </p:cNvSpPr>
              <p:nvPr/>
            </p:nvSpPr>
            <p:spPr bwMode="auto">
              <a:xfrm>
                <a:off x="-12700" y="-7144"/>
                <a:ext cx="12217400" cy="1041400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6" y="2"/>
                  </a:cxn>
                  <a:cxn ang="0">
                    <a:pos x="2542" y="0"/>
                  </a:cxn>
                  <a:cxn ang="0">
                    <a:pos x="4374" y="367"/>
                  </a:cxn>
                  <a:cxn ang="0">
                    <a:pos x="5766" y="55"/>
                  </a:cxn>
                  <a:cxn ang="0">
                    <a:pos x="5772" y="213"/>
                  </a:cxn>
                  <a:cxn ang="0">
                    <a:pos x="4302" y="439"/>
                  </a:cxn>
                  <a:cxn ang="0">
                    <a:pos x="1488" y="201"/>
                  </a:cxn>
                  <a:cxn ang="0">
                    <a:pos x="0" y="656"/>
                  </a:cxn>
                  <a:cxn ang="0">
                    <a:pos x="6" y="2"/>
                  </a:cxn>
                </a:cxnLst>
                <a:rect l="0" t="0" r="0" b="0"/>
                <a:pathLst>
                  <a:path w="5772" h="656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shade val="50000"/>
                      <a:alpha val="45000"/>
                      <a:satMod val="120000"/>
                    </a:schemeClr>
                  </a:gs>
                  <a:gs pos="100000">
                    <a:schemeClr val="accent3">
                      <a:shade val="80000"/>
                      <a:alpha val="55000"/>
                      <a:satMod val="155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Freeform 28"/>
              <p:cNvSpPr>
                <a:spLocks/>
              </p:cNvSpPr>
              <p:nvPr/>
            </p:nvSpPr>
            <p:spPr bwMode="auto">
              <a:xfrm>
                <a:off x="5842000" y="-7144"/>
                <a:ext cx="6350000" cy="638175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1668" y="564"/>
                  </a:cxn>
                  <a:cxn ang="0">
                    <a:pos x="3000" y="186"/>
                  </a:cxn>
                  <a:cxn ang="0">
                    <a:pos x="3000" y="6"/>
                  </a:cxn>
                  <a:cxn ang="0">
                    <a:pos x="0" y="0"/>
                  </a:cxn>
                </a:cxnLst>
                <a:rect l="0" t="0" r="0" b="0"/>
                <a:pathLst>
                  <a:path w="3000" h="595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>
                      <a:shade val="50000"/>
                      <a:alpha val="30000"/>
                      <a:satMod val="130000"/>
                    </a:schemeClr>
                  </a:gs>
                  <a:gs pos="80000">
                    <a:schemeClr val="accent2">
                      <a:shade val="75000"/>
                      <a:alpha val="45000"/>
                      <a:satMod val="140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grpSp>
            <p:nvGrpSpPr>
              <p:cNvPr id="31" name="Group 30"/>
              <p:cNvGrpSpPr/>
              <p:nvPr/>
            </p:nvGrpSpPr>
            <p:grpSpPr>
              <a:xfrm>
                <a:off x="-25356" y="202408"/>
                <a:ext cx="12240731" cy="649224"/>
                <a:chOff x="-19045" y="216550"/>
                <a:chExt cx="9180548" cy="649224"/>
              </a:xfrm>
            </p:grpSpPr>
            <p:sp>
              <p:nvSpPr>
                <p:cNvPr id="32" name="Freeform 31"/>
                <p:cNvSpPr>
                  <a:spLocks/>
                </p:cNvSpPr>
                <p:nvPr/>
              </p:nvSpPr>
              <p:spPr bwMode="auto">
                <a:xfrm rot="21435692">
                  <a:off x="-19045" y="216550"/>
                  <a:ext cx="9163050" cy="649224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966"/>
                    </a:cxn>
                    <a:cxn ang="0">
                      <a:pos x="1608" y="282"/>
                    </a:cxn>
                    <a:cxn ang="0">
                      <a:pos x="4110" y="1008"/>
                    </a:cxn>
                    <a:cxn ang="0">
                      <a:pos x="5772" y="0"/>
                    </a:cxn>
                  </a:cxnLst>
                  <a:rect l="0" t="0" r="0" b="0"/>
                  <a:pathLst>
                    <a:path w="5772" h="1055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95" cap="flat" cmpd="sng" algn="ctr">
                  <a:gradFill>
                    <a:gsLst>
                      <a:gs pos="74000">
                        <a:schemeClr val="accent3">
                          <a:shade val="75000"/>
                        </a:schemeClr>
                      </a:gs>
                      <a:gs pos="86000">
                        <a:schemeClr val="tx1">
                          <a:alpha val="29000"/>
                        </a:schemeClr>
                      </a:gs>
                      <a:gs pos="16000">
                        <a:schemeClr val="accent2">
                          <a:shade val="75000"/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  <p:sp>
              <p:nvSpPr>
                <p:cNvPr id="33" name="Freeform 32"/>
                <p:cNvSpPr>
                  <a:spLocks/>
                </p:cNvSpPr>
                <p:nvPr/>
              </p:nvSpPr>
              <p:spPr bwMode="auto">
                <a:xfrm rot="21435692">
                  <a:off x="-14309" y="290003"/>
                  <a:ext cx="9175812" cy="530352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732"/>
                    </a:cxn>
                    <a:cxn ang="0">
                      <a:pos x="1638" y="228"/>
                    </a:cxn>
                    <a:cxn ang="0">
                      <a:pos x="4122" y="816"/>
                    </a:cxn>
                    <a:cxn ang="0">
                      <a:pos x="5766" y="0"/>
                    </a:cxn>
                  </a:cxnLst>
                  <a:rect l="0" t="0" r="0" b="0"/>
                  <a:pathLst>
                    <a:path w="5766" h="854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 algn="ctr">
                  <a:gradFill>
                    <a:gsLst>
                      <a:gs pos="74000">
                        <a:schemeClr val="accent4"/>
                      </a:gs>
                      <a:gs pos="44000">
                        <a:schemeClr val="accent1"/>
                      </a:gs>
                      <a:gs pos="33000">
                        <a:schemeClr val="accent2"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</p:grpSp>
        </p:grpSp>
      </p:grp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fld id="{61146459-E3C3-4969-9224-5ED50B492D17}" type="datetime1">
              <a:rPr lang="en-US" smtClean="0"/>
              <a:pPr/>
              <a:t>6/30/2022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8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>
            <a:lumMod val="50000"/>
          </a:schemeClr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>
            <a:lumMod val="75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>
            <a:lumMod val="50000"/>
          </a:schemeClr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>
            <a:lumMod val="75000"/>
          </a:schemeClr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0" algn="l" rtl="0" eaLnBrk="1" latinLnBrk="0" hangingPunct="1">
        <a:spcBef>
          <a:spcPct val="20000"/>
        </a:spcBef>
        <a:buClr>
          <a:schemeClr val="tx2"/>
        </a:buClr>
        <a:buFontTx/>
        <a:buNone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creativecommons.org/licenses/by-nc-sa/3.0/" TargetMode="External"/><Relationship Id="rId4" Type="http://schemas.openxmlformats.org/officeDocument/2006/relationships/hyperlink" Target="https://gadgetsin.com/lenovo-yoga-920-2-in-1-touchscreen-laptop.ht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thank-you-thanks-gratitude-2011012/" TargetMode="External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8092141" cy="735106"/>
          </a:xfrm>
        </p:spPr>
        <p:txBody>
          <a:bodyPr>
            <a:normAutofit/>
          </a:bodyPr>
          <a:lstStyle/>
          <a:p>
            <a:r>
              <a:rPr lang="en-US" sz="4000" i="1" dirty="0"/>
              <a:t>LAPTOP SHOPPING WEBSITE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711199" y="3092824"/>
            <a:ext cx="3977341" cy="188831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Presenter’s Name</a:t>
            </a:r>
          </a:p>
          <a:p>
            <a:r>
              <a:rPr lang="en-US" dirty="0" err="1"/>
              <a:t>Ajithkumar</a:t>
            </a:r>
            <a:r>
              <a:rPr lang="en-US" dirty="0"/>
              <a:t>  </a:t>
            </a:r>
          </a:p>
          <a:p>
            <a:r>
              <a:rPr lang="en-US" dirty="0" err="1"/>
              <a:t>Yuvasri</a:t>
            </a:r>
            <a:r>
              <a:rPr lang="en-US" dirty="0"/>
              <a:t> Sankar </a:t>
            </a:r>
          </a:p>
          <a:p>
            <a:r>
              <a:rPr lang="en-US" dirty="0"/>
              <a:t>Lakshmi PM</a:t>
            </a:r>
          </a:p>
          <a:p>
            <a:r>
              <a:rPr lang="en-US" dirty="0" err="1"/>
              <a:t>Ragapriya</a:t>
            </a:r>
            <a:r>
              <a:rPr lang="en-US" dirty="0"/>
              <a:t>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81E78FE-ABB4-7DA8-08F2-1DD43C7415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540188" y="2438399"/>
            <a:ext cx="4365812" cy="325803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DC12E37-AEA3-85A4-E5F2-C5F6531D4825}"/>
              </a:ext>
            </a:extLst>
          </p:cNvPr>
          <p:cNvSpPr txBox="1"/>
          <p:nvPr/>
        </p:nvSpPr>
        <p:spPr>
          <a:xfrm>
            <a:off x="5540188" y="6286500"/>
            <a:ext cx="4365812" cy="2308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IN" sz="900">
                <a:hlinkClick r:id="rId4" tooltip="https://gadgetsin.com/lenovo-yoga-920-2-in-1-touchscreen-laptop.htm"/>
              </a:rPr>
              <a:t>This Photo</a:t>
            </a:r>
            <a:r>
              <a:rPr lang="en-IN" sz="900"/>
              <a:t> by Unknown Author is licensed under </a:t>
            </a:r>
            <a:r>
              <a:rPr lang="en-IN" sz="900">
                <a:hlinkClick r:id="rId5" tooltip="https://creativecommons.org/licenses/by-nc-sa/3.0/"/>
              </a:rPr>
              <a:t>CC BY-SA-NC</a:t>
            </a:r>
            <a:endParaRPr lang="en-IN" sz="900"/>
          </a:p>
        </p:txBody>
      </p:sp>
    </p:spTree>
    <p:extLst>
      <p:ext uri="{BB962C8B-B14F-4D97-AF65-F5344CB8AC3E}">
        <p14:creationId xmlns:p14="http://schemas.microsoft.com/office/powerpoint/2010/main" val="354962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8F1DBCE-4FA9-C419-EC0F-C50410B301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9824" y="647700"/>
            <a:ext cx="2637340" cy="5562600"/>
          </a:xfrm>
        </p:spPr>
      </p:pic>
    </p:spTree>
    <p:extLst>
      <p:ext uri="{BB962C8B-B14F-4D97-AF65-F5344CB8AC3E}">
        <p14:creationId xmlns:p14="http://schemas.microsoft.com/office/powerpoint/2010/main" val="3802874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0EE32-A48E-0CC5-78A5-DD1389FFE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704087"/>
            <a:ext cx="4796118" cy="837841"/>
          </a:xfrm>
        </p:spPr>
        <p:txBody>
          <a:bodyPr>
            <a:normAutofit/>
          </a:bodyPr>
          <a:lstStyle/>
          <a:p>
            <a:r>
              <a:rPr lang="en-IN" b="1" i="1" dirty="0"/>
              <a:t>Admin Model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32DF27F-15EB-DAB2-E9C7-A29AF53732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94329"/>
            <a:ext cx="10972800" cy="516367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/>
              <a:t>Admin entity has following attributes:</a:t>
            </a:r>
          </a:p>
          <a:p>
            <a:pPr marL="0" indent="0">
              <a:buNone/>
            </a:pPr>
            <a:r>
              <a:rPr lang="en-IN" dirty="0"/>
              <a:t>  1.admnId</a:t>
            </a:r>
          </a:p>
          <a:p>
            <a:pPr marL="0" indent="0">
              <a:buNone/>
            </a:pPr>
            <a:r>
              <a:rPr lang="en-IN" dirty="0"/>
              <a:t>  2.adminEmailId</a:t>
            </a:r>
          </a:p>
          <a:p>
            <a:pPr marL="0" indent="0">
              <a:buNone/>
            </a:pPr>
            <a:r>
              <a:rPr lang="en-IN" dirty="0"/>
              <a:t>  3.adminFirstName</a:t>
            </a:r>
          </a:p>
          <a:p>
            <a:pPr marL="0" indent="0">
              <a:buNone/>
            </a:pPr>
            <a:r>
              <a:rPr lang="en-IN" dirty="0"/>
              <a:t>  4.adminLastName</a:t>
            </a:r>
          </a:p>
          <a:p>
            <a:pPr marL="0" indent="0">
              <a:buNone/>
            </a:pPr>
            <a:r>
              <a:rPr lang="en-IN" dirty="0"/>
              <a:t>  5.adminPassword</a:t>
            </a:r>
          </a:p>
          <a:p>
            <a:pPr marL="0" indent="0">
              <a:buNone/>
            </a:pPr>
            <a:r>
              <a:rPr lang="en-IN" dirty="0"/>
              <a:t>The functions done by admin are:</a:t>
            </a:r>
          </a:p>
          <a:p>
            <a:pPr marL="0" indent="0">
              <a:buNone/>
            </a:pPr>
            <a:r>
              <a:rPr lang="en-IN" dirty="0"/>
              <a:t>    1.Register</a:t>
            </a:r>
          </a:p>
          <a:p>
            <a:pPr marL="0" indent="0">
              <a:buNone/>
            </a:pPr>
            <a:r>
              <a:rPr lang="en-IN" dirty="0"/>
              <a:t>    2.Login</a:t>
            </a:r>
          </a:p>
          <a:p>
            <a:pPr marL="0" indent="0">
              <a:buNone/>
            </a:pPr>
            <a:r>
              <a:rPr lang="en-IN" dirty="0"/>
              <a:t>    3.AddCategory</a:t>
            </a:r>
          </a:p>
          <a:p>
            <a:pPr marL="0" indent="0">
              <a:buNone/>
            </a:pPr>
            <a:r>
              <a:rPr lang="en-IN" dirty="0"/>
              <a:t>    4.AddProduct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9E9B6B1-5C0A-997B-EC8B-AFC573D0DD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0446" y="2800350"/>
            <a:ext cx="5229225" cy="2121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635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18797-2A19-24B5-A566-29F00351A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58588"/>
            <a:ext cx="10972800" cy="663388"/>
          </a:xfrm>
        </p:spPr>
        <p:txBody>
          <a:bodyPr>
            <a:normAutofit fontScale="90000"/>
          </a:bodyPr>
          <a:lstStyle/>
          <a:p>
            <a:r>
              <a:rPr lang="en-IN" b="1" i="1" dirty="0"/>
              <a:t>Customer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37A62-8EEC-923F-DF72-5CD570D464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021977"/>
            <a:ext cx="10972800" cy="593463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/>
              <a:t>Customer entity has following attributes:</a:t>
            </a:r>
          </a:p>
          <a:p>
            <a:pPr marL="0" indent="0">
              <a:buNone/>
            </a:pPr>
            <a:r>
              <a:rPr lang="en-IN" dirty="0"/>
              <a:t>  1.customerId</a:t>
            </a:r>
          </a:p>
          <a:p>
            <a:pPr marL="0" indent="0">
              <a:buNone/>
            </a:pPr>
            <a:r>
              <a:rPr lang="en-IN" dirty="0"/>
              <a:t>  2.customerEmailId</a:t>
            </a:r>
          </a:p>
          <a:p>
            <a:pPr marL="0" indent="0">
              <a:buNone/>
            </a:pPr>
            <a:r>
              <a:rPr lang="en-IN" dirty="0"/>
              <a:t>  3.customerFirstName</a:t>
            </a:r>
          </a:p>
          <a:p>
            <a:pPr marL="0" indent="0">
              <a:buNone/>
            </a:pPr>
            <a:r>
              <a:rPr lang="en-IN" dirty="0"/>
              <a:t>  4.customerLastName</a:t>
            </a:r>
          </a:p>
          <a:p>
            <a:pPr marL="0" indent="0">
              <a:buNone/>
            </a:pPr>
            <a:r>
              <a:rPr lang="en-IN" dirty="0"/>
              <a:t>  5.customerPassword</a:t>
            </a:r>
          </a:p>
          <a:p>
            <a:pPr marL="0" indent="0">
              <a:buNone/>
            </a:pPr>
            <a:r>
              <a:rPr lang="en-IN" dirty="0"/>
              <a:t>The functions done by admin are:</a:t>
            </a:r>
          </a:p>
          <a:p>
            <a:pPr marL="0" indent="0">
              <a:buNone/>
            </a:pPr>
            <a:r>
              <a:rPr lang="en-IN" dirty="0"/>
              <a:t>    1.Register</a:t>
            </a:r>
          </a:p>
          <a:p>
            <a:pPr marL="0" indent="0">
              <a:buNone/>
            </a:pPr>
            <a:r>
              <a:rPr lang="en-IN" dirty="0"/>
              <a:t>    2.Login</a:t>
            </a:r>
          </a:p>
          <a:p>
            <a:pPr marL="0" indent="0">
              <a:buNone/>
            </a:pPr>
            <a:r>
              <a:rPr lang="en-IN" dirty="0"/>
              <a:t>    3.Order</a:t>
            </a:r>
          </a:p>
          <a:p>
            <a:pPr marL="0" indent="0">
              <a:buNone/>
            </a:pPr>
            <a:r>
              <a:rPr lang="en-IN" dirty="0"/>
              <a:t>    4.Payment</a:t>
            </a:r>
          </a:p>
          <a:p>
            <a:pPr marL="0" indent="0">
              <a:buNone/>
            </a:pPr>
            <a:r>
              <a:rPr lang="en-IN" dirty="0"/>
              <a:t>    5.Service</a:t>
            </a:r>
          </a:p>
          <a:p>
            <a:pPr marL="0" indent="0">
              <a:buNone/>
            </a:pPr>
            <a:r>
              <a:rPr lang="en-IN" dirty="0"/>
              <a:t>    6.Feedback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872AD8-FC71-EB7E-A96F-395A3E94BC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4306" y="2529728"/>
            <a:ext cx="5818094" cy="1710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276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B4512-6073-D7F7-7ABE-491D5070E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7553"/>
            <a:ext cx="10972800" cy="672353"/>
          </a:xfrm>
        </p:spPr>
        <p:txBody>
          <a:bodyPr>
            <a:normAutofit fontScale="90000"/>
          </a:bodyPr>
          <a:lstStyle/>
          <a:p>
            <a:r>
              <a:rPr lang="en-IN" b="1" i="1" dirty="0"/>
              <a:t>Category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084F2-FCC5-6870-D7E7-F50A00346D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039906"/>
            <a:ext cx="10972800" cy="5284694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Category entity has following attributes:</a:t>
            </a:r>
          </a:p>
          <a:p>
            <a:pPr marL="0" indent="0">
              <a:buNone/>
            </a:pPr>
            <a:r>
              <a:rPr lang="en-IN" dirty="0"/>
              <a:t>  1.categoryId</a:t>
            </a:r>
          </a:p>
          <a:p>
            <a:pPr marL="0" indent="0">
              <a:buNone/>
            </a:pPr>
            <a:r>
              <a:rPr lang="en-IN" dirty="0"/>
              <a:t>  2.categoryName</a:t>
            </a:r>
          </a:p>
          <a:p>
            <a:pPr marL="0" indent="0">
              <a:buNone/>
            </a:pPr>
            <a:r>
              <a:rPr lang="en-IN" dirty="0"/>
              <a:t>  3.categoryDescription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 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E2C3E8-48CC-4968-B357-8B7B986216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4112" y="3946711"/>
            <a:ext cx="4905375" cy="1548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701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9E59A-E8EA-AA8F-95C5-AB638A7DE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1" dirty="0"/>
              <a:t>Product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2BB43-35A0-09DE-2F1A-315DBE33D1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935480"/>
            <a:ext cx="10972800" cy="50032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Product entity has following attributes:</a:t>
            </a:r>
          </a:p>
          <a:p>
            <a:pPr marL="0" indent="0">
              <a:buNone/>
            </a:pPr>
            <a:r>
              <a:rPr lang="en-IN" dirty="0"/>
              <a:t>  1.productId</a:t>
            </a:r>
          </a:p>
          <a:p>
            <a:pPr marL="0" indent="0">
              <a:buNone/>
            </a:pPr>
            <a:r>
              <a:rPr lang="en-IN" dirty="0"/>
              <a:t>  2.productCompany</a:t>
            </a:r>
          </a:p>
          <a:p>
            <a:pPr marL="0" indent="0">
              <a:buNone/>
            </a:pPr>
            <a:r>
              <a:rPr lang="en-IN" dirty="0"/>
              <a:t>  3.productFeatures</a:t>
            </a:r>
          </a:p>
          <a:p>
            <a:pPr marL="0" indent="0">
              <a:buNone/>
            </a:pPr>
            <a:r>
              <a:rPr lang="en-IN" dirty="0"/>
              <a:t>  4.productModel</a:t>
            </a:r>
          </a:p>
          <a:p>
            <a:pPr marL="0" indent="0">
              <a:buNone/>
            </a:pPr>
            <a:r>
              <a:rPr lang="en-IN" dirty="0"/>
              <a:t>  5.productPrice</a:t>
            </a:r>
          </a:p>
          <a:p>
            <a:pPr marL="0" indent="0">
              <a:buNone/>
            </a:pPr>
            <a:r>
              <a:rPr lang="en-IN" dirty="0"/>
              <a:t>  6.categoryId</a:t>
            </a:r>
          </a:p>
          <a:p>
            <a:pPr marL="0" indent="0">
              <a:buNone/>
            </a:pPr>
            <a:r>
              <a:rPr lang="en-IN" dirty="0"/>
              <a:t> 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8C3C9C-D9D5-63E3-FA3C-3D3D396BB8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1083" y="4652683"/>
            <a:ext cx="8301318" cy="1896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723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668B7-3D94-35B1-EACD-DCDF5FB9E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1" dirty="0"/>
              <a:t>Wishlist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F9DB0-5BE5-7F28-CC92-B5B48A741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Wishlist entity has following attributes:</a:t>
            </a:r>
          </a:p>
          <a:p>
            <a:pPr marL="0" indent="0">
              <a:buNone/>
            </a:pPr>
            <a:r>
              <a:rPr lang="en-IN" dirty="0"/>
              <a:t>  1.wishlistId</a:t>
            </a:r>
          </a:p>
          <a:p>
            <a:pPr marL="0" indent="0">
              <a:buNone/>
            </a:pPr>
            <a:r>
              <a:rPr lang="en-IN" dirty="0"/>
              <a:t>  2.wishlistName</a:t>
            </a:r>
          </a:p>
          <a:p>
            <a:pPr marL="0" indent="0">
              <a:buNone/>
            </a:pPr>
            <a:r>
              <a:rPr lang="en-IN" dirty="0"/>
              <a:t>  3.productId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FF9A7B-9BE4-E3FB-0EAC-10AF7A7B4A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0635" y="3549743"/>
            <a:ext cx="5378824" cy="1622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470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B1B85-C9D3-2FF6-E840-D06B4C92A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559936"/>
          </a:xfrm>
        </p:spPr>
        <p:txBody>
          <a:bodyPr>
            <a:normAutofit fontScale="90000"/>
          </a:bodyPr>
          <a:lstStyle/>
          <a:p>
            <a:r>
              <a:rPr lang="en-IN" b="1" i="1" dirty="0"/>
              <a:t>Order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0BAD5-903A-235B-F165-BE558F6455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64024"/>
            <a:ext cx="10972800" cy="55939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Order entity has following attributes:</a:t>
            </a:r>
          </a:p>
          <a:p>
            <a:pPr marL="0" indent="0">
              <a:buNone/>
            </a:pPr>
            <a:r>
              <a:rPr lang="en-IN" dirty="0"/>
              <a:t>  1.orderId</a:t>
            </a:r>
          </a:p>
          <a:p>
            <a:pPr marL="0" indent="0">
              <a:buNone/>
            </a:pPr>
            <a:r>
              <a:rPr lang="en-IN" dirty="0"/>
              <a:t>  2.productId</a:t>
            </a:r>
          </a:p>
          <a:p>
            <a:pPr marL="0" indent="0">
              <a:buNone/>
            </a:pPr>
            <a:r>
              <a:rPr lang="en-IN" dirty="0"/>
              <a:t>  3.customerId</a:t>
            </a:r>
          </a:p>
          <a:p>
            <a:pPr marL="0" indent="0">
              <a:buNone/>
            </a:pPr>
            <a:r>
              <a:rPr lang="en-IN" dirty="0"/>
              <a:t>  4.deliveryStatus</a:t>
            </a:r>
          </a:p>
          <a:p>
            <a:pPr marL="0" indent="0">
              <a:buNone/>
            </a:pPr>
            <a:r>
              <a:rPr lang="en-IN" dirty="0"/>
              <a:t>  5.orderDate</a:t>
            </a:r>
          </a:p>
          <a:p>
            <a:pPr marL="0" indent="0">
              <a:buNone/>
            </a:pPr>
            <a:r>
              <a:rPr lang="en-IN" dirty="0"/>
              <a:t>  6.productPrice</a:t>
            </a:r>
          </a:p>
          <a:p>
            <a:pPr marL="0" indent="0">
              <a:buNone/>
            </a:pPr>
            <a:r>
              <a:rPr lang="en-IN" dirty="0"/>
              <a:t>  7.quantity</a:t>
            </a:r>
          </a:p>
          <a:p>
            <a:pPr marL="0" indent="0">
              <a:buNone/>
            </a:pPr>
            <a:r>
              <a:rPr lang="en-IN" dirty="0"/>
              <a:t>  8.totalPrice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600418-A4F6-EC47-4EE7-85B52EF94D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0658" y="3299012"/>
            <a:ext cx="7892022" cy="2104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921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36F01-6793-3B94-BCC4-A029A3CC2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470288"/>
          </a:xfrm>
        </p:spPr>
        <p:txBody>
          <a:bodyPr>
            <a:normAutofit fontScale="90000"/>
          </a:bodyPr>
          <a:lstStyle/>
          <a:p>
            <a:r>
              <a:rPr lang="en-IN" b="1" i="1" dirty="0"/>
              <a:t>Payment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0EBB27-2400-4FBA-E555-B0BE94603A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74376"/>
            <a:ext cx="10972800" cy="56836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Payment entity has following attributes:</a:t>
            </a:r>
          </a:p>
          <a:p>
            <a:pPr marL="0" indent="0">
              <a:buNone/>
            </a:pPr>
            <a:r>
              <a:rPr lang="en-IN" dirty="0"/>
              <a:t>  1.paymentId</a:t>
            </a:r>
          </a:p>
          <a:p>
            <a:pPr marL="0" indent="0">
              <a:buNone/>
            </a:pPr>
            <a:r>
              <a:rPr lang="en-IN" dirty="0"/>
              <a:t>  2.cardNumber</a:t>
            </a:r>
          </a:p>
          <a:p>
            <a:pPr marL="0" indent="0">
              <a:buNone/>
            </a:pPr>
            <a:r>
              <a:rPr lang="en-IN" dirty="0"/>
              <a:t>  3.CVV</a:t>
            </a:r>
          </a:p>
          <a:p>
            <a:pPr marL="0" indent="0">
              <a:buNone/>
            </a:pPr>
            <a:r>
              <a:rPr lang="en-IN" dirty="0"/>
              <a:t>  4.orderId</a:t>
            </a:r>
          </a:p>
          <a:p>
            <a:pPr marL="0" indent="0">
              <a:buNone/>
            </a:pPr>
            <a:r>
              <a:rPr lang="en-IN" dirty="0"/>
              <a:t>  5.paidAmount</a:t>
            </a:r>
          </a:p>
          <a:p>
            <a:pPr marL="0" indent="0">
              <a:buNone/>
            </a:pPr>
            <a:r>
              <a:rPr lang="en-IN" dirty="0"/>
              <a:t>  6.paidDate</a:t>
            </a:r>
          </a:p>
          <a:p>
            <a:pPr marL="0" indent="0">
              <a:buNone/>
            </a:pPr>
            <a:r>
              <a:rPr lang="en-IN" dirty="0"/>
              <a:t>  7.paymentStatus</a:t>
            </a:r>
          </a:p>
          <a:p>
            <a:pPr marL="0" indent="0">
              <a:buNone/>
            </a:pPr>
            <a:r>
              <a:rPr lang="en-IN" dirty="0"/>
              <a:t>  8.totalPrice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B8A9AA-D185-3C13-3947-D0D49B9660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5371" y="3532096"/>
            <a:ext cx="8458200" cy="2151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217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DA671-E0E6-3DF9-0A6B-75CDC1308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1" dirty="0"/>
              <a:t>Feedback Mode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E52C8-72E7-220E-33FF-6E3C0094CE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Feedback entity has following attributes:</a:t>
            </a:r>
          </a:p>
          <a:p>
            <a:pPr marL="0" indent="0">
              <a:buNone/>
            </a:pPr>
            <a:r>
              <a:rPr lang="en-IN" dirty="0"/>
              <a:t>  1.feedbackId</a:t>
            </a:r>
          </a:p>
          <a:p>
            <a:pPr marL="0" indent="0">
              <a:buNone/>
            </a:pPr>
            <a:r>
              <a:rPr lang="en-IN" dirty="0"/>
              <a:t>  2.comment</a:t>
            </a:r>
          </a:p>
          <a:p>
            <a:pPr marL="0" indent="0">
              <a:buNone/>
            </a:pPr>
            <a:r>
              <a:rPr lang="en-IN" dirty="0"/>
              <a:t>  3.orderId</a:t>
            </a:r>
          </a:p>
          <a:p>
            <a:pPr marL="0" indent="0">
              <a:buNone/>
            </a:pPr>
            <a:r>
              <a:rPr lang="en-IN" dirty="0"/>
              <a:t>  4.productId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31229F-A423-C363-28AD-7C69C6146C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0894" y="2752165"/>
            <a:ext cx="5495365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656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5EC94-D5D9-86AA-CB58-819CE1EC8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326853"/>
          </a:xfrm>
        </p:spPr>
        <p:txBody>
          <a:bodyPr>
            <a:normAutofit fontScale="90000"/>
          </a:bodyPr>
          <a:lstStyle/>
          <a:p>
            <a:r>
              <a:rPr lang="en-IN" b="1" i="1" dirty="0"/>
              <a:t>Service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1C32C-D3DD-F7F4-A328-FB5C8C6D58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7553" y="1030941"/>
            <a:ext cx="10972800" cy="56925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Service entity has following attributes:</a:t>
            </a:r>
          </a:p>
          <a:p>
            <a:pPr marL="0" indent="0">
              <a:buNone/>
            </a:pPr>
            <a:r>
              <a:rPr lang="en-IN" dirty="0"/>
              <a:t>  1.serviceId</a:t>
            </a:r>
          </a:p>
          <a:p>
            <a:pPr marL="0" indent="0">
              <a:buNone/>
            </a:pPr>
            <a:r>
              <a:rPr lang="en-IN" dirty="0"/>
              <a:t>  2.customerId</a:t>
            </a:r>
          </a:p>
          <a:p>
            <a:pPr marL="0" indent="0">
              <a:buNone/>
            </a:pPr>
            <a:r>
              <a:rPr lang="en-IN" dirty="0"/>
              <a:t>  3.orderId</a:t>
            </a:r>
          </a:p>
          <a:p>
            <a:pPr marL="0" indent="0">
              <a:buNone/>
            </a:pPr>
            <a:r>
              <a:rPr lang="en-IN" dirty="0"/>
              <a:t>  4.productId</a:t>
            </a:r>
          </a:p>
          <a:p>
            <a:pPr marL="0" indent="0">
              <a:buNone/>
            </a:pPr>
            <a:r>
              <a:rPr lang="en-IN" dirty="0"/>
              <a:t>  5.serviceDate</a:t>
            </a:r>
          </a:p>
          <a:p>
            <a:pPr marL="0" indent="0">
              <a:buNone/>
            </a:pPr>
            <a:r>
              <a:rPr lang="en-IN" dirty="0"/>
              <a:t>  6.serviceDetails</a:t>
            </a:r>
          </a:p>
          <a:p>
            <a:pPr marL="0" indent="0">
              <a:buNone/>
            </a:pPr>
            <a:r>
              <a:rPr lang="en-IN" dirty="0"/>
              <a:t>  7.serviceStatus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52E169-235E-5B43-34D0-57E93973E2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2894" y="4840941"/>
            <a:ext cx="9762565" cy="1783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728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Languages &amp;Tools</a:t>
            </a:r>
          </a:p>
          <a:p>
            <a:r>
              <a:rPr lang="en-US" dirty="0"/>
              <a:t>Models</a:t>
            </a:r>
          </a:p>
          <a:p>
            <a:r>
              <a:rPr lang="en-US" dirty="0"/>
              <a:t>Schema Diagram</a:t>
            </a:r>
          </a:p>
          <a:p>
            <a:r>
              <a:rPr lang="en-US" dirty="0"/>
              <a:t>Future Implementation</a:t>
            </a:r>
          </a:p>
          <a:p>
            <a:r>
              <a:rPr lang="en-US" dirty="0"/>
              <a:t>Conclusion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910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1DADC-79E2-5757-4A76-C840CA12C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1" dirty="0"/>
              <a:t>Future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EBCBE4-EEEA-85D1-537A-B54388BDE2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Online sales will continue to rise.</a:t>
            </a:r>
          </a:p>
          <a:p>
            <a:r>
              <a:rPr lang="en-IN" dirty="0"/>
              <a:t>Every webpage designed to sell a product or market a service should understand Future of  online laptop shopping.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77280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D5A40-84BC-3BE7-2107-E48630ADB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7FF93-983F-D93E-BDCF-D34A306391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It is an user friendly application and promotes user to purchase faster.</a:t>
            </a:r>
          </a:p>
          <a:p>
            <a:r>
              <a:rPr lang="en-IN" dirty="0"/>
              <a:t>With new technology comes better way  of doing things.</a:t>
            </a:r>
          </a:p>
          <a:p>
            <a:r>
              <a:rPr lang="en-IN" dirty="0"/>
              <a:t>Being able to buy anytime anywhere.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33988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0A897-F2DD-DD0F-CD83-AC9B3CF1A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4E23637-250D-06EF-D989-AB94234256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0"/>
            <a:ext cx="12191999" cy="6983506"/>
          </a:xfrm>
        </p:spPr>
      </p:pic>
    </p:spTree>
    <p:extLst>
      <p:ext uri="{BB962C8B-B14F-4D97-AF65-F5344CB8AC3E}">
        <p14:creationId xmlns:p14="http://schemas.microsoft.com/office/powerpoint/2010/main" val="2343442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Laptop shopping website is a form of electronic commerce which allows to directly buy laptop from a seller over the internet using a browser.</a:t>
            </a:r>
          </a:p>
          <a:p>
            <a:r>
              <a:rPr lang="en-US" dirty="0"/>
              <a:t>It is a B2C process.ie business to consumer ecommerce.</a:t>
            </a:r>
          </a:p>
          <a:p>
            <a:r>
              <a:rPr lang="en-US" dirty="0"/>
              <a:t>Customers can shop laptop online using a range of different computers and devices , including desktop computers , laptops and smartphones.</a:t>
            </a:r>
          </a:p>
          <a:p>
            <a:r>
              <a:rPr lang="en-US" dirty="0"/>
              <a:t>Online customers must have access to the Internet and a valid method of payment in order to complete a transaction.</a:t>
            </a:r>
          </a:p>
          <a:p>
            <a:r>
              <a:rPr lang="en-US" dirty="0"/>
              <a:t>Online stores are usually  available 24 hours a day.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554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Languages &amp; Tools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Language: java</a:t>
            </a:r>
          </a:p>
          <a:p>
            <a:endParaRPr lang="en-US" dirty="0"/>
          </a:p>
          <a:p>
            <a:r>
              <a:rPr lang="en-US" dirty="0"/>
              <a:t>Tools: spring boot ,</a:t>
            </a:r>
            <a:r>
              <a:rPr lang="en-US" dirty="0" err="1"/>
              <a:t>Jpa</a:t>
            </a:r>
            <a:r>
              <a:rPr lang="en-US" dirty="0"/>
              <a:t> </a:t>
            </a:r>
            <a:r>
              <a:rPr lang="en-US" dirty="0" err="1"/>
              <a:t>hibernate,spring</a:t>
            </a:r>
            <a:r>
              <a:rPr lang="en-US" dirty="0"/>
              <a:t> boot framework</a:t>
            </a:r>
          </a:p>
          <a:p>
            <a:r>
              <a:rPr lang="en-US" dirty="0"/>
              <a:t> postman and m</a:t>
            </a:r>
            <a:r>
              <a:rPr lang="en-US"/>
              <a:t>ysql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5085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Modules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Admin Model</a:t>
            </a:r>
          </a:p>
          <a:p>
            <a:r>
              <a:rPr lang="en-US" dirty="0"/>
              <a:t>Customer Model</a:t>
            </a:r>
          </a:p>
          <a:p>
            <a:r>
              <a:rPr lang="en-US" dirty="0"/>
              <a:t>Category Model</a:t>
            </a:r>
          </a:p>
          <a:p>
            <a:r>
              <a:rPr lang="en-US" dirty="0"/>
              <a:t>Product Model</a:t>
            </a:r>
          </a:p>
          <a:p>
            <a:r>
              <a:rPr lang="en-US" dirty="0"/>
              <a:t>Wishlist Model</a:t>
            </a:r>
          </a:p>
          <a:p>
            <a:r>
              <a:rPr lang="en-US" dirty="0"/>
              <a:t>Order Model</a:t>
            </a:r>
          </a:p>
          <a:p>
            <a:r>
              <a:rPr lang="en-US" dirty="0"/>
              <a:t>Payment Model</a:t>
            </a:r>
          </a:p>
          <a:p>
            <a:r>
              <a:rPr lang="en-US" dirty="0"/>
              <a:t>Feedback Model</a:t>
            </a:r>
          </a:p>
          <a:p>
            <a:r>
              <a:rPr lang="en-US" dirty="0"/>
              <a:t>Service Model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008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0BF00-9D52-529E-94C7-12AA6681F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1" dirty="0" err="1"/>
              <a:t>Usecase</a:t>
            </a:r>
            <a:r>
              <a:rPr lang="en-IN" b="1" i="1" dirty="0"/>
              <a:t>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13AB5F7-A7DF-1B0A-D832-CC4F4B3C3B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6659" y="1935163"/>
            <a:ext cx="6705600" cy="4824225"/>
          </a:xfrm>
        </p:spPr>
      </p:pic>
    </p:spTree>
    <p:extLst>
      <p:ext uri="{BB962C8B-B14F-4D97-AF65-F5344CB8AC3E}">
        <p14:creationId xmlns:p14="http://schemas.microsoft.com/office/powerpoint/2010/main" val="1978699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BA5FA-ECDB-B8E4-D2C9-C873BA7C9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685441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ER Diagram</a:t>
            </a:r>
          </a:p>
        </p:txBody>
      </p:sp>
      <p:pic>
        <p:nvPicPr>
          <p:cNvPr id="21" name="Content Placeholder 20">
            <a:extLst>
              <a:ext uri="{FF2B5EF4-FFF2-40B4-BE49-F238E27FC236}">
                <a16:creationId xmlns:a16="http://schemas.microsoft.com/office/drawing/2014/main" id="{B33A5594-26B4-C71E-A769-1E334903FC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79177"/>
            <a:ext cx="9072281" cy="5298142"/>
          </a:xfrm>
        </p:spPr>
      </p:pic>
    </p:spTree>
    <p:extLst>
      <p:ext uri="{BB962C8B-B14F-4D97-AF65-F5344CB8AC3E}">
        <p14:creationId xmlns:p14="http://schemas.microsoft.com/office/powerpoint/2010/main" val="3199823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FD04B-B639-C5D8-24D7-2B30788B0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85483"/>
            <a:ext cx="10972800" cy="573742"/>
          </a:xfrm>
        </p:spPr>
        <p:txBody>
          <a:bodyPr>
            <a:normAutofit fontScale="90000"/>
          </a:bodyPr>
          <a:lstStyle/>
          <a:p>
            <a:r>
              <a:rPr lang="en-IN" b="1" i="1" dirty="0"/>
              <a:t>Class Diagram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06C3617-C44E-F5E6-1BC0-1AACDB57D4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3929" y="896471"/>
            <a:ext cx="6535271" cy="5961529"/>
          </a:xfrm>
        </p:spPr>
      </p:pic>
    </p:spTree>
    <p:extLst>
      <p:ext uri="{BB962C8B-B14F-4D97-AF65-F5344CB8AC3E}">
        <p14:creationId xmlns:p14="http://schemas.microsoft.com/office/powerpoint/2010/main" val="3344048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722D281-0DB5-7F12-48B2-D3F9DA911B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3039" y="636680"/>
            <a:ext cx="2894439" cy="6118225"/>
          </a:xfrm>
        </p:spPr>
      </p:pic>
    </p:spTree>
    <p:extLst>
      <p:ext uri="{BB962C8B-B14F-4D97-AF65-F5344CB8AC3E}">
        <p14:creationId xmlns:p14="http://schemas.microsoft.com/office/powerpoint/2010/main" val="112606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sentation on brainstorming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brainstorming presentation.potx" id="{DE77CA07-3D7A-4CF2-AF02-587F794CB3CB}" vid="{13C2A94F-C0A1-4622-B71C-29A3B00D5E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LAPTOP SHOPPING WEBSITE PPT</Template>
  <TotalTime>302</TotalTime>
  <Words>554</Words>
  <Application>Microsoft Office PowerPoint</Application>
  <PresentationFormat>Widescreen</PresentationFormat>
  <Paragraphs>128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Calibri</vt:lpstr>
      <vt:lpstr>Century Gothic</vt:lpstr>
      <vt:lpstr>Palatino Linotype</vt:lpstr>
      <vt:lpstr>Wingdings 2</vt:lpstr>
      <vt:lpstr>Presentation on brainstorming</vt:lpstr>
      <vt:lpstr>LAPTOP SHOPPING WEBSITE</vt:lpstr>
      <vt:lpstr>Agenda</vt:lpstr>
      <vt:lpstr>Introduction</vt:lpstr>
      <vt:lpstr>Languages &amp; Tools</vt:lpstr>
      <vt:lpstr>Modules</vt:lpstr>
      <vt:lpstr>Usecase Diagram</vt:lpstr>
      <vt:lpstr>ER Diagram</vt:lpstr>
      <vt:lpstr>Class Diagram</vt:lpstr>
      <vt:lpstr>PowerPoint Presentation</vt:lpstr>
      <vt:lpstr>PowerPoint Presentation</vt:lpstr>
      <vt:lpstr>Admin Model</vt:lpstr>
      <vt:lpstr>Customer Model</vt:lpstr>
      <vt:lpstr>Category Model</vt:lpstr>
      <vt:lpstr>Product Model</vt:lpstr>
      <vt:lpstr>Wishlist Model</vt:lpstr>
      <vt:lpstr>Order Model</vt:lpstr>
      <vt:lpstr>Payment Model</vt:lpstr>
      <vt:lpstr>Feedback Mode</vt:lpstr>
      <vt:lpstr>Service Model</vt:lpstr>
      <vt:lpstr>Future Implementation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LAPTOP SHOPPING WEBSITE</dc:title>
  <dc:creator>Lk P</dc:creator>
  <cp:lastModifiedBy>Lk P</cp:lastModifiedBy>
  <cp:revision>9</cp:revision>
  <dcterms:created xsi:type="dcterms:W3CDTF">2022-06-28T05:50:19Z</dcterms:created>
  <dcterms:modified xsi:type="dcterms:W3CDTF">2022-06-30T13:13:53Z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74069100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