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d7bf4b65f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d7bf4b65f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d7bf4b65f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d7bf4b65f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d7bf4b65f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d7bf4b65f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d7bf4b65f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d7bf4b65f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d7bf4b65f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d7bf4b65f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d7bf4b65f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d7bf4b65f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d7bf4b65f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7bf4b65f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d7bf4b65f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d7bf4b65f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d7bf4b65f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d7bf4b65f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d7bf4b65f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7bf4b65f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d54484730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d54484730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d54484730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d54484730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d544847300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d544847300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d7bf4b65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d7bf4b65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d7bf4b65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d7bf4b65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d7bf4b65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d7bf4b65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d7bf4b65f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d7bf4b65f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d7bf4b65f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d7bf4b65f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Sentiment Analysis on Formal and Informal Language</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None/>
            </a:pPr>
            <a:r>
              <a:rPr lang="en"/>
              <a:t>Lakshya</a:t>
            </a:r>
            <a:endParaRPr/>
          </a:p>
          <a:p>
            <a:pPr indent="0" lvl="0" marL="0" rtl="0" algn="r">
              <a:spcBef>
                <a:spcPts val="0"/>
              </a:spcBef>
              <a:spcAft>
                <a:spcPts val="0"/>
              </a:spcAft>
              <a:buNone/>
            </a:pPr>
            <a:r>
              <a:rPr lang="en"/>
              <a:t>Fadzai Muchina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Strategy</a:t>
            </a:r>
            <a:endParaRPr/>
          </a:p>
        </p:txBody>
      </p:sp>
      <p:sp>
        <p:nvSpPr>
          <p:cNvPr id="183" name="Google Shape;183;p22"/>
          <p:cNvSpPr txBox="1"/>
          <p:nvPr>
            <p:ph idx="1" type="body"/>
          </p:nvPr>
        </p:nvSpPr>
        <p:spPr>
          <a:xfrm>
            <a:off x="819150" y="1638400"/>
            <a:ext cx="7505700" cy="28002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en" sz="1417"/>
              <a:t>C.	Sentiment Analysis on Informal Language</a:t>
            </a:r>
            <a:endParaRPr sz="1417"/>
          </a:p>
          <a:p>
            <a:pPr indent="-318611" lvl="1" marL="914400" rtl="0" algn="just">
              <a:lnSpc>
                <a:spcPct val="105000"/>
              </a:lnSpc>
              <a:spcBef>
                <a:spcPts val="1200"/>
              </a:spcBef>
              <a:spcAft>
                <a:spcPts val="0"/>
              </a:spcAft>
              <a:buSzPts val="1418"/>
              <a:buChar char="○"/>
            </a:pPr>
            <a:r>
              <a:rPr lang="en" sz="1417"/>
              <a:t>This part of the project is experimental in nature. The objective is to see if a similar program can be applied to a set of statements which contains informal language. For this part of the project, a dataset of Twitter Tweets is selected. </a:t>
            </a:r>
            <a:endParaRPr sz="1417"/>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Program Documentation</a:t>
            </a:r>
            <a:endParaRPr/>
          </a:p>
        </p:txBody>
      </p:sp>
      <p:sp>
        <p:nvSpPr>
          <p:cNvPr id="189" name="Google Shape;189;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lang="en" sz="1500"/>
              <a:t>The program is a single Python file which is divided into 2 parts:</a:t>
            </a:r>
            <a:endParaRPr sz="1500"/>
          </a:p>
          <a:p>
            <a:pPr indent="-323850" lvl="1" marL="914400" rtl="0" algn="just">
              <a:spcBef>
                <a:spcPts val="0"/>
              </a:spcBef>
              <a:spcAft>
                <a:spcPts val="0"/>
              </a:spcAft>
              <a:buSzPts val="1500"/>
              <a:buChar char="○"/>
            </a:pPr>
            <a:r>
              <a:rPr lang="en" sz="1500"/>
              <a:t>Sentiment Analysis</a:t>
            </a:r>
            <a:endParaRPr sz="1500"/>
          </a:p>
          <a:p>
            <a:pPr indent="-323850" lvl="1" marL="914400" rtl="0" algn="just">
              <a:spcBef>
                <a:spcPts val="0"/>
              </a:spcBef>
              <a:spcAft>
                <a:spcPts val="0"/>
              </a:spcAft>
              <a:buSzPts val="1500"/>
              <a:buChar char="○"/>
            </a:pPr>
            <a:r>
              <a:rPr lang="en" sz="1500"/>
              <a:t>Aspect Based Sentiment Analysis</a:t>
            </a:r>
            <a:endParaRPr sz="1500"/>
          </a:p>
          <a:p>
            <a:pPr indent="-323850" lvl="0" marL="457200" rtl="0" algn="just">
              <a:spcBef>
                <a:spcPts val="0"/>
              </a:spcBef>
              <a:spcAft>
                <a:spcPts val="0"/>
              </a:spcAft>
              <a:buSzPts val="1500"/>
              <a:buChar char="●"/>
            </a:pPr>
            <a:r>
              <a:rPr lang="en" sz="1500"/>
              <a:t>The program is modified to account for the Metacritic dataset and the Twitter dataset is modified to work with the program.</a:t>
            </a:r>
            <a:endParaRPr sz="15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Program Documentation</a:t>
            </a:r>
            <a:endParaRPr/>
          </a:p>
        </p:txBody>
      </p:sp>
      <p:sp>
        <p:nvSpPr>
          <p:cNvPr id="195" name="Google Shape;195;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lang="en" sz="1500"/>
              <a:t>For the program, the packages used are:</a:t>
            </a:r>
            <a:endParaRPr sz="1500"/>
          </a:p>
          <a:p>
            <a:pPr indent="-323850" lvl="1" marL="914400" rtl="0" algn="just">
              <a:spcBef>
                <a:spcPts val="0"/>
              </a:spcBef>
              <a:spcAft>
                <a:spcPts val="0"/>
              </a:spcAft>
              <a:buSzPts val="1500"/>
              <a:buChar char="○"/>
            </a:pPr>
            <a:r>
              <a:rPr lang="en" sz="1500"/>
              <a:t>Pandas: Dataset Operations</a:t>
            </a:r>
            <a:endParaRPr sz="1500"/>
          </a:p>
          <a:p>
            <a:pPr indent="-323850" lvl="1" marL="914400" rtl="0" algn="just">
              <a:spcBef>
                <a:spcPts val="0"/>
              </a:spcBef>
              <a:spcAft>
                <a:spcPts val="0"/>
              </a:spcAft>
              <a:buSzPts val="1500"/>
              <a:buChar char="○"/>
            </a:pPr>
            <a:r>
              <a:rPr lang="en" sz="1500"/>
              <a:t>For sentiment analysis:</a:t>
            </a:r>
            <a:endParaRPr sz="1500"/>
          </a:p>
          <a:p>
            <a:pPr indent="-323850" lvl="2" marL="1371600" rtl="0" algn="just">
              <a:spcBef>
                <a:spcPts val="0"/>
              </a:spcBef>
              <a:spcAft>
                <a:spcPts val="0"/>
              </a:spcAft>
              <a:buSzPts val="1500"/>
              <a:buChar char="■"/>
            </a:pPr>
            <a:r>
              <a:rPr lang="en" sz="1500"/>
              <a:t>String: Identifying punctuation</a:t>
            </a:r>
            <a:endParaRPr sz="1500"/>
          </a:p>
          <a:p>
            <a:pPr indent="-323850" lvl="2" marL="1371600" rtl="0" algn="just">
              <a:spcBef>
                <a:spcPts val="0"/>
              </a:spcBef>
              <a:spcAft>
                <a:spcPts val="0"/>
              </a:spcAft>
              <a:buSzPts val="1500"/>
              <a:buChar char="■"/>
            </a:pPr>
            <a:r>
              <a:rPr lang="en" sz="1500"/>
              <a:t>NLTK: Analyzing English language </a:t>
            </a:r>
            <a:endParaRPr sz="1500"/>
          </a:p>
          <a:p>
            <a:pPr indent="-323850" lvl="1" marL="914400" rtl="0" algn="just">
              <a:spcBef>
                <a:spcPts val="0"/>
              </a:spcBef>
              <a:spcAft>
                <a:spcPts val="0"/>
              </a:spcAft>
              <a:buSzPts val="1500"/>
              <a:buChar char="○"/>
            </a:pPr>
            <a:r>
              <a:rPr lang="en" sz="1500"/>
              <a:t>For aspect-based sentiment analysis:</a:t>
            </a:r>
            <a:endParaRPr sz="1500"/>
          </a:p>
          <a:p>
            <a:pPr indent="-323850" lvl="2" marL="1371600" rtl="0" algn="just">
              <a:spcBef>
                <a:spcPts val="0"/>
              </a:spcBef>
              <a:spcAft>
                <a:spcPts val="0"/>
              </a:spcAft>
              <a:buSzPts val="1500"/>
              <a:buChar char="■"/>
            </a:pPr>
            <a:r>
              <a:rPr lang="en" sz="1500"/>
              <a:t>spaCy: Similar to NLTK but with better models and analytic tools</a:t>
            </a:r>
            <a:endParaRPr sz="1500"/>
          </a:p>
          <a:p>
            <a:pPr indent="0" lvl="0" marL="457200" rtl="0" algn="just">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Program Documentation</a:t>
            </a:r>
            <a:endParaRPr/>
          </a:p>
        </p:txBody>
      </p:sp>
      <p:sp>
        <p:nvSpPr>
          <p:cNvPr id="201" name="Google Shape;201;p25"/>
          <p:cNvSpPr txBox="1"/>
          <p:nvPr>
            <p:ph idx="1" type="body"/>
          </p:nvPr>
        </p:nvSpPr>
        <p:spPr>
          <a:xfrm>
            <a:off x="819150" y="1498200"/>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For sentiment analysis, the approach taken for each statement (or “review”) is:</a:t>
            </a:r>
            <a:endParaRPr sz="1500"/>
          </a:p>
          <a:p>
            <a:pPr indent="-323850" lvl="0" marL="457200" rtl="0" algn="just">
              <a:spcBef>
                <a:spcPts val="1200"/>
              </a:spcBef>
              <a:spcAft>
                <a:spcPts val="0"/>
              </a:spcAft>
              <a:buSzPts val="1500"/>
              <a:buAutoNum type="arabicPeriod"/>
            </a:pPr>
            <a:r>
              <a:rPr lang="en" sz="1500"/>
              <a:t>Cleaning: This process involves transforming the statement to a format which is easy to process by the program, this process involves:</a:t>
            </a:r>
            <a:endParaRPr sz="1500"/>
          </a:p>
          <a:p>
            <a:pPr indent="-323850" lvl="0" marL="914400" rtl="0" algn="just">
              <a:spcBef>
                <a:spcPts val="0"/>
              </a:spcBef>
              <a:spcAft>
                <a:spcPts val="0"/>
              </a:spcAft>
              <a:buSzPts val="1500"/>
              <a:buChar char="●"/>
            </a:pPr>
            <a:r>
              <a:rPr lang="en" sz="1500"/>
              <a:t>Converting all words to lowercase</a:t>
            </a:r>
            <a:endParaRPr sz="1500"/>
          </a:p>
          <a:p>
            <a:pPr indent="-323850" lvl="0" marL="914400" rtl="0" algn="just">
              <a:spcBef>
                <a:spcPts val="0"/>
              </a:spcBef>
              <a:spcAft>
                <a:spcPts val="0"/>
              </a:spcAft>
              <a:buSzPts val="1500"/>
              <a:buChar char="●"/>
            </a:pPr>
            <a:r>
              <a:rPr lang="en" sz="1500"/>
              <a:t>Removing the punctuations</a:t>
            </a:r>
            <a:endParaRPr sz="1500"/>
          </a:p>
          <a:p>
            <a:pPr indent="-323850" lvl="0" marL="914400" rtl="0" algn="just">
              <a:spcBef>
                <a:spcPts val="0"/>
              </a:spcBef>
              <a:spcAft>
                <a:spcPts val="0"/>
              </a:spcAft>
              <a:buSzPts val="1500"/>
              <a:buChar char="●"/>
            </a:pPr>
            <a:r>
              <a:rPr lang="en" sz="1500"/>
              <a:t>Removing all numbers</a:t>
            </a:r>
            <a:endParaRPr sz="1500"/>
          </a:p>
          <a:p>
            <a:pPr indent="-323850" lvl="0" marL="914400" rtl="0" algn="just">
              <a:spcBef>
                <a:spcPts val="0"/>
              </a:spcBef>
              <a:spcAft>
                <a:spcPts val="0"/>
              </a:spcAft>
              <a:buSzPts val="1500"/>
              <a:buChar char="●"/>
            </a:pPr>
            <a:r>
              <a:rPr lang="en" sz="1500"/>
              <a:t>Removing stop words (words that don’t add a lot of meaning to the statement like “your”, “they”, “he”, etc.) </a:t>
            </a:r>
            <a:endParaRPr sz="1500"/>
          </a:p>
          <a:p>
            <a:pPr indent="-323850" lvl="0" marL="914400" rtl="0" algn="just">
              <a:spcBef>
                <a:spcPts val="0"/>
              </a:spcBef>
              <a:spcAft>
                <a:spcPts val="0"/>
              </a:spcAft>
              <a:buSzPts val="1500"/>
              <a:buChar char="●"/>
            </a:pPr>
            <a:r>
              <a:rPr lang="en" sz="1500"/>
              <a:t>Identifying the Part-of-speech tags like Nouns, Adjectives, etc.</a:t>
            </a:r>
            <a:endParaRPr sz="1500"/>
          </a:p>
          <a:p>
            <a:pPr indent="-323850" lvl="0" marL="914400" rtl="0" algn="just">
              <a:spcBef>
                <a:spcPts val="0"/>
              </a:spcBef>
              <a:spcAft>
                <a:spcPts val="0"/>
              </a:spcAft>
              <a:buSzPts val="1500"/>
              <a:buChar char="●"/>
            </a:pPr>
            <a:r>
              <a:rPr lang="en" sz="1500"/>
              <a:t>Lemmatization of the words: Converts the words to their basic form like “runs”, “running” to “run”</a:t>
            </a:r>
            <a:endParaRPr sz="1500"/>
          </a:p>
          <a:p>
            <a:pPr indent="0" lvl="0" marL="457200" rtl="0" algn="just">
              <a:spcBef>
                <a:spcPts val="1200"/>
              </a:spcBef>
              <a:spcAft>
                <a:spcPts val="120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Program Documentation</a:t>
            </a:r>
            <a:endParaRPr/>
          </a:p>
        </p:txBody>
      </p:sp>
      <p:sp>
        <p:nvSpPr>
          <p:cNvPr id="207" name="Google Shape;207;p26"/>
          <p:cNvSpPr txBox="1"/>
          <p:nvPr>
            <p:ph idx="1" type="body"/>
          </p:nvPr>
        </p:nvSpPr>
        <p:spPr>
          <a:xfrm>
            <a:off x="819150" y="1498200"/>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2.	Process the clean text through the sentiment analyzer from NLTK</a:t>
            </a:r>
            <a:endParaRPr sz="1500"/>
          </a:p>
          <a:p>
            <a:pPr indent="0" lvl="0" marL="0" rtl="0" algn="just">
              <a:spcBef>
                <a:spcPts val="1200"/>
              </a:spcBef>
              <a:spcAft>
                <a:spcPts val="0"/>
              </a:spcAft>
              <a:buNone/>
            </a:pPr>
            <a:r>
              <a:rPr lang="en" sz="1500"/>
              <a:t>3. 	Using the polarity scores returned from the sentiment analyzer and converting the       scores into 3 categories:</a:t>
            </a:r>
            <a:endParaRPr sz="1500"/>
          </a:p>
          <a:p>
            <a:pPr indent="-323850" lvl="0" marL="457200" rtl="0" algn="just">
              <a:spcBef>
                <a:spcPts val="1200"/>
              </a:spcBef>
              <a:spcAft>
                <a:spcPts val="0"/>
              </a:spcAft>
              <a:buSzPts val="1500"/>
              <a:buChar char="●"/>
            </a:pPr>
            <a:r>
              <a:rPr lang="en" sz="1500"/>
              <a:t>Positive: when the score is above 0.00</a:t>
            </a:r>
            <a:endParaRPr sz="1500"/>
          </a:p>
          <a:p>
            <a:pPr indent="-323850" lvl="0" marL="457200" rtl="0" algn="just">
              <a:spcBef>
                <a:spcPts val="0"/>
              </a:spcBef>
              <a:spcAft>
                <a:spcPts val="0"/>
              </a:spcAft>
              <a:buSzPts val="1500"/>
              <a:buChar char="●"/>
            </a:pPr>
            <a:r>
              <a:rPr lang="en" sz="1500"/>
              <a:t>Negative: when the score is below -0.10</a:t>
            </a:r>
            <a:endParaRPr sz="1500"/>
          </a:p>
          <a:p>
            <a:pPr indent="-323850" lvl="0" marL="457200" rtl="0" algn="just">
              <a:spcBef>
                <a:spcPts val="0"/>
              </a:spcBef>
              <a:spcAft>
                <a:spcPts val="0"/>
              </a:spcAft>
              <a:buSzPts val="1500"/>
              <a:buChar char="●"/>
            </a:pPr>
            <a:r>
              <a:rPr lang="en" sz="1500"/>
              <a:t>Neutral: when the score is between -0.10 and 0.00</a:t>
            </a:r>
            <a:endParaRPr sz="1500"/>
          </a:p>
          <a:p>
            <a:pPr indent="0" lvl="0" marL="457200" rtl="0" algn="just">
              <a:spcBef>
                <a:spcPts val="1200"/>
              </a:spcBef>
              <a:spcAft>
                <a:spcPts val="0"/>
              </a:spcAft>
              <a:buNone/>
            </a:pPr>
            <a:r>
              <a:rPr lang="en" sz="1500"/>
              <a:t>[However, these limits are set based on the individual’s preference]</a:t>
            </a:r>
            <a:endParaRPr sz="1500"/>
          </a:p>
          <a:p>
            <a:pPr indent="0" lvl="0" marL="457200" rtl="0" algn="just">
              <a:spcBef>
                <a:spcPts val="1200"/>
              </a:spcBef>
              <a:spcAft>
                <a:spcPts val="1200"/>
              </a:spcAft>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 Documentation - Aspect Based Sentiment Analysis</a:t>
            </a:r>
            <a:endParaRPr/>
          </a:p>
        </p:txBody>
      </p:sp>
      <p:sp>
        <p:nvSpPr>
          <p:cNvPr id="213" name="Google Shape;213;p27"/>
          <p:cNvSpPr txBox="1"/>
          <p:nvPr>
            <p:ph idx="1" type="body"/>
          </p:nvPr>
        </p:nvSpPr>
        <p:spPr>
          <a:xfrm>
            <a:off x="819150" y="1879200"/>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For the processing of information, spaCy is used. spaCy also offers users to process the information on the GPU, which in this project, is taken advantage of.</a:t>
            </a:r>
            <a:endParaRPr sz="1500"/>
          </a:p>
          <a:p>
            <a:pPr indent="0" lvl="0" marL="0" rtl="0" algn="just">
              <a:spcBef>
                <a:spcPts val="1200"/>
              </a:spcBef>
              <a:spcAft>
                <a:spcPts val="0"/>
              </a:spcAft>
              <a:buNone/>
            </a:pPr>
            <a:r>
              <a:rPr lang="en" sz="1500"/>
              <a:t>In the program, the approach taken is:</a:t>
            </a:r>
            <a:endParaRPr sz="1500"/>
          </a:p>
          <a:p>
            <a:pPr indent="-323850" lvl="0" marL="457200" rtl="0" algn="just">
              <a:spcBef>
                <a:spcPts val="1200"/>
              </a:spcBef>
              <a:spcAft>
                <a:spcPts val="0"/>
              </a:spcAft>
              <a:buSzPts val="1500"/>
              <a:buAutoNum type="arabicPeriod"/>
            </a:pPr>
            <a:r>
              <a:rPr lang="en" sz="1500"/>
              <a:t>Normalizing the text of the raw statement</a:t>
            </a:r>
            <a:endParaRPr sz="1500"/>
          </a:p>
          <a:p>
            <a:pPr indent="-323850" lvl="0" marL="457200" rtl="0" algn="just">
              <a:spcBef>
                <a:spcPts val="0"/>
              </a:spcBef>
              <a:spcAft>
                <a:spcPts val="0"/>
              </a:spcAft>
              <a:buSzPts val="1500"/>
              <a:buAutoNum type="arabicPeriod"/>
            </a:pPr>
            <a:r>
              <a:rPr lang="en" sz="1500"/>
              <a:t>Analyze each word of the sentence. If the word is:</a:t>
            </a:r>
            <a:endParaRPr sz="1500"/>
          </a:p>
          <a:p>
            <a:pPr indent="-323850" lvl="1" marL="1371600" rtl="0" algn="just">
              <a:spcBef>
                <a:spcPts val="0"/>
              </a:spcBef>
              <a:spcAft>
                <a:spcPts val="0"/>
              </a:spcAft>
              <a:buSzPts val="1500"/>
              <a:buAutoNum type="alphaLcPeriod"/>
            </a:pPr>
            <a:r>
              <a:rPr lang="en" sz="1500"/>
              <a:t>Noun and is grammatically linked to an adjective then it is classified as ‘target’</a:t>
            </a:r>
            <a:endParaRPr sz="1500"/>
          </a:p>
          <a:p>
            <a:pPr indent="-323850" lvl="1" marL="1371600" rtl="0" algn="just">
              <a:spcBef>
                <a:spcPts val="0"/>
              </a:spcBef>
              <a:spcAft>
                <a:spcPts val="0"/>
              </a:spcAft>
              <a:buSzPts val="1500"/>
              <a:buAutoNum type="alphaLcPeriod"/>
            </a:pPr>
            <a:r>
              <a:rPr lang="en" sz="1500"/>
              <a:t>Adjective and is not linked to an adverb then is classified as a “descriptive term”</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 Documentation - Aspect Based Sentiment Analysis</a:t>
            </a:r>
            <a:endParaRPr/>
          </a:p>
        </p:txBody>
      </p:sp>
      <p:sp>
        <p:nvSpPr>
          <p:cNvPr id="219" name="Google Shape;219;p28"/>
          <p:cNvSpPr txBox="1"/>
          <p:nvPr>
            <p:ph idx="1" type="body"/>
          </p:nvPr>
        </p:nvSpPr>
        <p:spPr>
          <a:xfrm>
            <a:off x="819150" y="1879200"/>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3.	Sentiment Analysis is then performed on the descriptive terms </a:t>
            </a:r>
            <a:endParaRPr sz="1500"/>
          </a:p>
          <a:p>
            <a:pPr indent="0" lvl="0" marL="0" rtl="0" algn="just">
              <a:spcBef>
                <a:spcPts val="1200"/>
              </a:spcBef>
              <a:spcAft>
                <a:spcPts val="0"/>
              </a:spcAft>
              <a:buNone/>
            </a:pPr>
            <a:r>
              <a:rPr lang="en" sz="1500"/>
              <a:t>In the end, all results are saved on a new CSV file containing the statements, overall sentiment analysis and a dictionary containing the targets and their positive, neutral, and negative aspects.</a:t>
            </a:r>
            <a:endParaRPr sz="1500"/>
          </a:p>
          <a:p>
            <a:pPr indent="0" lvl="0" marL="0" rtl="0" algn="just">
              <a:spcBef>
                <a:spcPts val="1200"/>
              </a:spcBef>
              <a:spcAft>
                <a:spcPts val="1200"/>
              </a:spcAft>
              <a:buNone/>
            </a:pPr>
            <a:r>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Future implementation</a:t>
            </a:r>
            <a:endParaRPr/>
          </a:p>
        </p:txBody>
      </p:sp>
      <p:sp>
        <p:nvSpPr>
          <p:cNvPr id="225" name="Google Shape;225;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program is able to identify the overall sentiments of the results with an F-1 accuracy score of ~82.921%. </a:t>
            </a:r>
            <a:endParaRPr/>
          </a:p>
          <a:p>
            <a:pPr indent="-311150" lvl="0" marL="457200" rtl="0" algn="l">
              <a:spcBef>
                <a:spcPts val="0"/>
              </a:spcBef>
              <a:spcAft>
                <a:spcPts val="0"/>
              </a:spcAft>
              <a:buSzPts val="1300"/>
              <a:buChar char="●"/>
            </a:pPr>
            <a:r>
              <a:rPr lang="en"/>
              <a:t>From the findings, we can see that NLTK provides a fast and reliable method to identify sentiments. </a:t>
            </a:r>
            <a:endParaRPr/>
          </a:p>
          <a:p>
            <a:pPr indent="-311150" lvl="0" marL="457200" rtl="0" algn="l">
              <a:spcBef>
                <a:spcPts val="0"/>
              </a:spcBef>
              <a:spcAft>
                <a:spcPts val="0"/>
              </a:spcAft>
              <a:buSzPts val="1300"/>
              <a:buChar char="●"/>
            </a:pPr>
            <a:r>
              <a:rPr lang="en"/>
              <a:t>It should also be reiterated that the limits of labelling the polarity scores along with the tagging of “True Values” for the F1 testing are set by the individual and its modification will lead to different accuracy scores.</a:t>
            </a:r>
            <a:endParaRPr/>
          </a:p>
          <a:p>
            <a:pPr indent="-311150" lvl="0" marL="457200" rtl="0" algn="l">
              <a:spcBef>
                <a:spcPts val="0"/>
              </a:spcBef>
              <a:spcAft>
                <a:spcPts val="0"/>
              </a:spcAft>
              <a:buSzPts val="1300"/>
              <a:buChar char="●"/>
            </a:pPr>
            <a:r>
              <a:rPr lang="en"/>
              <a:t>The aspect-based sentiment analysis is able to successfully identify certain aspects of the statement and also its sentiments. </a:t>
            </a:r>
            <a:endParaRPr/>
          </a:p>
          <a:p>
            <a:pPr indent="-311150" lvl="0" marL="457200" rtl="0" algn="l">
              <a:spcBef>
                <a:spcPts val="0"/>
              </a:spcBef>
              <a:spcAft>
                <a:spcPts val="0"/>
              </a:spcAft>
              <a:buSzPts val="1300"/>
              <a:buChar char="●"/>
            </a:pPr>
            <a:r>
              <a:rPr lang="en"/>
              <a:t>However, there are statements where the dependencies were not found but the sentiments were detected.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Future implementation</a:t>
            </a:r>
            <a:endParaRPr/>
          </a:p>
        </p:txBody>
      </p:sp>
      <p:sp>
        <p:nvSpPr>
          <p:cNvPr id="231" name="Google Shape;231;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lang="en" sz="1500"/>
              <a:t>The sentiments from the tweets are accurately captured. </a:t>
            </a:r>
            <a:endParaRPr sz="1500"/>
          </a:p>
          <a:p>
            <a:pPr indent="-323850" lvl="0" marL="457200" rtl="0" algn="just">
              <a:spcBef>
                <a:spcPts val="0"/>
              </a:spcBef>
              <a:spcAft>
                <a:spcPts val="0"/>
              </a:spcAft>
              <a:buSzPts val="1500"/>
              <a:buChar char="●"/>
            </a:pPr>
            <a:r>
              <a:rPr lang="en" sz="1500"/>
              <a:t>However, the dataset requires cleaning as it contains emoticons, which the program interprets as special characters and messes with the spaCy interpretation of the statement.  </a:t>
            </a:r>
            <a:endParaRPr sz="1500"/>
          </a:p>
          <a:p>
            <a:pPr indent="0" lvl="0" marL="457200" rtl="0" algn="just">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Future implementation</a:t>
            </a:r>
            <a:endParaRPr/>
          </a:p>
        </p:txBody>
      </p:sp>
      <p:sp>
        <p:nvSpPr>
          <p:cNvPr id="237" name="Google Shape;237;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For future implementation, the recommendations are to</a:t>
            </a:r>
            <a:endParaRPr sz="1500"/>
          </a:p>
          <a:p>
            <a:pPr indent="-323850" lvl="1" marL="914400" rtl="0" algn="l">
              <a:spcBef>
                <a:spcPts val="0"/>
              </a:spcBef>
              <a:spcAft>
                <a:spcPts val="0"/>
              </a:spcAft>
              <a:buSzPts val="1500"/>
              <a:buChar char="○"/>
            </a:pPr>
            <a:r>
              <a:rPr lang="en" sz="1500"/>
              <a:t>Modify the hyperparameters to improve accuracy, precision, recall, etc.</a:t>
            </a:r>
            <a:endParaRPr sz="1500"/>
          </a:p>
          <a:p>
            <a:pPr indent="-323850" lvl="1" marL="914400" rtl="0" algn="l">
              <a:spcBef>
                <a:spcPts val="0"/>
              </a:spcBef>
              <a:spcAft>
                <a:spcPts val="0"/>
              </a:spcAft>
              <a:buSzPts val="1500"/>
              <a:buChar char="○"/>
            </a:pPr>
            <a:r>
              <a:rPr lang="en" sz="1500"/>
              <a:t>Modify the code to detect multiple aspects</a:t>
            </a:r>
            <a:endParaRPr sz="1500"/>
          </a:p>
          <a:p>
            <a:pPr indent="-323850" lvl="1" marL="914400" rtl="0" algn="l">
              <a:spcBef>
                <a:spcPts val="0"/>
              </a:spcBef>
              <a:spcAft>
                <a:spcPts val="0"/>
              </a:spcAft>
              <a:buSzPts val="1500"/>
              <a:buChar char="○"/>
            </a:pPr>
            <a:r>
              <a:rPr lang="en" sz="1500"/>
              <a:t>Adjust for the sarcastic tones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Abstract</a:t>
            </a:r>
            <a:endParaRPr sz="1500"/>
          </a:p>
          <a:p>
            <a:pPr indent="-323850" lvl="0" marL="457200" rtl="0" algn="l">
              <a:spcBef>
                <a:spcPts val="0"/>
              </a:spcBef>
              <a:spcAft>
                <a:spcPts val="0"/>
              </a:spcAft>
              <a:buSzPts val="1500"/>
              <a:buAutoNum type="arabicPeriod"/>
            </a:pPr>
            <a:r>
              <a:rPr lang="en" sz="1500"/>
              <a:t>Introduction</a:t>
            </a:r>
            <a:endParaRPr sz="1500"/>
          </a:p>
          <a:p>
            <a:pPr indent="-323850" lvl="0" marL="457200" rtl="0" algn="l">
              <a:spcBef>
                <a:spcPts val="0"/>
              </a:spcBef>
              <a:spcAft>
                <a:spcPts val="0"/>
              </a:spcAft>
              <a:buSzPts val="1500"/>
              <a:buAutoNum type="arabicPeriod"/>
            </a:pPr>
            <a:r>
              <a:rPr lang="en" sz="1500"/>
              <a:t>Project Motivation</a:t>
            </a:r>
            <a:endParaRPr sz="1500"/>
          </a:p>
          <a:p>
            <a:pPr indent="-323850" lvl="0" marL="457200" rtl="0" algn="l">
              <a:spcBef>
                <a:spcPts val="0"/>
              </a:spcBef>
              <a:spcAft>
                <a:spcPts val="0"/>
              </a:spcAft>
              <a:buSzPts val="1500"/>
              <a:buAutoNum type="arabicPeriod"/>
            </a:pPr>
            <a:r>
              <a:rPr lang="en" sz="1500"/>
              <a:t>Objective</a:t>
            </a:r>
            <a:endParaRPr sz="1500"/>
          </a:p>
          <a:p>
            <a:pPr indent="-323850" lvl="0" marL="457200" rtl="0" algn="l">
              <a:spcBef>
                <a:spcPts val="0"/>
              </a:spcBef>
              <a:spcAft>
                <a:spcPts val="0"/>
              </a:spcAft>
              <a:buSzPts val="1500"/>
              <a:buAutoNum type="arabicPeriod"/>
            </a:pPr>
            <a:r>
              <a:rPr lang="en" sz="1500"/>
              <a:t>Implementation Strategy</a:t>
            </a:r>
            <a:endParaRPr sz="1500"/>
          </a:p>
          <a:p>
            <a:pPr indent="-323850" lvl="0" marL="457200" rtl="0" algn="l">
              <a:spcBef>
                <a:spcPts val="0"/>
              </a:spcBef>
              <a:spcAft>
                <a:spcPts val="0"/>
              </a:spcAft>
              <a:buSzPts val="1500"/>
              <a:buAutoNum type="arabicPeriod"/>
            </a:pPr>
            <a:r>
              <a:rPr lang="en" sz="1500"/>
              <a:t>Program Documentation </a:t>
            </a:r>
            <a:endParaRPr sz="1500"/>
          </a:p>
          <a:p>
            <a:pPr indent="-323850" lvl="0" marL="457200" rtl="0" algn="l">
              <a:spcBef>
                <a:spcPts val="0"/>
              </a:spcBef>
              <a:spcAft>
                <a:spcPts val="0"/>
              </a:spcAft>
              <a:buSzPts val="1500"/>
              <a:buAutoNum type="arabicPeriod"/>
            </a:pPr>
            <a:r>
              <a:rPr lang="en" sz="1500"/>
              <a:t>Results and future implementations</a:t>
            </a:r>
            <a:endParaRPr sz="1500"/>
          </a:p>
          <a:p>
            <a:pPr indent="0" lvl="0" marL="457200" rtl="0" algn="l">
              <a:spcBef>
                <a:spcPts val="0"/>
              </a:spcBef>
              <a:spcAft>
                <a:spcPts val="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i="1" lang="en" sz="1800">
                <a:solidFill>
                  <a:srgbClr val="000000"/>
                </a:solidFill>
                <a:latin typeface="Times New Roman"/>
                <a:ea typeface="Times New Roman"/>
                <a:cs typeface="Times New Roman"/>
                <a:sym typeface="Times New Roman"/>
              </a:rPr>
              <a:t>This project is performing Sentiment Analysis and Aspect Based Sentiment Analysis on statements with a Formal and informal Structure</a:t>
            </a:r>
            <a:endParaRPr b="1" i="1" sz="18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b="1" i="1" lang="en" sz="1800">
                <a:solidFill>
                  <a:srgbClr val="000000"/>
                </a:solidFill>
                <a:latin typeface="Times New Roman"/>
                <a:ea typeface="Times New Roman"/>
                <a:cs typeface="Times New Roman"/>
                <a:sym typeface="Times New Roman"/>
              </a:rPr>
              <a:t>Keywords—Machine Learning, NLP, Sentiment Analysis</a:t>
            </a:r>
            <a:endParaRPr b="1" i="1" sz="18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b="1" sz="10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7" name="Google Shape;147;p16"/>
          <p:cNvSpPr txBox="1"/>
          <p:nvPr>
            <p:ph idx="1" type="body"/>
          </p:nvPr>
        </p:nvSpPr>
        <p:spPr>
          <a:xfrm>
            <a:off x="819150" y="1654975"/>
            <a:ext cx="7505700" cy="24480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lang="en" sz="1500"/>
              <a:t>Natural language processing (NLP) is a field of artificial intelligence in which computers analyze, understand, and derive meaning from human language in a smart and useful way. </a:t>
            </a:r>
            <a:endParaRPr sz="1500"/>
          </a:p>
          <a:p>
            <a:pPr indent="-323850" lvl="0" marL="457200" rtl="0" algn="just">
              <a:spcBef>
                <a:spcPts val="0"/>
              </a:spcBef>
              <a:spcAft>
                <a:spcPts val="0"/>
              </a:spcAft>
              <a:buSzPts val="1500"/>
              <a:buChar char="●"/>
            </a:pPr>
            <a:r>
              <a:rPr lang="en" sz="1500"/>
              <a:t>By utilizing NLP, developers can organize and structure knowledge to perform tasks such as automatic summarization, translation, named entity recognition, relationship extraction, sentiment analysis, speech recognition, and topic segmentation.</a:t>
            </a:r>
            <a:endParaRPr sz="1500"/>
          </a:p>
          <a:p>
            <a:pPr indent="-323850" lvl="0" marL="457200" rtl="0" algn="just">
              <a:spcBef>
                <a:spcPts val="0"/>
              </a:spcBef>
              <a:spcAft>
                <a:spcPts val="0"/>
              </a:spcAft>
              <a:buSzPts val="1500"/>
              <a:buChar char="●"/>
            </a:pPr>
            <a:r>
              <a:rPr lang="en" sz="1500"/>
              <a:t>Sentiment analysis is an approach to natural language processing which identifies the emotional tone behind a body of text.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Motivation</a:t>
            </a:r>
            <a:endParaRPr/>
          </a:p>
        </p:txBody>
      </p:sp>
      <p:sp>
        <p:nvSpPr>
          <p:cNvPr id="153" name="Google Shape;153;p17"/>
          <p:cNvSpPr txBox="1"/>
          <p:nvPr>
            <p:ph idx="1" type="body"/>
          </p:nvPr>
        </p:nvSpPr>
        <p:spPr>
          <a:xfrm>
            <a:off x="819150" y="1681850"/>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t>The automated method of evaluating text to identify the sentiment communicated is known as sentiment analysis (positive, negative or neutral). </a:t>
            </a:r>
            <a:endParaRPr sz="1500"/>
          </a:p>
          <a:p>
            <a:pPr indent="0" lvl="0" marL="0" rtl="0" algn="just">
              <a:spcBef>
                <a:spcPts val="1200"/>
              </a:spcBef>
              <a:spcAft>
                <a:spcPts val="0"/>
              </a:spcAft>
              <a:buNone/>
            </a:pPr>
            <a:r>
              <a:rPr lang="en" sz="1500"/>
              <a:t>Some applications of sentiment analysis are:</a:t>
            </a:r>
            <a:endParaRPr sz="1500"/>
          </a:p>
          <a:p>
            <a:pPr indent="-323850" lvl="0" marL="457200" rtl="0" algn="just">
              <a:spcBef>
                <a:spcPts val="1200"/>
              </a:spcBef>
              <a:spcAft>
                <a:spcPts val="0"/>
              </a:spcAft>
              <a:buSzPts val="1500"/>
              <a:buChar char="●"/>
            </a:pPr>
            <a:r>
              <a:rPr lang="en" sz="1500"/>
              <a:t>Social media monitoring.</a:t>
            </a:r>
            <a:endParaRPr sz="1500"/>
          </a:p>
          <a:p>
            <a:pPr indent="-323850" lvl="0" marL="457200" rtl="0" algn="just">
              <a:spcBef>
                <a:spcPts val="0"/>
              </a:spcBef>
              <a:spcAft>
                <a:spcPts val="0"/>
              </a:spcAft>
              <a:buSzPts val="1500"/>
              <a:buChar char="●"/>
            </a:pPr>
            <a:r>
              <a:rPr lang="en" sz="1500"/>
              <a:t>Sentiment analysis makes it possible to offer Customer support management use of artificial intelligence</a:t>
            </a:r>
            <a:endParaRPr sz="1500"/>
          </a:p>
          <a:p>
            <a:pPr indent="-323850" lvl="0" marL="457200" rtl="0" algn="just">
              <a:spcBef>
                <a:spcPts val="0"/>
              </a:spcBef>
              <a:spcAft>
                <a:spcPts val="0"/>
              </a:spcAft>
              <a:buSzPts val="1500"/>
              <a:buChar char="●"/>
            </a:pPr>
            <a:r>
              <a:rPr lang="en" sz="1500"/>
              <a:t>Customer feedback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159" name="Google Shape;159;p18"/>
          <p:cNvSpPr txBox="1"/>
          <p:nvPr>
            <p:ph idx="1" type="body"/>
          </p:nvPr>
        </p:nvSpPr>
        <p:spPr>
          <a:xfrm>
            <a:off x="819150" y="1611550"/>
            <a:ext cx="7505700" cy="28272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lang="en" sz="1500"/>
              <a:t>The goal of this process is to do Sentiment Analysis on brief text statements acquired from product evaluations and tweets using Natural Language Processing (NLP).</a:t>
            </a:r>
            <a:endParaRPr sz="1500"/>
          </a:p>
          <a:p>
            <a:pPr indent="-323850" lvl="0" marL="457200" rtl="0" algn="just">
              <a:spcBef>
                <a:spcPts val="0"/>
              </a:spcBef>
              <a:spcAft>
                <a:spcPts val="0"/>
              </a:spcAft>
              <a:buSzPts val="1500"/>
              <a:buChar char="●"/>
            </a:pPr>
            <a:r>
              <a:rPr lang="en" sz="1500"/>
              <a:t>Following the generation of overall sentiment analysis for the statements, the goal is to determine the subject in the statement. </a:t>
            </a:r>
            <a:endParaRPr sz="1500"/>
          </a:p>
          <a:p>
            <a:pPr indent="-323850" lvl="0" marL="457200" rtl="0" algn="just">
              <a:spcBef>
                <a:spcPts val="0"/>
              </a:spcBef>
              <a:spcAft>
                <a:spcPts val="0"/>
              </a:spcAft>
              <a:buSzPts val="1500"/>
              <a:buChar char="●"/>
            </a:pPr>
            <a:r>
              <a:rPr lang="en" sz="1500"/>
              <a:t>The project's subsequent study is to determine if the same reasoning can be applied in statements including informal material (i.e., language used on social media).</a:t>
            </a:r>
            <a:endParaRPr sz="1500"/>
          </a:p>
          <a:p>
            <a:pPr indent="-323850" lvl="0" marL="457200" rtl="0" algn="just">
              <a:spcBef>
                <a:spcPts val="0"/>
              </a:spcBef>
              <a:spcAft>
                <a:spcPts val="0"/>
              </a:spcAft>
              <a:buSzPts val="1500"/>
              <a:buChar char="●"/>
            </a:pPr>
            <a:r>
              <a:rPr lang="en" sz="1500"/>
              <a:t>For the formal and informal structures, we shall use Metacritic Game Reviews and Tweets respectively as they capture the essence of the structures we aim to test.</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Strategy</a:t>
            </a:r>
            <a:endParaRPr/>
          </a:p>
        </p:txBody>
      </p:sp>
      <p:sp>
        <p:nvSpPr>
          <p:cNvPr id="165" name="Google Shape;165;p19"/>
          <p:cNvSpPr txBox="1"/>
          <p:nvPr>
            <p:ph idx="1" type="body"/>
          </p:nvPr>
        </p:nvSpPr>
        <p:spPr>
          <a:xfrm>
            <a:off x="819150" y="1638400"/>
            <a:ext cx="7505700" cy="2800200"/>
          </a:xfrm>
          <a:prstGeom prst="rect">
            <a:avLst/>
          </a:prstGeom>
        </p:spPr>
        <p:txBody>
          <a:bodyPr anchorCtr="0" anchor="t" bIns="91425" lIns="91425" spcFirstLastPara="1" rIns="91425" wrap="square" tIns="91425">
            <a:noAutofit/>
          </a:bodyPr>
          <a:lstStyle/>
          <a:p>
            <a:pPr indent="-318611" lvl="0" marL="457200" rtl="0" algn="just">
              <a:lnSpc>
                <a:spcPct val="105000"/>
              </a:lnSpc>
              <a:spcBef>
                <a:spcPts val="0"/>
              </a:spcBef>
              <a:spcAft>
                <a:spcPts val="0"/>
              </a:spcAft>
              <a:buSzPts val="1418"/>
              <a:buAutoNum type="alphaUcPeriod"/>
            </a:pPr>
            <a:r>
              <a:rPr lang="en" sz="1417"/>
              <a:t>Sentiment Analysis: </a:t>
            </a:r>
            <a:endParaRPr sz="1417"/>
          </a:p>
          <a:p>
            <a:pPr indent="0" lvl="0" marL="457200" rtl="0" algn="just">
              <a:lnSpc>
                <a:spcPct val="105000"/>
              </a:lnSpc>
              <a:spcBef>
                <a:spcPts val="1200"/>
              </a:spcBef>
              <a:spcAft>
                <a:spcPts val="0"/>
              </a:spcAft>
              <a:buSzPts val="523"/>
              <a:buNone/>
            </a:pPr>
            <a:r>
              <a:rPr lang="en" sz="1417"/>
              <a:t>Using NLTK, we performed sentiment analysis on the Metacritic Video Game Reviews. Using NLTK, we tokenized the statements and down the words to their simpler form (also referred to as cleaning of the text). </a:t>
            </a:r>
            <a:endParaRPr sz="1417"/>
          </a:p>
          <a:p>
            <a:pPr indent="0" lvl="0" marL="457200" rtl="0" algn="just">
              <a:lnSpc>
                <a:spcPct val="105000"/>
              </a:lnSpc>
              <a:spcBef>
                <a:spcPts val="1200"/>
              </a:spcBef>
              <a:spcAft>
                <a:spcPts val="0"/>
              </a:spcAft>
              <a:buSzPts val="523"/>
              <a:buNone/>
            </a:pPr>
            <a:r>
              <a:rPr lang="en" sz="1417"/>
              <a:t>This helps in figuring out the Parts-of-speech (POS) tags for the words in each statement, which is used by the model to perform sentiment analysis.</a:t>
            </a:r>
            <a:endParaRPr sz="1417"/>
          </a:p>
          <a:p>
            <a:pPr indent="0" lvl="0" marL="457200" rtl="0" algn="just">
              <a:lnSpc>
                <a:spcPct val="105000"/>
              </a:lnSpc>
              <a:spcBef>
                <a:spcPts val="1200"/>
              </a:spcBef>
              <a:spcAft>
                <a:spcPts val="0"/>
              </a:spcAft>
              <a:buSzPts val="523"/>
              <a:buNone/>
            </a:pPr>
            <a:r>
              <a:t/>
            </a:r>
            <a:endParaRPr sz="1417"/>
          </a:p>
          <a:p>
            <a:pPr indent="0" lvl="0" marL="0" rtl="0" algn="just">
              <a:lnSpc>
                <a:spcPct val="105000"/>
              </a:lnSpc>
              <a:spcBef>
                <a:spcPts val="1200"/>
              </a:spcBef>
              <a:spcAft>
                <a:spcPts val="1200"/>
              </a:spcAft>
              <a:buSzPts val="523"/>
              <a:buNone/>
            </a:pPr>
            <a:r>
              <a:t/>
            </a:r>
            <a:endParaRPr sz="1417"/>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Strategy</a:t>
            </a:r>
            <a:endParaRPr/>
          </a:p>
        </p:txBody>
      </p:sp>
      <p:sp>
        <p:nvSpPr>
          <p:cNvPr id="171" name="Google Shape;171;p20"/>
          <p:cNvSpPr txBox="1"/>
          <p:nvPr>
            <p:ph idx="1" type="body"/>
          </p:nvPr>
        </p:nvSpPr>
        <p:spPr>
          <a:xfrm>
            <a:off x="819150" y="1638400"/>
            <a:ext cx="7505700" cy="2800200"/>
          </a:xfrm>
          <a:prstGeom prst="rect">
            <a:avLst/>
          </a:prstGeom>
        </p:spPr>
        <p:txBody>
          <a:bodyPr anchorCtr="0" anchor="t" bIns="91425" lIns="91425" spcFirstLastPara="1" rIns="91425" wrap="square" tIns="91425">
            <a:noAutofit/>
          </a:bodyPr>
          <a:lstStyle/>
          <a:p>
            <a:pPr indent="0" lvl="0" marL="457200" rtl="0" algn="just">
              <a:lnSpc>
                <a:spcPct val="105000"/>
              </a:lnSpc>
              <a:spcBef>
                <a:spcPts val="0"/>
              </a:spcBef>
              <a:spcAft>
                <a:spcPts val="0"/>
              </a:spcAft>
              <a:buSzPts val="523"/>
              <a:buNone/>
            </a:pPr>
            <a:r>
              <a:rPr lang="en" sz="1417"/>
              <a:t>The model used is derived from the NLTK package in the Vader Module. The model is pre-trained by the developers and any user must only clean and normalize the text before providing it as input to the model.</a:t>
            </a:r>
            <a:endParaRPr sz="1417"/>
          </a:p>
          <a:p>
            <a:pPr indent="0" lvl="0" marL="457200" rtl="0" algn="just">
              <a:lnSpc>
                <a:spcPct val="105000"/>
              </a:lnSpc>
              <a:spcBef>
                <a:spcPts val="1200"/>
              </a:spcBef>
              <a:spcAft>
                <a:spcPts val="0"/>
              </a:spcAft>
              <a:buSzPts val="523"/>
              <a:buNone/>
            </a:pPr>
            <a:r>
              <a:rPr lang="en" sz="1417"/>
              <a:t>We then performed sentiment analysis and classify them into three possible labels:</a:t>
            </a:r>
            <a:endParaRPr sz="1417"/>
          </a:p>
          <a:p>
            <a:pPr indent="-318611" lvl="0" marL="1371600" rtl="0" algn="just">
              <a:lnSpc>
                <a:spcPct val="105000"/>
              </a:lnSpc>
              <a:spcBef>
                <a:spcPts val="1200"/>
              </a:spcBef>
              <a:spcAft>
                <a:spcPts val="0"/>
              </a:spcAft>
              <a:buSzPts val="1418"/>
              <a:buChar char="●"/>
            </a:pPr>
            <a:r>
              <a:rPr lang="en" sz="1417"/>
              <a:t>Positive</a:t>
            </a:r>
            <a:endParaRPr sz="1417"/>
          </a:p>
          <a:p>
            <a:pPr indent="-318611" lvl="0" marL="1371600" rtl="0" algn="just">
              <a:lnSpc>
                <a:spcPct val="105000"/>
              </a:lnSpc>
              <a:spcBef>
                <a:spcPts val="0"/>
              </a:spcBef>
              <a:spcAft>
                <a:spcPts val="0"/>
              </a:spcAft>
              <a:buSzPts val="1418"/>
              <a:buChar char="●"/>
            </a:pPr>
            <a:r>
              <a:rPr lang="en" sz="1417"/>
              <a:t>Neutral</a:t>
            </a:r>
            <a:endParaRPr sz="1417"/>
          </a:p>
          <a:p>
            <a:pPr indent="-318611" lvl="0" marL="1371600" rtl="0" algn="just">
              <a:lnSpc>
                <a:spcPct val="105000"/>
              </a:lnSpc>
              <a:spcBef>
                <a:spcPts val="0"/>
              </a:spcBef>
              <a:spcAft>
                <a:spcPts val="0"/>
              </a:spcAft>
              <a:buSzPts val="1418"/>
              <a:buChar char="●"/>
            </a:pPr>
            <a:r>
              <a:rPr lang="en" sz="1417"/>
              <a:t>Negative</a:t>
            </a:r>
            <a:endParaRPr sz="1417"/>
          </a:p>
          <a:p>
            <a:pPr indent="0" lvl="0" marL="457200" rtl="0" algn="just">
              <a:lnSpc>
                <a:spcPct val="105000"/>
              </a:lnSpc>
              <a:spcBef>
                <a:spcPts val="1200"/>
              </a:spcBef>
              <a:spcAft>
                <a:spcPts val="0"/>
              </a:spcAft>
              <a:buSzPts val="523"/>
              <a:buNone/>
            </a:pPr>
            <a:r>
              <a:t/>
            </a:r>
            <a:endParaRPr sz="1417"/>
          </a:p>
          <a:p>
            <a:pPr indent="0" lvl="0" marL="457200" rtl="0" algn="just">
              <a:lnSpc>
                <a:spcPct val="105000"/>
              </a:lnSpc>
              <a:spcBef>
                <a:spcPts val="1200"/>
              </a:spcBef>
              <a:spcAft>
                <a:spcPts val="0"/>
              </a:spcAft>
              <a:buSzPts val="523"/>
              <a:buNone/>
            </a:pPr>
            <a:r>
              <a:t/>
            </a:r>
            <a:endParaRPr sz="1417"/>
          </a:p>
          <a:p>
            <a:pPr indent="0" lvl="0" marL="0" rtl="0" algn="just">
              <a:lnSpc>
                <a:spcPct val="105000"/>
              </a:lnSpc>
              <a:spcBef>
                <a:spcPts val="1200"/>
              </a:spcBef>
              <a:spcAft>
                <a:spcPts val="1200"/>
              </a:spcAft>
              <a:buSzPts val="523"/>
              <a:buNone/>
            </a:pPr>
            <a:r>
              <a:t/>
            </a:r>
            <a:endParaRPr sz="1417"/>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Strategy</a:t>
            </a:r>
            <a:endParaRPr/>
          </a:p>
        </p:txBody>
      </p:sp>
      <p:sp>
        <p:nvSpPr>
          <p:cNvPr id="177" name="Google Shape;177;p21"/>
          <p:cNvSpPr txBox="1"/>
          <p:nvPr>
            <p:ph idx="1" type="body"/>
          </p:nvPr>
        </p:nvSpPr>
        <p:spPr>
          <a:xfrm>
            <a:off x="819150" y="1638400"/>
            <a:ext cx="7505700" cy="28002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en" sz="1417"/>
              <a:t>B.   Aspect Based Sentiment Analysis: </a:t>
            </a:r>
            <a:endParaRPr sz="1417"/>
          </a:p>
          <a:p>
            <a:pPr indent="-318611" lvl="0" marL="457200" rtl="0" algn="just">
              <a:lnSpc>
                <a:spcPct val="105000"/>
              </a:lnSpc>
              <a:spcBef>
                <a:spcPts val="1200"/>
              </a:spcBef>
              <a:spcAft>
                <a:spcPts val="0"/>
              </a:spcAft>
              <a:buSzPts val="1418"/>
              <a:buChar char="●"/>
            </a:pPr>
            <a:r>
              <a:rPr lang="en" sz="1417"/>
              <a:t>For identifying the aspects,(i.e., the parts that the sentiments are expressed towards). </a:t>
            </a:r>
            <a:endParaRPr sz="1417"/>
          </a:p>
          <a:p>
            <a:pPr indent="-318611" lvl="0" marL="457200" rtl="0" algn="just">
              <a:lnSpc>
                <a:spcPct val="105000"/>
              </a:lnSpc>
              <a:spcBef>
                <a:spcPts val="0"/>
              </a:spcBef>
              <a:spcAft>
                <a:spcPts val="0"/>
              </a:spcAft>
              <a:buSzPts val="1418"/>
              <a:buChar char="●"/>
            </a:pPr>
            <a:r>
              <a:rPr lang="en" sz="1417"/>
              <a:t>We look at the grammatical structure of the statement using spaCy, and we can see that the aspects in all of the statements are identified as Nouns and the describing the nouns are Adjectives.</a:t>
            </a:r>
            <a:endParaRPr sz="1417"/>
          </a:p>
          <a:p>
            <a:pPr indent="-318611" lvl="0" marL="457200" rtl="0" algn="just">
              <a:lnSpc>
                <a:spcPct val="105000"/>
              </a:lnSpc>
              <a:spcBef>
                <a:spcPts val="0"/>
              </a:spcBef>
              <a:spcAft>
                <a:spcPts val="0"/>
              </a:spcAft>
              <a:buSzPts val="1418"/>
              <a:buChar char="●"/>
            </a:pPr>
            <a:r>
              <a:rPr lang="en" sz="1417"/>
              <a:t>spaCy can parse and tag any statement after tokenization using its trained pipeline and its statistical models to forecast which tag or label is most likely to apply in this situation.</a:t>
            </a:r>
            <a:endParaRPr sz="1417"/>
          </a:p>
          <a:p>
            <a:pPr indent="-318611" lvl="0" marL="457200" rtl="0" algn="just">
              <a:lnSpc>
                <a:spcPct val="105000"/>
              </a:lnSpc>
              <a:spcBef>
                <a:spcPts val="0"/>
              </a:spcBef>
              <a:spcAft>
                <a:spcPts val="0"/>
              </a:spcAft>
              <a:buSzPts val="1418"/>
              <a:buChar char="●"/>
            </a:pPr>
            <a:r>
              <a:rPr lang="en" sz="1417"/>
              <a:t>Upon the identification of the aspects and their descriptive word(s), we perform sentiment analysis to see the sentiments associated with the descriptive words.</a:t>
            </a:r>
            <a:endParaRPr sz="1417"/>
          </a:p>
          <a:p>
            <a:pPr indent="0" lvl="0" marL="0" rtl="0" algn="just">
              <a:lnSpc>
                <a:spcPct val="105000"/>
              </a:lnSpc>
              <a:spcBef>
                <a:spcPts val="1200"/>
              </a:spcBef>
              <a:spcAft>
                <a:spcPts val="0"/>
              </a:spcAft>
              <a:buNone/>
            </a:pPr>
            <a:r>
              <a:t/>
            </a:r>
            <a:endParaRPr sz="1417"/>
          </a:p>
          <a:p>
            <a:pPr indent="0" lvl="0" marL="457200" rtl="0" algn="just">
              <a:lnSpc>
                <a:spcPct val="105000"/>
              </a:lnSpc>
              <a:spcBef>
                <a:spcPts val="1200"/>
              </a:spcBef>
              <a:spcAft>
                <a:spcPts val="0"/>
              </a:spcAft>
              <a:buSzPts val="523"/>
              <a:buNone/>
            </a:pPr>
            <a:r>
              <a:t/>
            </a:r>
            <a:endParaRPr sz="1417"/>
          </a:p>
          <a:p>
            <a:pPr indent="0" lvl="0" marL="0" rtl="0" algn="just">
              <a:lnSpc>
                <a:spcPct val="105000"/>
              </a:lnSpc>
              <a:spcBef>
                <a:spcPts val="1200"/>
              </a:spcBef>
              <a:spcAft>
                <a:spcPts val="1200"/>
              </a:spcAft>
              <a:buSzPts val="523"/>
              <a:buNone/>
            </a:pPr>
            <a:r>
              <a:t/>
            </a:r>
            <a:endParaRPr sz="1417"/>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