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7" r:id="rId7"/>
    <p:sldId id="272" r:id="rId8"/>
    <p:sldId id="273" r:id="rId9"/>
    <p:sldId id="274" r:id="rId10"/>
    <p:sldId id="276" r:id="rId11"/>
    <p:sldId id="269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9"/>
    <p:restoredTop sz="94669"/>
  </p:normalViewPr>
  <p:slideViewPr>
    <p:cSldViewPr snapToGrid="0" snapToObjects="1">
      <p:cViewPr varScale="1">
        <p:scale>
          <a:sx n="153" d="100"/>
          <a:sy n="153" d="100"/>
        </p:scale>
        <p:origin x="18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706303678368525E-2"/>
          <c:y val="0.10654702430821084"/>
          <c:w val="0.93816129429133854"/>
          <c:h val="0.75759381037027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42.9</c:v>
                </c:pt>
                <c:pt idx="1">
                  <c:v>3.67</c:v>
                </c:pt>
                <c:pt idx="2">
                  <c:v>3.14</c:v>
                </c:pt>
                <c:pt idx="3">
                  <c:v>2.88</c:v>
                </c:pt>
                <c:pt idx="4">
                  <c:v>1.36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C-4EA8-BF76-0CD520554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110.18</c:v>
                </c:pt>
                <c:pt idx="1">
                  <c:v>15.48</c:v>
                </c:pt>
                <c:pt idx="2">
                  <c:v>11.65</c:v>
                </c:pt>
                <c:pt idx="3">
                  <c:v>10.64</c:v>
                </c:pt>
                <c:pt idx="4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C-4EA8-BF76-0CD520554E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327.36</c:v>
                </c:pt>
                <c:pt idx="1">
                  <c:v>91.6</c:v>
                </c:pt>
                <c:pt idx="2">
                  <c:v>71.05</c:v>
                </c:pt>
                <c:pt idx="3">
                  <c:v>52.28</c:v>
                </c:pt>
                <c:pt idx="4">
                  <c:v>20.07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C-4EA8-BF76-0CD520554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1940992"/>
        <c:axId val="1911943072"/>
      </c:barChart>
      <c:catAx>
        <c:axId val="1911940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943072"/>
        <c:crosses val="autoZero"/>
        <c:auto val="1"/>
        <c:lblAlgn val="ctr"/>
        <c:lblOffset val="100"/>
        <c:noMultiLvlLbl val="0"/>
      </c:catAx>
      <c:valAx>
        <c:axId val="191194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程序运行时间</a:t>
                </a:r>
                <a:r>
                  <a:rPr lang="en-US" altLang="zh-CN" dirty="0"/>
                  <a:t>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5753980077531"/>
          <c:y val="0.94079232361962284"/>
          <c:w val="0.22180035494388231"/>
          <c:h val="4.612942626573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PCC－PPT内页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/>
          <p:cNvCxnSpPr/>
          <p:nvPr/>
        </p:nvCxnSpPr>
        <p:spPr>
          <a:xfrm>
            <a:off x="767287" y="5434206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4049" y="4148455"/>
            <a:ext cx="7693537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8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ACM</a:t>
            </a:r>
            <a:r>
              <a:rPr kumimoji="1" lang="zh-CN" altLang="en-US" sz="348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中国－国际并行计算挑战赛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050" y="4794885"/>
            <a:ext cx="7693536" cy="3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ACM-China International Parallel Computing Challenge</a:t>
            </a:r>
            <a:endParaRPr kumimoji="1" lang="zh-CN" altLang="en-US" sz="1950" dirty="0"/>
          </a:p>
        </p:txBody>
      </p:sp>
      <p:pic>
        <p:nvPicPr>
          <p:cNvPr id="3" name="图片 2" descr="logo合集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1216025"/>
            <a:ext cx="5601970" cy="25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67" y="-6263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程序结果记录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276F3F7-BCF2-42F7-9008-0F9FFA02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6372"/>
              </p:ext>
            </p:extLst>
          </p:nvPr>
        </p:nvGraphicFramePr>
        <p:xfrm>
          <a:off x="794186" y="1708946"/>
          <a:ext cx="10410730" cy="38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636">
                  <a:extLst>
                    <a:ext uri="{9D8B030D-6E8A-4147-A177-3AD203B41FA5}">
                      <a16:colId xmlns:a16="http://schemas.microsoft.com/office/drawing/2014/main" val="2223424025"/>
                    </a:ext>
                  </a:extLst>
                </a:gridCol>
                <a:gridCol w="1333688">
                  <a:extLst>
                    <a:ext uri="{9D8B030D-6E8A-4147-A177-3AD203B41FA5}">
                      <a16:colId xmlns:a16="http://schemas.microsoft.com/office/drawing/2014/main" val="4293312149"/>
                    </a:ext>
                  </a:extLst>
                </a:gridCol>
                <a:gridCol w="1333688">
                  <a:extLst>
                    <a:ext uri="{9D8B030D-6E8A-4147-A177-3AD203B41FA5}">
                      <a16:colId xmlns:a16="http://schemas.microsoft.com/office/drawing/2014/main" val="3454304461"/>
                    </a:ext>
                  </a:extLst>
                </a:gridCol>
                <a:gridCol w="1373501">
                  <a:extLst>
                    <a:ext uri="{9D8B030D-6E8A-4147-A177-3AD203B41FA5}">
                      <a16:colId xmlns:a16="http://schemas.microsoft.com/office/drawing/2014/main" val="3404102415"/>
                    </a:ext>
                  </a:extLst>
                </a:gridCol>
                <a:gridCol w="1373501">
                  <a:extLst>
                    <a:ext uri="{9D8B030D-6E8A-4147-A177-3AD203B41FA5}">
                      <a16:colId xmlns:a16="http://schemas.microsoft.com/office/drawing/2014/main" val="2512973650"/>
                    </a:ext>
                  </a:extLst>
                </a:gridCol>
                <a:gridCol w="1403358">
                  <a:extLst>
                    <a:ext uri="{9D8B030D-6E8A-4147-A177-3AD203B41FA5}">
                      <a16:colId xmlns:a16="http://schemas.microsoft.com/office/drawing/2014/main" val="228580954"/>
                    </a:ext>
                  </a:extLst>
                </a:gridCol>
                <a:gridCol w="1403358">
                  <a:extLst>
                    <a:ext uri="{9D8B030D-6E8A-4147-A177-3AD203B41FA5}">
                      <a16:colId xmlns:a16="http://schemas.microsoft.com/office/drawing/2014/main" val="4099721804"/>
                    </a:ext>
                  </a:extLst>
                </a:gridCol>
              </a:tblGrid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Case1(time(s)/speedup)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Case2(time(s)/speedup)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Case3(time(s)/speedup)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7238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Base</a:t>
                      </a:r>
                      <a:endParaRPr lang="zh-CN" altLang="en-US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42.9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110.18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endParaRPr lang="zh-CN" altLang="en-US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327.36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4949277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开启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Ofast 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更改子格子分配</a:t>
                      </a:r>
                      <a:endParaRPr lang="en-US" altLang="zh-CN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X7.1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91.6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X3.6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2576288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更改循环顺序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X13.6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X9.5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71.05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X4.6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0366714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优化计算过程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X14.9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3767293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优化算法减少计算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X31.5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X29.4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20.07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405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82"/>
    </mc:Choice>
    <mc:Fallback xmlns="">
      <p:transition spd="slow" advTm="22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程序运行结果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88D4009-2B8F-4AAA-8B49-93F02FBE42C5}"/>
              </a:ext>
            </a:extLst>
          </p:cNvPr>
          <p:cNvGraphicFramePr/>
          <p:nvPr/>
        </p:nvGraphicFramePr>
        <p:xfrm>
          <a:off x="250940" y="719666"/>
          <a:ext cx="11169653" cy="591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3A9F37F-34C8-423F-99EF-7D77D868779A}"/>
              </a:ext>
            </a:extLst>
          </p:cNvPr>
          <p:cNvSpPr txBox="1"/>
          <p:nvPr/>
        </p:nvSpPr>
        <p:spPr>
          <a:xfrm>
            <a:off x="9620128" y="5135284"/>
            <a:ext cx="5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A1DD1-1DBA-4B82-B066-B7E1DD9A0639}"/>
              </a:ext>
            </a:extLst>
          </p:cNvPr>
          <p:cNvSpPr txBox="1"/>
          <p:nvPr/>
        </p:nvSpPr>
        <p:spPr>
          <a:xfrm>
            <a:off x="10102627" y="5157478"/>
            <a:ext cx="5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FD5FF9-B76F-411C-A570-EA2EC38E41A5}"/>
              </a:ext>
            </a:extLst>
          </p:cNvPr>
          <p:cNvSpPr txBox="1"/>
          <p:nvPr/>
        </p:nvSpPr>
        <p:spPr>
          <a:xfrm>
            <a:off x="10585128" y="4950618"/>
            <a:ext cx="57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5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82"/>
    </mc:Choice>
    <mc:Fallback xmlns="">
      <p:transition spd="slow" advTm="227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/>
          <p:cNvCxnSpPr/>
          <p:nvPr/>
        </p:nvCxnSpPr>
        <p:spPr>
          <a:xfrm>
            <a:off x="768088" y="4016630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9789" y="2060947"/>
            <a:ext cx="59032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C00000"/>
                </a:solidFill>
                <a:latin typeface="Source Han Sans CN" panose="020B0200000000000000" pitchFamily="34" charset="-128"/>
                <a:ea typeface="Source Han Sans CN" panose="020B0200000000000000" pitchFamily="34" charset="-128"/>
                <a:sym typeface="Arial" panose="020B0704020202020204"/>
              </a:rPr>
              <a:t>感谢观看</a:t>
            </a:r>
            <a:endParaRPr lang="en-US" altLang="zh-CN" sz="80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704020202020204"/>
              <a:ea typeface="微软雅黑" panose="020B0703020204020201" charset="-122"/>
              <a:sym typeface="Arial" panose="020B0704020202020204"/>
            </a:endParaRPr>
          </a:p>
          <a:p>
            <a:r>
              <a:rPr lang="en-US" altLang="zh-CN" sz="3000" dirty="0">
                <a:solidFill>
                  <a:srgbClr val="0F132F"/>
                </a:solidFill>
                <a:latin typeface="Arial" panose="020B0704020202020204"/>
                <a:ea typeface="微软雅黑" panose="020B0703020204020201" charset="-122"/>
                <a:sym typeface="Arial" panose="020B0704020202020204"/>
              </a:rPr>
              <a:t>THANKS FOR WATCHING</a:t>
            </a:r>
            <a:endParaRPr lang="zh-CN" altLang="en-US" sz="3000" dirty="0">
              <a:solidFill>
                <a:srgbClr val="0F132F"/>
              </a:solidFill>
              <a:latin typeface="Arial" panose="020B0704020202020204"/>
              <a:ea typeface="微软雅黑" panose="020B0703020204020201" charset="-122"/>
              <a:sym typeface="Arial" panose="020B07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目录 </a:t>
            </a:r>
            <a:r>
              <a:rPr lang="en-US" altLang="zh-CN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CONTENTS</a:t>
            </a:r>
            <a:endParaRPr lang="zh-CN" altLang="en-US" sz="2800" b="1" dirty="0">
              <a:solidFill>
                <a:srgbClr val="DF2022"/>
              </a:solidFill>
              <a:latin typeface="Source Han Sans CN Heavy" panose="020B0200000000000000" pitchFamily="34" charset="-128"/>
              <a:ea typeface="Source Han Sans CN Heavy" panose="020B0200000000000000" pitchFamily="34" charset="-128"/>
              <a:sym typeface="Arial" panose="020B07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0511" y="205667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参赛队伍简介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3985" y="2615061"/>
            <a:ext cx="646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应用程序运行的硬件环境和软件环境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0511" y="3223587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应用程序的代码结构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8902" y="387414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优化方法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43818" y="4485767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程序运行结果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参赛队简介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E3733-3516-4855-B3D6-95D40EA03FC2}"/>
              </a:ext>
            </a:extLst>
          </p:cNvPr>
          <p:cNvSpPr txBox="1"/>
          <p:nvPr/>
        </p:nvSpPr>
        <p:spPr>
          <a:xfrm>
            <a:off x="802226" y="2206406"/>
            <a:ext cx="640228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队伍名称：多写代码多看文档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队伍编号：</a:t>
            </a:r>
            <a:r>
              <a:rPr lang="en-US" altLang="zh-CN" sz="24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IPCC20217801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指导老师：刘卫国、殷泽坤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参赛队员：徐晓明、林浩然、吴清科、范禧龙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79B10E-71A3-45D4-9131-990E1A6D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33" y="1587494"/>
            <a:ext cx="3489850" cy="34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应用程序运行的硬件环境和软件环境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89C0D-74C8-43BE-8706-855CFB3ABEF6}"/>
              </a:ext>
            </a:extLst>
          </p:cNvPr>
          <p:cNvSpPr txBox="1"/>
          <p:nvPr/>
        </p:nvSpPr>
        <p:spPr>
          <a:xfrm>
            <a:off x="958788" y="1704513"/>
            <a:ext cx="10679837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硬件环境：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——AMD EPYC 7452 32-Core Professor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——Vendor ID : AuthenticAMD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软件环境：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——Linux version 3.10.0-1160.e17.x86_64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——Intel OpenMP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——BsccCloud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9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200000000000000" pitchFamily="34" charset="-128"/>
                <a:ea typeface="Source Han Sans CN" panose="020B0200000000000000" pitchFamily="34" charset="-128"/>
              </a:rPr>
              <a:t>应用程序的代码结构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9D56D-9926-46F0-92EF-EC67809B4199}"/>
              </a:ext>
            </a:extLst>
          </p:cNvPr>
          <p:cNvSpPr txBox="1"/>
          <p:nvPr/>
        </p:nvSpPr>
        <p:spPr>
          <a:xfrm>
            <a:off x="750970" y="1894326"/>
            <a:ext cx="617849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Load_gague()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加载规范场数据</a:t>
            </a:r>
            <a:r>
              <a:rPr lang="en-US" altLang="zh-CN" b="1" dirty="0">
                <a:latin typeface="+mn-ea"/>
              </a:rPr>
              <a:t>(U)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其主要耗时集中在第一个</a:t>
            </a:r>
            <a:r>
              <a:rPr lang="en-US" altLang="zh-CN" b="1" dirty="0">
                <a:latin typeface="+mn-ea"/>
              </a:rPr>
              <a:t>for</a:t>
            </a:r>
            <a:r>
              <a:rPr lang="zh-CN" altLang="en-US" b="1" dirty="0">
                <a:latin typeface="+mn-ea"/>
              </a:rPr>
              <a:t>循环</a:t>
            </a:r>
            <a:endParaRPr lang="en-US" altLang="zh-CN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D3F5C-B14D-4426-8183-CC91200F0AED}"/>
              </a:ext>
            </a:extLst>
          </p:cNvPr>
          <p:cNvSpPr txBox="1"/>
          <p:nvPr/>
        </p:nvSpPr>
        <p:spPr>
          <a:xfrm>
            <a:off x="419100" y="1255337"/>
            <a:ext cx="6096000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主程序：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2F2B5-AED6-4172-999C-9E40DCC4C666}"/>
              </a:ext>
            </a:extLst>
          </p:cNvPr>
          <p:cNvSpPr txBox="1"/>
          <p:nvPr/>
        </p:nvSpPr>
        <p:spPr>
          <a:xfrm>
            <a:off x="662070" y="3646587"/>
            <a:ext cx="617849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CGInvert()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运行共轭梯度算法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其主要耗时集中在多次调用</a:t>
            </a:r>
            <a:r>
              <a:rPr lang="en-US" altLang="zh-CN" b="1" dirty="0">
                <a:latin typeface="+mn-ea"/>
              </a:rPr>
              <a:t>Dslash</a:t>
            </a:r>
            <a:r>
              <a:rPr lang="zh-CN" altLang="en-US" b="1" dirty="0">
                <a:latin typeface="+mn-ea"/>
              </a:rPr>
              <a:t>函数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CA272A-F6DF-415F-811D-81F986DC5BCA}"/>
              </a:ext>
            </a:extLst>
          </p:cNvPr>
          <p:cNvSpPr txBox="1"/>
          <p:nvPr/>
        </p:nvSpPr>
        <p:spPr>
          <a:xfrm>
            <a:off x="5767470" y="1894326"/>
            <a:ext cx="6178492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Dslash()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进行矩阵向量乘法，是程序中的热点函数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其主要耗时集中在两次</a:t>
            </a:r>
            <a:r>
              <a:rPr lang="en-US" altLang="zh-CN" b="1" dirty="0">
                <a:latin typeface="+mn-ea"/>
              </a:rPr>
              <a:t>Dslashoffd</a:t>
            </a:r>
            <a:r>
              <a:rPr lang="zh-CN" altLang="en-US" b="1" dirty="0">
                <a:latin typeface="+mn-ea"/>
              </a:rPr>
              <a:t>函数调用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493698-E4CB-4FA9-82A3-81B2BF447AC2}"/>
              </a:ext>
            </a:extLst>
          </p:cNvPr>
          <p:cNvSpPr txBox="1"/>
          <p:nvPr/>
        </p:nvSpPr>
        <p:spPr>
          <a:xfrm>
            <a:off x="5818270" y="3648274"/>
            <a:ext cx="6178492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Dslashoffd()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该函数为</a:t>
            </a:r>
            <a:r>
              <a:rPr lang="en-US" altLang="zh-CN" b="1" dirty="0">
                <a:latin typeface="+mn-ea"/>
              </a:rPr>
              <a:t>stencil</a:t>
            </a:r>
            <a:r>
              <a:rPr lang="zh-CN" altLang="en-US" b="1" dirty="0">
                <a:latin typeface="+mn-ea"/>
              </a:rPr>
              <a:t>计算，分为三个部分以及不同的方向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第一部分计算需要不同位置协同计算的部分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第二部分的计算不需要</a:t>
            </a:r>
            <a:r>
              <a:rPr lang="en-US" altLang="zh-CN" b="1" dirty="0">
                <a:latin typeface="+mn-ea"/>
              </a:rPr>
              <a:t>MPI</a:t>
            </a:r>
            <a:r>
              <a:rPr lang="zh-CN" altLang="en-US" b="1" dirty="0">
                <a:latin typeface="+mn-ea"/>
              </a:rPr>
              <a:t>通信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第三部分需要等第一部分通信完成后进行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4867395" y="885496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访存顺序优化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838312" y="1850728"/>
            <a:ext cx="1110996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Dslashoffd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函数中改变循环顺序并更改子格子数的分配方式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使程序在读取数据时可连续访存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4F0F9-089E-45E9-A37F-2043385D6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6" r="2726"/>
          <a:stretch/>
        </p:blipFill>
        <p:spPr>
          <a:xfrm>
            <a:off x="6393292" y="3490151"/>
            <a:ext cx="5495779" cy="1296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09A57E-DC51-4A4E-98AA-C4A781D75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9" r="2615"/>
          <a:stretch/>
        </p:blipFill>
        <p:spPr>
          <a:xfrm>
            <a:off x="255893" y="3627792"/>
            <a:ext cx="5055551" cy="1130951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22173DCA-B6F1-4460-9EC4-5D3641975D65}"/>
              </a:ext>
            </a:extLst>
          </p:cNvPr>
          <p:cNvSpPr/>
          <p:nvPr/>
        </p:nvSpPr>
        <p:spPr>
          <a:xfrm>
            <a:off x="5436704" y="4083485"/>
            <a:ext cx="719838" cy="24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4340337" y="957772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优化计算过程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838312" y="1850728"/>
            <a:ext cx="1110996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Dslashoffd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 communication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循环合并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提高数据重用率 减少访存次数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CA9911-CB2D-4FB9-A461-005521A5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" y="3097585"/>
            <a:ext cx="5775416" cy="24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3958293" y="1003029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优化算法减少计算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571165" y="1596723"/>
            <a:ext cx="614904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通过参考文献，我们在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算法中使用了奇偶划分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只计算奇数部分，通过奇数部分重构偶数部分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0A00E-BC73-4E31-B097-CEFA62A0B9E3}"/>
              </a:ext>
            </a:extLst>
          </p:cNvPr>
          <p:cNvSpPr txBox="1"/>
          <p:nvPr/>
        </p:nvSpPr>
        <p:spPr>
          <a:xfrm>
            <a:off x="1956646" y="2834872"/>
            <a:ext cx="92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原问题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640241-B198-427A-A5F7-EDD200CC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" y="3213123"/>
            <a:ext cx="3436638" cy="28596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19001-C363-4E5C-A14E-C81E335E9C1C}"/>
              </a:ext>
            </a:extLst>
          </p:cNvPr>
          <p:cNvSpPr txBox="1"/>
          <p:nvPr/>
        </p:nvSpPr>
        <p:spPr>
          <a:xfrm>
            <a:off x="7766952" y="2650206"/>
            <a:ext cx="120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矩阵分解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8BD167-FE35-4497-A0CB-A8FD5FD5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57" y="3099334"/>
            <a:ext cx="5899349" cy="138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/>
              <p:nvPr/>
            </p:nvSpPr>
            <p:spPr>
              <a:xfrm>
                <a:off x="7766952" y="4502472"/>
                <a:ext cx="120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952" y="4502472"/>
                <a:ext cx="1200802" cy="369332"/>
              </a:xfrm>
              <a:prstGeom prst="rect">
                <a:avLst/>
              </a:prstGeom>
              <a:blipFill>
                <a:blip r:embed="rId5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A21B51E-D328-4E9B-9662-2106FC81E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509" y="4889877"/>
            <a:ext cx="4148183" cy="1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3958293" y="1003029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优化算法减少计算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571165" y="1596723"/>
            <a:ext cx="614904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通过参考文献，我们在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算法中使用了奇偶划分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只计算奇数部分，通过奇数部分重构偶数部分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/>
              <p:nvPr/>
            </p:nvSpPr>
            <p:spPr>
              <a:xfrm>
                <a:off x="2130240" y="2678911"/>
                <a:ext cx="120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40" y="2678911"/>
                <a:ext cx="1200802" cy="369332"/>
              </a:xfrm>
              <a:prstGeom prst="rect">
                <a:avLst/>
              </a:prstGeom>
              <a:blipFill>
                <a:blip r:embed="rId3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A21B51E-D328-4E9B-9662-2106FC81E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1" r="5789"/>
          <a:stretch/>
        </p:blipFill>
        <p:spPr>
          <a:xfrm>
            <a:off x="318052" y="3213443"/>
            <a:ext cx="4830145" cy="18699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4576386-D4B3-4D78-8F69-95295229D29A}"/>
              </a:ext>
            </a:extLst>
          </p:cNvPr>
          <p:cNvSpPr txBox="1"/>
          <p:nvPr/>
        </p:nvSpPr>
        <p:spPr>
          <a:xfrm>
            <a:off x="8126032" y="2680291"/>
            <a:ext cx="120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奇数部分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E613C-73F1-4710-B4DC-E0487E2E9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327" y="3057679"/>
            <a:ext cx="3528876" cy="9476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56BB32-07F3-4A9C-88C5-927383D3B27A}"/>
              </a:ext>
            </a:extLst>
          </p:cNvPr>
          <p:cNvSpPr txBox="1"/>
          <p:nvPr/>
        </p:nvSpPr>
        <p:spPr>
          <a:xfrm>
            <a:off x="8024630" y="4150166"/>
            <a:ext cx="1664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重建偶数部分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6FC969-3532-4D94-AF25-DDA2E149D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686" y="4519498"/>
            <a:ext cx="418205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445</Words>
  <Application>Microsoft Office PowerPoint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Source Han Sans CN</vt:lpstr>
      <vt:lpstr>Source Han Sans CN Heavy</vt:lpstr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范 禧龙</cp:lastModifiedBy>
  <cp:revision>59</cp:revision>
  <dcterms:created xsi:type="dcterms:W3CDTF">2021-10-25T03:31:22Z</dcterms:created>
  <dcterms:modified xsi:type="dcterms:W3CDTF">2021-11-10T09:13:14Z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