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4" r:id="rId4"/>
    <p:sldId id="265" r:id="rId5"/>
    <p:sldId id="261" r:id="rId6"/>
    <p:sldId id="267" r:id="rId7"/>
    <p:sldId id="272" r:id="rId8"/>
    <p:sldId id="273" r:id="rId9"/>
    <p:sldId id="274" r:id="rId10"/>
    <p:sldId id="276" r:id="rId11"/>
    <p:sldId id="269" r:id="rId12"/>
    <p:sldId id="258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13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719"/>
    <p:restoredTop sz="94669"/>
  </p:normalViewPr>
  <p:slideViewPr>
    <p:cSldViewPr snapToGrid="0" snapToObjects="1">
      <p:cViewPr varScale="1">
        <p:scale>
          <a:sx n="114" d="100"/>
          <a:sy n="114" d="100"/>
        </p:scale>
        <p:origin x="14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1706303678368525E-2"/>
          <c:y val="0.10654702430821084"/>
          <c:w val="0.93816129429133854"/>
          <c:h val="0.7575938103702788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case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Baseline</c:v>
                </c:pt>
                <c:pt idx="1">
                  <c:v>改变划分和Ofast</c:v>
                </c:pt>
                <c:pt idx="2">
                  <c:v>改变循环顺序</c:v>
                </c:pt>
                <c:pt idx="3">
                  <c:v>优化计算过程</c:v>
                </c:pt>
                <c:pt idx="4">
                  <c:v>优化算法减少计算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42.9</c:v>
                </c:pt>
                <c:pt idx="1">
                  <c:v>3.67</c:v>
                </c:pt>
                <c:pt idx="2">
                  <c:v>3.14</c:v>
                </c:pt>
                <c:pt idx="3">
                  <c:v>2.88</c:v>
                </c:pt>
                <c:pt idx="4">
                  <c:v>1.36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06C-4EA8-BF76-0CD520554E4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case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Baseline</c:v>
                </c:pt>
                <c:pt idx="1">
                  <c:v>改变划分和Ofast</c:v>
                </c:pt>
                <c:pt idx="2">
                  <c:v>改变循环顺序</c:v>
                </c:pt>
                <c:pt idx="3">
                  <c:v>优化计算过程</c:v>
                </c:pt>
                <c:pt idx="4">
                  <c:v>优化算法减少计算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110.18</c:v>
                </c:pt>
                <c:pt idx="1">
                  <c:v>15.48</c:v>
                </c:pt>
                <c:pt idx="2">
                  <c:v>11.65</c:v>
                </c:pt>
                <c:pt idx="3">
                  <c:v>10.64</c:v>
                </c:pt>
                <c:pt idx="4">
                  <c:v>3.75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06C-4EA8-BF76-0CD520554E4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case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Baseline</c:v>
                </c:pt>
                <c:pt idx="1">
                  <c:v>改变划分和Ofast</c:v>
                </c:pt>
                <c:pt idx="2">
                  <c:v>改变循环顺序</c:v>
                </c:pt>
                <c:pt idx="3">
                  <c:v>优化计算过程</c:v>
                </c:pt>
                <c:pt idx="4">
                  <c:v>优化算法减少计算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327.36</c:v>
                </c:pt>
                <c:pt idx="1">
                  <c:v>91.6</c:v>
                </c:pt>
                <c:pt idx="2">
                  <c:v>71.05</c:v>
                </c:pt>
                <c:pt idx="3">
                  <c:v>52.28</c:v>
                </c:pt>
                <c:pt idx="4">
                  <c:v>20.07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06C-4EA8-BF76-0CD520554E4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911940992"/>
        <c:axId val="1911943072"/>
      </c:barChart>
      <c:catAx>
        <c:axId val="191194099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911943072"/>
        <c:crosses val="autoZero"/>
        <c:auto val="1"/>
        <c:lblAlgn val="ctr"/>
        <c:lblOffset val="100"/>
        <c:noMultiLvlLbl val="0"/>
      </c:catAx>
      <c:valAx>
        <c:axId val="19119430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 dirty="0"/>
                  <a:t>程序运行时间</a:t>
                </a:r>
                <a:r>
                  <a:rPr lang="en-US" altLang="zh-CN" dirty="0"/>
                  <a:t>(s)</a:t>
                </a:r>
                <a:endParaRPr lang="zh-CN" alt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9119409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41205753980077531"/>
          <c:y val="0.94079232361962284"/>
          <c:w val="0.22180035494388231"/>
          <c:h val="4.612942626573655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5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B7292-F4DE-1A4E-87B1-3DA8A6200915}" type="datetimeFigureOut">
              <a:rPr kumimoji="1" lang="zh-CN" altLang="en-US" smtClean="0"/>
              <a:t>2021/11/10 Wednesday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0D4C2-652C-4344-817D-BC9835E6075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1825625"/>
            <a:ext cx="10515600" cy="4351338"/>
          </a:xfrm>
        </p:spPr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B7292-F4DE-1A4E-87B1-3DA8A6200915}" type="datetimeFigureOut">
              <a:rPr kumimoji="1" lang="zh-CN" altLang="en-US" smtClean="0"/>
              <a:t>2021/11/10 Wednesday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0D4C2-652C-4344-817D-BC9835E6075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B7292-F4DE-1A4E-87B1-3DA8A6200915}" type="datetimeFigureOut">
              <a:rPr kumimoji="1" lang="zh-CN" altLang="en-US" smtClean="0"/>
              <a:t>2021/11/10 Wednesday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0D4C2-652C-4344-817D-BC9835E6075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B7292-F4DE-1A4E-87B1-3DA8A6200915}" type="datetimeFigureOut">
              <a:rPr kumimoji="1" lang="zh-CN" altLang="en-US" smtClean="0"/>
              <a:t>2021/11/10 Wednesday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0D4C2-652C-4344-817D-BC9835E6075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B7292-F4DE-1A4E-87B1-3DA8A6200915}" type="datetimeFigureOut">
              <a:rPr kumimoji="1" lang="zh-CN" altLang="en-US" smtClean="0"/>
              <a:t>2021/11/10 Wednesday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0D4C2-652C-4344-817D-BC9835E6075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B7292-F4DE-1A4E-87B1-3DA8A6200915}" type="datetimeFigureOut">
              <a:rPr kumimoji="1" lang="zh-CN" altLang="en-US" smtClean="0"/>
              <a:t>2021/11/10 Wednesday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0D4C2-652C-4344-817D-BC9835E6075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B7292-F4DE-1A4E-87B1-3DA8A6200915}" type="datetimeFigureOut">
              <a:rPr kumimoji="1" lang="zh-CN" altLang="en-US" smtClean="0"/>
              <a:t>2021/11/10 Wednesday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0D4C2-652C-4344-817D-BC9835E6075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B7292-F4DE-1A4E-87B1-3DA8A6200915}" type="datetimeFigureOut">
              <a:rPr kumimoji="1" lang="zh-CN" altLang="en-US" smtClean="0"/>
              <a:t>2021/11/10 Wednesday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0D4C2-652C-4344-817D-BC9835E6075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B7292-F4DE-1A4E-87B1-3DA8A6200915}" type="datetimeFigureOut">
              <a:rPr kumimoji="1" lang="zh-CN" altLang="en-US" smtClean="0"/>
              <a:t>2021/11/10 Wednesday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0D4C2-652C-4344-817D-BC9835E6075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B7292-F4DE-1A4E-87B1-3DA8A6200915}" type="datetimeFigureOut">
              <a:rPr kumimoji="1" lang="zh-CN" altLang="en-US" smtClean="0"/>
              <a:t>2021/11/10 Wednesday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0D4C2-652C-4344-817D-BC9835E6075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B7292-F4DE-1A4E-87B1-3DA8A6200915}" type="datetimeFigureOut">
              <a:rPr kumimoji="1" lang="zh-CN" altLang="en-US" smtClean="0"/>
              <a:t>2021/11/10 Wednesday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0D4C2-652C-4344-817D-BC9835E6075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IPCC－PPT内页2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0"/>
            <a:ext cx="12192635" cy="6858635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1B7292-F4DE-1A4E-87B1-3DA8A6200915}" type="datetimeFigureOut">
              <a:rPr kumimoji="1" lang="zh-CN" altLang="en-US" smtClean="0"/>
              <a:t>2021/11/10 Wednesday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0D4C2-652C-4344-817D-BC9835E6075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7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240733" cy="6858000"/>
          </a:xfrm>
          <a:prstGeom prst="rect">
            <a:avLst/>
          </a:prstGeom>
        </p:spPr>
      </p:pic>
      <p:cxnSp>
        <p:nvCxnSpPr>
          <p:cNvPr id="10" name="直接连接符 11"/>
          <p:cNvCxnSpPr/>
          <p:nvPr/>
        </p:nvCxnSpPr>
        <p:spPr>
          <a:xfrm>
            <a:off x="767287" y="5434206"/>
            <a:ext cx="831403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654049" y="4148455"/>
            <a:ext cx="7693537" cy="646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480" dirty="0">
                <a:solidFill>
                  <a:schemeClr val="tx1">
                    <a:lumMod val="85000"/>
                    <a:lumOff val="15000"/>
                  </a:schemeClr>
                </a:solidFill>
                <a:latin typeface="Source Han Sans CN Heavy" panose="020B0200000000000000" pitchFamily="34" charset="-128"/>
                <a:ea typeface="Source Han Sans CN Heavy" panose="020B0200000000000000" pitchFamily="34" charset="-128"/>
              </a:rPr>
              <a:t>ACM</a:t>
            </a:r>
            <a:r>
              <a:rPr kumimoji="1" lang="zh-CN" altLang="en-US" sz="3480" dirty="0">
                <a:solidFill>
                  <a:schemeClr val="tx1">
                    <a:lumMod val="85000"/>
                    <a:lumOff val="15000"/>
                  </a:schemeClr>
                </a:solidFill>
                <a:latin typeface="Source Han Sans CN Heavy" panose="020B0200000000000000" pitchFamily="34" charset="-128"/>
                <a:ea typeface="Source Han Sans CN Heavy" panose="020B0200000000000000" pitchFamily="34" charset="-128"/>
              </a:rPr>
              <a:t>中国－国际并行计算挑战赛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654050" y="4794885"/>
            <a:ext cx="7693536" cy="391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95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ACM-China International Parallel Computing Challenge</a:t>
            </a:r>
            <a:endParaRPr kumimoji="1" lang="zh-CN" altLang="en-US" sz="1950" dirty="0"/>
          </a:p>
        </p:txBody>
      </p:sp>
      <p:pic>
        <p:nvPicPr>
          <p:cNvPr id="3" name="图片 2" descr="logo合集-0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445" y="1216025"/>
            <a:ext cx="5601970" cy="253809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0D9CCB6D-829E-0D49-9AB8-AF9CCFE1D3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4367" y="-6263"/>
            <a:ext cx="12240733" cy="6858000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55DDFC9D-8287-6D48-8570-EA1F5BA0C9E0}"/>
              </a:ext>
            </a:extLst>
          </p:cNvPr>
          <p:cNvSpPr txBox="1"/>
          <p:nvPr/>
        </p:nvSpPr>
        <p:spPr>
          <a:xfrm>
            <a:off x="318052" y="785192"/>
            <a:ext cx="51186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b="1" dirty="0">
                <a:solidFill>
                  <a:srgbClr val="C00000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rPr>
              <a:t>程序结果记录</a:t>
            </a:r>
          </a:p>
        </p:txBody>
      </p:sp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1276F3F7-BCF2-42F7-9008-0F9FFA0236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3586372"/>
              </p:ext>
            </p:extLst>
          </p:nvPr>
        </p:nvGraphicFramePr>
        <p:xfrm>
          <a:off x="794186" y="1708946"/>
          <a:ext cx="10410730" cy="38578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9636">
                  <a:extLst>
                    <a:ext uri="{9D8B030D-6E8A-4147-A177-3AD203B41FA5}">
                      <a16:colId xmlns:a16="http://schemas.microsoft.com/office/drawing/2014/main" val="2223424025"/>
                    </a:ext>
                  </a:extLst>
                </a:gridCol>
                <a:gridCol w="1333688">
                  <a:extLst>
                    <a:ext uri="{9D8B030D-6E8A-4147-A177-3AD203B41FA5}">
                      <a16:colId xmlns:a16="http://schemas.microsoft.com/office/drawing/2014/main" val="4293312149"/>
                    </a:ext>
                  </a:extLst>
                </a:gridCol>
                <a:gridCol w="1333688">
                  <a:extLst>
                    <a:ext uri="{9D8B030D-6E8A-4147-A177-3AD203B41FA5}">
                      <a16:colId xmlns:a16="http://schemas.microsoft.com/office/drawing/2014/main" val="3454304461"/>
                    </a:ext>
                  </a:extLst>
                </a:gridCol>
                <a:gridCol w="1373501">
                  <a:extLst>
                    <a:ext uri="{9D8B030D-6E8A-4147-A177-3AD203B41FA5}">
                      <a16:colId xmlns:a16="http://schemas.microsoft.com/office/drawing/2014/main" val="3404102415"/>
                    </a:ext>
                  </a:extLst>
                </a:gridCol>
                <a:gridCol w="1373501">
                  <a:extLst>
                    <a:ext uri="{9D8B030D-6E8A-4147-A177-3AD203B41FA5}">
                      <a16:colId xmlns:a16="http://schemas.microsoft.com/office/drawing/2014/main" val="2512973650"/>
                    </a:ext>
                  </a:extLst>
                </a:gridCol>
                <a:gridCol w="1403358">
                  <a:extLst>
                    <a:ext uri="{9D8B030D-6E8A-4147-A177-3AD203B41FA5}">
                      <a16:colId xmlns:a16="http://schemas.microsoft.com/office/drawing/2014/main" val="228580954"/>
                    </a:ext>
                  </a:extLst>
                </a:gridCol>
                <a:gridCol w="1403358">
                  <a:extLst>
                    <a:ext uri="{9D8B030D-6E8A-4147-A177-3AD203B41FA5}">
                      <a16:colId xmlns:a16="http://schemas.microsoft.com/office/drawing/2014/main" val="4099721804"/>
                    </a:ext>
                  </a:extLst>
                </a:gridCol>
              </a:tblGrid>
              <a:tr h="642969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zh-CN" altLang="en-US" sz="1100" b="1" i="0" u="none" strike="noStrike" kern="1200" dirty="0">
                        <a:solidFill>
                          <a:schemeClr val="dk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6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Case1(time(s)/speedup)</a:t>
                      </a:r>
                      <a:endParaRPr lang="zh-CN" altLang="en-US" sz="1600" b="1" i="0" u="none" strike="noStrike" kern="1200" dirty="0">
                        <a:solidFill>
                          <a:schemeClr val="bg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6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Case2(time(s)/speedup)</a:t>
                      </a:r>
                      <a:endParaRPr lang="zh-CN" altLang="en-US" sz="1600" b="1" i="0" u="none" strike="noStrike" kern="1200" dirty="0">
                        <a:solidFill>
                          <a:schemeClr val="bg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6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Case3(time(s)/speedup)</a:t>
                      </a:r>
                      <a:endParaRPr lang="zh-CN" altLang="en-US" sz="1600" b="1" i="0" u="none" strike="noStrike" kern="1200" dirty="0">
                        <a:solidFill>
                          <a:schemeClr val="bg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747238"/>
                  </a:ext>
                </a:extLst>
              </a:tr>
              <a:tr h="642969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Base</a:t>
                      </a:r>
                      <a:endParaRPr lang="zh-CN" altLang="en-US" sz="1200" b="1" i="0" u="none" strike="noStrike" kern="1200" dirty="0">
                        <a:solidFill>
                          <a:schemeClr val="dk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42.9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-</a:t>
                      </a:r>
                      <a:r>
                        <a:rPr lang="zh-CN" altLang="en-US" sz="12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　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1" i="0" u="none" strike="noStrike" kern="1200">
                          <a:solidFill>
                            <a:schemeClr val="dk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110.18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-</a:t>
                      </a:r>
                      <a:endParaRPr lang="zh-CN" altLang="en-US" sz="1200" b="1" i="0" u="none" strike="noStrike" kern="1200" dirty="0">
                        <a:solidFill>
                          <a:schemeClr val="dk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1" i="0" u="none" strike="noStrike" kern="1200">
                          <a:solidFill>
                            <a:schemeClr val="dk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327.36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-</a:t>
                      </a:r>
                      <a:r>
                        <a:rPr lang="zh-CN" altLang="en-US" sz="12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　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384949277"/>
                  </a:ext>
                </a:extLst>
              </a:tr>
              <a:tr h="642969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2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开启</a:t>
                      </a:r>
                      <a:r>
                        <a:rPr lang="en-US" altLang="zh-CN" sz="12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Ofast </a:t>
                      </a:r>
                      <a:r>
                        <a:rPr lang="zh-CN" altLang="en-US" sz="12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更改子格子分配</a:t>
                      </a:r>
                      <a:endParaRPr lang="en-US" altLang="zh-CN" sz="1200" b="1" i="0" u="none" strike="noStrike" kern="1200" dirty="0">
                        <a:solidFill>
                          <a:schemeClr val="dk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3.67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X11.7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15.48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X7.1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1" i="0" u="none" strike="noStrike" kern="1200">
                          <a:solidFill>
                            <a:schemeClr val="dk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91.6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X3.6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752576288"/>
                  </a:ext>
                </a:extLst>
              </a:tr>
              <a:tr h="642969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2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更改循环顺序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3.14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X13.6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1" i="0" u="none" strike="noStrike" kern="1200">
                          <a:solidFill>
                            <a:schemeClr val="dk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11.65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X9.5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1" i="0" u="none" strike="noStrike" kern="1200">
                          <a:solidFill>
                            <a:schemeClr val="dk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71.05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X4.6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210366714"/>
                  </a:ext>
                </a:extLst>
              </a:tr>
              <a:tr h="642969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2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优化计算过程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1" i="0" u="none" strike="noStrike" kern="1200">
                          <a:solidFill>
                            <a:schemeClr val="dk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2.88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X14.9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1" i="0" u="none" strike="noStrike" kern="1200">
                          <a:solidFill>
                            <a:schemeClr val="dk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10.64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X10.3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52.28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X6.3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553767293"/>
                  </a:ext>
                </a:extLst>
              </a:tr>
              <a:tr h="642969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2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优化算法减少计算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1" i="0" u="none" strike="noStrike" kern="1200">
                          <a:solidFill>
                            <a:schemeClr val="dk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1.36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X31.5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1" i="0" u="none" strike="noStrike" kern="1200">
                          <a:solidFill>
                            <a:schemeClr val="dk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3.75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X29.4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1" i="0" u="none" strike="noStrike" kern="1200">
                          <a:solidFill>
                            <a:schemeClr val="dk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20.07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X16.3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8840521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905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782"/>
    </mc:Choice>
    <mc:Fallback xmlns="">
      <p:transition spd="slow" advTm="22782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0D9CCB6D-829E-0D49-9AB8-AF9CCFE1D3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240733" cy="6858000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55DDFC9D-8287-6D48-8570-EA1F5BA0C9E0}"/>
              </a:ext>
            </a:extLst>
          </p:cNvPr>
          <p:cNvSpPr txBox="1"/>
          <p:nvPr/>
        </p:nvSpPr>
        <p:spPr>
          <a:xfrm>
            <a:off x="318052" y="785192"/>
            <a:ext cx="51186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b="1" dirty="0">
                <a:solidFill>
                  <a:srgbClr val="C00000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rPr>
              <a:t>程序运行结果</a:t>
            </a:r>
          </a:p>
        </p:txBody>
      </p:sp>
      <p:graphicFrame>
        <p:nvGraphicFramePr>
          <p:cNvPr id="6" name="图表 5">
            <a:extLst>
              <a:ext uri="{FF2B5EF4-FFF2-40B4-BE49-F238E27FC236}">
                <a16:creationId xmlns:a16="http://schemas.microsoft.com/office/drawing/2014/main" id="{888D4009-2B8F-4AAA-8B49-93F02FBE42C5}"/>
              </a:ext>
            </a:extLst>
          </p:cNvPr>
          <p:cNvGraphicFramePr/>
          <p:nvPr/>
        </p:nvGraphicFramePr>
        <p:xfrm>
          <a:off x="250940" y="719666"/>
          <a:ext cx="11169653" cy="59119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93A9F37F-34C8-423F-99EF-7D77D868779A}"/>
              </a:ext>
            </a:extLst>
          </p:cNvPr>
          <p:cNvSpPr txBox="1"/>
          <p:nvPr/>
        </p:nvSpPr>
        <p:spPr>
          <a:xfrm>
            <a:off x="9620128" y="5135284"/>
            <a:ext cx="574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X32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EEA1DD1-1DBA-4B82-B066-B7E1DD9A0639}"/>
              </a:ext>
            </a:extLst>
          </p:cNvPr>
          <p:cNvSpPr txBox="1"/>
          <p:nvPr/>
        </p:nvSpPr>
        <p:spPr>
          <a:xfrm>
            <a:off x="10102627" y="5157478"/>
            <a:ext cx="574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X30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DFD5FF9-B76F-411C-A570-EA2EC38E41A5}"/>
              </a:ext>
            </a:extLst>
          </p:cNvPr>
          <p:cNvSpPr txBox="1"/>
          <p:nvPr/>
        </p:nvSpPr>
        <p:spPr>
          <a:xfrm>
            <a:off x="10585128" y="4950618"/>
            <a:ext cx="574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X16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4352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782"/>
    </mc:Choice>
    <mc:Fallback xmlns="">
      <p:transition spd="slow" advTm="22782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240733" cy="6858000"/>
          </a:xfrm>
          <a:prstGeom prst="rect">
            <a:avLst/>
          </a:prstGeom>
        </p:spPr>
      </p:pic>
      <p:cxnSp>
        <p:nvCxnSpPr>
          <p:cNvPr id="10" name="直接连接符 11"/>
          <p:cNvCxnSpPr/>
          <p:nvPr/>
        </p:nvCxnSpPr>
        <p:spPr>
          <a:xfrm>
            <a:off x="768088" y="4016630"/>
            <a:ext cx="831403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609789" y="2060947"/>
            <a:ext cx="590325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0" b="1" dirty="0">
                <a:solidFill>
                  <a:srgbClr val="C00000"/>
                </a:solidFill>
                <a:latin typeface="Source Han Sans CN" panose="020B0200000000000000" pitchFamily="34" charset="-128"/>
                <a:ea typeface="Source Han Sans CN" panose="020B0200000000000000" pitchFamily="34" charset="-128"/>
                <a:sym typeface="Arial" panose="020B0704020202020204"/>
              </a:rPr>
              <a:t>感谢观看</a:t>
            </a:r>
            <a:endParaRPr lang="en-US" altLang="zh-CN" sz="8000" dirty="0">
              <a:solidFill>
                <a:schemeClr val="accent2">
                  <a:lumMod val="60000"/>
                  <a:lumOff val="40000"/>
                </a:schemeClr>
              </a:solidFill>
              <a:latin typeface="Arial" panose="020B0704020202020204"/>
              <a:ea typeface="微软雅黑" panose="020B0703020204020201" charset="-122"/>
              <a:sym typeface="Arial" panose="020B0704020202020204"/>
            </a:endParaRPr>
          </a:p>
          <a:p>
            <a:r>
              <a:rPr lang="en-US" altLang="zh-CN" sz="3000" dirty="0">
                <a:solidFill>
                  <a:srgbClr val="0F132F"/>
                </a:solidFill>
                <a:latin typeface="Arial" panose="020B0704020202020204"/>
                <a:ea typeface="微软雅黑" panose="020B0703020204020201" charset="-122"/>
                <a:sym typeface="Arial" panose="020B0704020202020204"/>
              </a:rPr>
              <a:t>THANKS FOR WATCHING</a:t>
            </a:r>
            <a:endParaRPr lang="zh-CN" altLang="en-US" sz="3000" dirty="0">
              <a:solidFill>
                <a:srgbClr val="0F132F"/>
              </a:solidFill>
              <a:latin typeface="Arial" panose="020B0704020202020204"/>
              <a:ea typeface="微软雅黑" panose="020B0703020204020201" charset="-122"/>
              <a:sym typeface="Arial" panose="020B070402020202020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318052" y="785192"/>
            <a:ext cx="51186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DF2022"/>
                </a:solidFill>
                <a:latin typeface="Source Han Sans CN Heavy" panose="020B0200000000000000" pitchFamily="34" charset="-128"/>
                <a:ea typeface="Source Han Sans CN Heavy" panose="020B0200000000000000" pitchFamily="34" charset="-128"/>
                <a:sym typeface="Arial" panose="020B0704020202020204"/>
              </a:rPr>
              <a:t>目录 </a:t>
            </a:r>
            <a:r>
              <a:rPr lang="en-US" altLang="zh-CN" sz="2800" b="1" dirty="0">
                <a:solidFill>
                  <a:srgbClr val="DF2022"/>
                </a:solidFill>
                <a:latin typeface="Source Han Sans CN Heavy" panose="020B0200000000000000" pitchFamily="34" charset="-128"/>
                <a:ea typeface="Source Han Sans CN Heavy" panose="020B0200000000000000" pitchFamily="34" charset="-128"/>
                <a:sym typeface="Arial" panose="020B0704020202020204"/>
              </a:rPr>
              <a:t>CONTENTS</a:t>
            </a:r>
            <a:endParaRPr lang="zh-CN" altLang="en-US" sz="2800" b="1" dirty="0">
              <a:solidFill>
                <a:srgbClr val="DF2022"/>
              </a:solidFill>
              <a:latin typeface="Source Han Sans CN Heavy" panose="020B0200000000000000" pitchFamily="34" charset="-128"/>
              <a:ea typeface="Source Han Sans CN Heavy" panose="020B0200000000000000" pitchFamily="34" charset="-128"/>
              <a:sym typeface="Arial" panose="020B0704020202020204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30511" y="2056678"/>
            <a:ext cx="28777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  <a:sym typeface="Arial" panose="020B0704020202020204"/>
              </a:rPr>
              <a:t>01.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  <a:sym typeface="Arial" panose="020B0704020202020204"/>
              </a:rPr>
              <a:t>参赛队伍简介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233985" y="2615061"/>
            <a:ext cx="64684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  <a:sym typeface="Arial" panose="020B0704020202020204"/>
              </a:rPr>
              <a:t>02.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  <a:sym typeface="Arial" panose="020B0704020202020204"/>
              </a:rPr>
              <a:t>应用程序运行的硬件环境和软件环境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230511" y="3223587"/>
            <a:ext cx="39549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  <a:sym typeface="Arial" panose="020B0704020202020204"/>
              </a:rPr>
              <a:t>03.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  <a:sym typeface="Arial" panose="020B0704020202020204"/>
              </a:rPr>
              <a:t>应用程序的代码结构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238902" y="3874147"/>
            <a:ext cx="21595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  <a:sym typeface="Arial" panose="020B0704020202020204"/>
              </a:rPr>
              <a:t>04.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  <a:sym typeface="Arial" panose="020B0704020202020204"/>
              </a:rPr>
              <a:t>优化方法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243818" y="4485767"/>
            <a:ext cx="28777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  <a:sym typeface="Arial" panose="020B0704020202020204"/>
              </a:rPr>
              <a:t>05.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  <a:sym typeface="Arial" panose="020B0704020202020204"/>
              </a:rPr>
              <a:t>程序运行结果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0D9CCB6D-829E-0D49-9AB8-AF9CCFE1D3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240733" cy="6858000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55DDFC9D-8287-6D48-8570-EA1F5BA0C9E0}"/>
              </a:ext>
            </a:extLst>
          </p:cNvPr>
          <p:cNvSpPr txBox="1"/>
          <p:nvPr/>
        </p:nvSpPr>
        <p:spPr>
          <a:xfrm>
            <a:off x="318052" y="785192"/>
            <a:ext cx="51186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参赛队简介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32E3733-3516-4855-B3D6-95D40EA03FC2}"/>
              </a:ext>
            </a:extLst>
          </p:cNvPr>
          <p:cNvSpPr txBox="1"/>
          <p:nvPr/>
        </p:nvSpPr>
        <p:spPr>
          <a:xfrm>
            <a:off x="802226" y="2206406"/>
            <a:ext cx="6402280" cy="2252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队伍名称：多写代码多看文档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队伍编号：</a:t>
            </a:r>
            <a:r>
              <a:rPr lang="en-US" altLang="zh-CN" sz="2400" b="0" i="0" dirty="0"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IPCC20217801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指导老师：刘卫国、殷泽坤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参赛队员：徐晓明、林浩然、吴清科、范禧龙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D79B10E-71A3-45D4-9131-990E1A6D2A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1933" y="1587494"/>
            <a:ext cx="3489850" cy="348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471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0D9CCB6D-829E-0D49-9AB8-AF9CCFE1D3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240733" cy="6858000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55DDFC9D-8287-6D48-8570-EA1F5BA0C9E0}"/>
              </a:ext>
            </a:extLst>
          </p:cNvPr>
          <p:cNvSpPr txBox="1"/>
          <p:nvPr/>
        </p:nvSpPr>
        <p:spPr>
          <a:xfrm>
            <a:off x="318052" y="785192"/>
            <a:ext cx="51186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应用程序运行的硬件环境和软件环境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FD89C0D-74C8-43BE-8706-855CFB3ABEF6}"/>
              </a:ext>
            </a:extLst>
          </p:cNvPr>
          <p:cNvSpPr txBox="1"/>
          <p:nvPr/>
        </p:nvSpPr>
        <p:spPr>
          <a:xfrm>
            <a:off x="958788" y="1704513"/>
            <a:ext cx="10679837" cy="391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硬件环境：</a:t>
            </a: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       ——AMD EPYC 7452 32-Core Professor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       ——Vendor ID : AuthenticAMD</a:t>
            </a: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软件环境：</a:t>
            </a: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       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——Linux version 3.10.0-1160.e17.x86_64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       ——Intel OpenMP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       ——BsccCloud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999046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318052" y="785192"/>
            <a:ext cx="51186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b="1" dirty="0">
                <a:solidFill>
                  <a:srgbClr val="C00000"/>
                </a:solidFill>
                <a:latin typeface="Source Han Sans CN" panose="020B0200000000000000" pitchFamily="34" charset="-128"/>
                <a:ea typeface="Source Han Sans CN" panose="020B0200000000000000" pitchFamily="34" charset="-128"/>
              </a:rPr>
              <a:t>应用程序的代码结构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DC9D56D-9926-46F0-92EF-EC67809B4199}"/>
              </a:ext>
            </a:extLst>
          </p:cNvPr>
          <p:cNvSpPr txBox="1"/>
          <p:nvPr/>
        </p:nvSpPr>
        <p:spPr>
          <a:xfrm>
            <a:off x="750970" y="1894326"/>
            <a:ext cx="6178492" cy="12966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b="1" dirty="0">
                <a:latin typeface="+mn-ea"/>
              </a:rPr>
              <a:t>Load_gague()</a:t>
            </a:r>
            <a:r>
              <a:rPr lang="zh-CN" altLang="en-US" sz="1800" b="1" dirty="0">
                <a:latin typeface="+mn-ea"/>
              </a:rPr>
              <a:t>：</a:t>
            </a:r>
            <a:endParaRPr lang="en-US" altLang="zh-CN" sz="1800" b="1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latin typeface="+mn-ea"/>
              </a:rPr>
              <a:t>加载规范场数据</a:t>
            </a:r>
            <a:r>
              <a:rPr lang="en-US" altLang="zh-CN" b="1" dirty="0">
                <a:latin typeface="+mn-ea"/>
              </a:rPr>
              <a:t>(U)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latin typeface="+mn-ea"/>
              </a:rPr>
              <a:t>其主要耗时集中在第一个</a:t>
            </a:r>
            <a:r>
              <a:rPr lang="en-US" altLang="zh-CN" b="1" dirty="0">
                <a:latin typeface="+mn-ea"/>
              </a:rPr>
              <a:t>for</a:t>
            </a:r>
            <a:r>
              <a:rPr lang="zh-CN" altLang="en-US" b="1" dirty="0">
                <a:latin typeface="+mn-ea"/>
              </a:rPr>
              <a:t>循环</a:t>
            </a:r>
            <a:endParaRPr lang="en-US" altLang="zh-CN" b="1" dirty="0">
              <a:latin typeface="+mn-ea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0FD3F5C-B14D-4426-8183-CC91200F0AED}"/>
              </a:ext>
            </a:extLst>
          </p:cNvPr>
          <p:cNvSpPr txBox="1"/>
          <p:nvPr/>
        </p:nvSpPr>
        <p:spPr>
          <a:xfrm>
            <a:off x="419100" y="1255337"/>
            <a:ext cx="6096000" cy="6730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latin typeface="+mn-ea"/>
              </a:rPr>
              <a:t>主程序：</a:t>
            </a:r>
            <a:endParaRPr lang="en-US" altLang="zh-CN" sz="2800" b="1" dirty="0">
              <a:latin typeface="+mn-ea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F02F2B5-AED6-4172-999C-9E40DCC4C666}"/>
              </a:ext>
            </a:extLst>
          </p:cNvPr>
          <p:cNvSpPr txBox="1"/>
          <p:nvPr/>
        </p:nvSpPr>
        <p:spPr>
          <a:xfrm>
            <a:off x="662070" y="3646587"/>
            <a:ext cx="6178492" cy="12966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b="1" dirty="0">
                <a:latin typeface="+mn-ea"/>
              </a:rPr>
              <a:t>CGInvert()</a:t>
            </a:r>
            <a:r>
              <a:rPr lang="zh-CN" altLang="en-US" sz="1800" b="1" dirty="0">
                <a:latin typeface="+mn-ea"/>
              </a:rPr>
              <a:t>：</a:t>
            </a:r>
            <a:endParaRPr lang="en-US" altLang="zh-CN" sz="1800" b="1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latin typeface="+mn-ea"/>
              </a:rPr>
              <a:t>运行共轭梯度算法</a:t>
            </a:r>
            <a:endParaRPr lang="en-US" altLang="zh-CN" b="1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latin typeface="+mn-ea"/>
              </a:rPr>
              <a:t>其主要耗时集中在多次调用</a:t>
            </a:r>
            <a:r>
              <a:rPr lang="en-US" altLang="zh-CN" b="1" dirty="0">
                <a:latin typeface="+mn-ea"/>
              </a:rPr>
              <a:t>Dslash</a:t>
            </a:r>
            <a:r>
              <a:rPr lang="zh-CN" altLang="en-US" b="1" dirty="0">
                <a:latin typeface="+mn-ea"/>
              </a:rPr>
              <a:t>函数</a:t>
            </a:r>
            <a:endParaRPr lang="en-US" altLang="zh-CN" b="1" dirty="0">
              <a:latin typeface="+mn-ea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0CA272A-F6DF-415F-811D-81F986DC5BCA}"/>
              </a:ext>
            </a:extLst>
          </p:cNvPr>
          <p:cNvSpPr txBox="1"/>
          <p:nvPr/>
        </p:nvSpPr>
        <p:spPr>
          <a:xfrm>
            <a:off x="5767470" y="1894326"/>
            <a:ext cx="6178492" cy="17121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b="1" dirty="0">
                <a:latin typeface="+mn-ea"/>
              </a:rPr>
              <a:t>Dslash()</a:t>
            </a:r>
            <a:r>
              <a:rPr lang="zh-CN" altLang="en-US" sz="1800" b="1" dirty="0">
                <a:latin typeface="+mn-ea"/>
              </a:rPr>
              <a:t>：</a:t>
            </a:r>
            <a:endParaRPr lang="en-US" altLang="zh-CN" sz="1800" b="1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latin typeface="+mn-ea"/>
              </a:rPr>
              <a:t>进行矩阵向量乘法，是程序中的热点函数</a:t>
            </a:r>
            <a:endParaRPr lang="en-US" altLang="zh-CN" b="1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latin typeface="+mn-ea"/>
              </a:rPr>
              <a:t>其主要耗时集中在两次</a:t>
            </a:r>
            <a:r>
              <a:rPr lang="en-US" altLang="zh-CN" b="1" dirty="0">
                <a:latin typeface="+mn-ea"/>
              </a:rPr>
              <a:t>Dslashoffd</a:t>
            </a:r>
            <a:r>
              <a:rPr lang="zh-CN" altLang="en-US" b="1" dirty="0">
                <a:latin typeface="+mn-ea"/>
              </a:rPr>
              <a:t>函数调用</a:t>
            </a:r>
            <a:endParaRPr lang="en-US" altLang="zh-CN" b="1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CN" b="1" dirty="0">
              <a:latin typeface="+mn-ea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1493698-E4CB-4FA9-82A3-81B2BF447AC2}"/>
              </a:ext>
            </a:extLst>
          </p:cNvPr>
          <p:cNvSpPr txBox="1"/>
          <p:nvPr/>
        </p:nvSpPr>
        <p:spPr>
          <a:xfrm>
            <a:off x="5818270" y="3648274"/>
            <a:ext cx="6178492" cy="25431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b="1" dirty="0">
                <a:latin typeface="+mn-ea"/>
              </a:rPr>
              <a:t>Dslashoffd()</a:t>
            </a:r>
            <a:r>
              <a:rPr lang="zh-CN" altLang="en-US" sz="1800" b="1" dirty="0">
                <a:latin typeface="+mn-ea"/>
              </a:rPr>
              <a:t>：</a:t>
            </a:r>
            <a:endParaRPr lang="en-US" altLang="zh-CN" sz="1800" b="1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latin typeface="+mn-ea"/>
              </a:rPr>
              <a:t>该函数为</a:t>
            </a:r>
            <a:r>
              <a:rPr lang="en-US" altLang="zh-CN" b="1" dirty="0">
                <a:latin typeface="+mn-ea"/>
              </a:rPr>
              <a:t>stencil</a:t>
            </a:r>
            <a:r>
              <a:rPr lang="zh-CN" altLang="en-US" b="1" dirty="0">
                <a:latin typeface="+mn-ea"/>
              </a:rPr>
              <a:t>计算，分为三个部分以及不同的方向</a:t>
            </a:r>
            <a:endParaRPr lang="en-US" altLang="zh-CN" b="1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latin typeface="+mn-ea"/>
              </a:rPr>
              <a:t>第一部分计算需要不同位置协同计算的部分</a:t>
            </a:r>
            <a:endParaRPr lang="en-US" altLang="zh-CN" b="1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latin typeface="+mn-ea"/>
              </a:rPr>
              <a:t>第二部分的计算不需要</a:t>
            </a:r>
            <a:r>
              <a:rPr lang="en-US" altLang="zh-CN" b="1" dirty="0">
                <a:latin typeface="+mn-ea"/>
              </a:rPr>
              <a:t>MPI</a:t>
            </a:r>
            <a:r>
              <a:rPr lang="zh-CN" altLang="en-US" b="1" dirty="0">
                <a:latin typeface="+mn-ea"/>
              </a:rPr>
              <a:t>通信</a:t>
            </a:r>
            <a:endParaRPr lang="en-US" altLang="zh-CN" b="1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latin typeface="+mn-ea"/>
              </a:rPr>
              <a:t>第三部分需要等第一部分通信完成后进行</a:t>
            </a:r>
            <a:endParaRPr lang="en-US" altLang="zh-CN" b="1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CN" b="1" dirty="0">
              <a:latin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0D9CCB6D-829E-0D49-9AB8-AF9CCFE1D3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40733" cy="6858000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55DDFC9D-8287-6D48-8570-EA1F5BA0C9E0}"/>
              </a:ext>
            </a:extLst>
          </p:cNvPr>
          <p:cNvSpPr txBox="1"/>
          <p:nvPr/>
        </p:nvSpPr>
        <p:spPr>
          <a:xfrm>
            <a:off x="318052" y="785192"/>
            <a:ext cx="51186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b="1" dirty="0">
                <a:solidFill>
                  <a:srgbClr val="C00000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rPr>
              <a:t>优化方法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9882E2F-43F0-4A29-B3AB-0D73D91431E0}"/>
              </a:ext>
            </a:extLst>
          </p:cNvPr>
          <p:cNvSpPr txBox="1"/>
          <p:nvPr/>
        </p:nvSpPr>
        <p:spPr>
          <a:xfrm>
            <a:off x="4867395" y="885496"/>
            <a:ext cx="46864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访存顺序优化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4344AC3-D7B8-4D38-8459-03DE592E5BD3}"/>
              </a:ext>
            </a:extLst>
          </p:cNvPr>
          <p:cNvSpPr txBox="1"/>
          <p:nvPr/>
        </p:nvSpPr>
        <p:spPr>
          <a:xfrm>
            <a:off x="838312" y="1850728"/>
            <a:ext cx="11109960" cy="1296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在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Dslashoffd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函数中改变循环顺序并更改子格子数的分配方式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使程序在读取数据时可连续访存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dirty="0">
              <a:latin typeface="+mn-ea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FD4F0F9-089E-45E9-A37F-2043385D617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066" r="2726"/>
          <a:stretch/>
        </p:blipFill>
        <p:spPr>
          <a:xfrm>
            <a:off x="6393292" y="3490151"/>
            <a:ext cx="5495779" cy="129663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109A57E-DC51-4A4E-98AA-C4A781D751A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209" r="2615"/>
          <a:stretch/>
        </p:blipFill>
        <p:spPr>
          <a:xfrm>
            <a:off x="255893" y="3627792"/>
            <a:ext cx="5055551" cy="1130951"/>
          </a:xfrm>
          <a:prstGeom prst="rect">
            <a:avLst/>
          </a:prstGeom>
        </p:spPr>
      </p:pic>
      <p:sp>
        <p:nvSpPr>
          <p:cNvPr id="2" name="箭头: 右 1">
            <a:extLst>
              <a:ext uri="{FF2B5EF4-FFF2-40B4-BE49-F238E27FC236}">
                <a16:creationId xmlns:a16="http://schemas.microsoft.com/office/drawing/2014/main" id="{22173DCA-B6F1-4460-9EC4-5D3641975D65}"/>
              </a:ext>
            </a:extLst>
          </p:cNvPr>
          <p:cNvSpPr/>
          <p:nvPr/>
        </p:nvSpPr>
        <p:spPr>
          <a:xfrm>
            <a:off x="5436704" y="4083485"/>
            <a:ext cx="719838" cy="2442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8414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940"/>
    </mc:Choice>
    <mc:Fallback xmlns="">
      <p:transition spd="slow" advTm="1694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0D9CCB6D-829E-0D49-9AB8-AF9CCFE1D3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40733" cy="6858000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55DDFC9D-8287-6D48-8570-EA1F5BA0C9E0}"/>
              </a:ext>
            </a:extLst>
          </p:cNvPr>
          <p:cNvSpPr txBox="1"/>
          <p:nvPr/>
        </p:nvSpPr>
        <p:spPr>
          <a:xfrm>
            <a:off x="318052" y="785192"/>
            <a:ext cx="51186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b="1" dirty="0">
                <a:solidFill>
                  <a:srgbClr val="C00000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rPr>
              <a:t>优化方法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9882E2F-43F0-4A29-B3AB-0D73D91431E0}"/>
              </a:ext>
            </a:extLst>
          </p:cNvPr>
          <p:cNvSpPr txBox="1"/>
          <p:nvPr/>
        </p:nvSpPr>
        <p:spPr>
          <a:xfrm>
            <a:off x="4340337" y="957772"/>
            <a:ext cx="46864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优化计算过程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4344AC3-D7B8-4D38-8459-03DE592E5BD3}"/>
              </a:ext>
            </a:extLst>
          </p:cNvPr>
          <p:cNvSpPr txBox="1"/>
          <p:nvPr/>
        </p:nvSpPr>
        <p:spPr>
          <a:xfrm>
            <a:off x="838312" y="1850728"/>
            <a:ext cx="11109960" cy="1296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将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Dslashoffd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函数中的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no communication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循环合并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提高数据重用率 减少访存次数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dirty="0">
              <a:latin typeface="+mn-ea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8CA9911-CB2D-4FB9-A461-005521A5E7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145" y="3097585"/>
            <a:ext cx="5775416" cy="2438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129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940"/>
    </mc:Choice>
    <mc:Fallback xmlns="">
      <p:transition spd="slow" advTm="1694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0D9CCB6D-829E-0D49-9AB8-AF9CCFE1D3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40733" cy="6858000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55DDFC9D-8287-6D48-8570-EA1F5BA0C9E0}"/>
              </a:ext>
            </a:extLst>
          </p:cNvPr>
          <p:cNvSpPr txBox="1"/>
          <p:nvPr/>
        </p:nvSpPr>
        <p:spPr>
          <a:xfrm>
            <a:off x="318052" y="785192"/>
            <a:ext cx="51186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b="1" dirty="0">
                <a:solidFill>
                  <a:srgbClr val="C00000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rPr>
              <a:t>优化方法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9882E2F-43F0-4A29-B3AB-0D73D91431E0}"/>
              </a:ext>
            </a:extLst>
          </p:cNvPr>
          <p:cNvSpPr txBox="1"/>
          <p:nvPr/>
        </p:nvSpPr>
        <p:spPr>
          <a:xfrm>
            <a:off x="3958293" y="1003029"/>
            <a:ext cx="46864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优化算法减少计算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4344AC3-D7B8-4D38-8459-03DE592E5BD3}"/>
              </a:ext>
            </a:extLst>
          </p:cNvPr>
          <p:cNvSpPr txBox="1"/>
          <p:nvPr/>
        </p:nvSpPr>
        <p:spPr>
          <a:xfrm>
            <a:off x="571165" y="1596723"/>
            <a:ext cx="6149049" cy="1712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通过参考文献，我们在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CG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算法中使用了奇偶划分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只计算奇数部分，通过奇数部分重构偶数部分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CN" dirty="0">
              <a:latin typeface="+mn-ea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4D0A00E-BC73-4E31-B097-CEFA62A0B9E3}"/>
              </a:ext>
            </a:extLst>
          </p:cNvPr>
          <p:cNvSpPr txBox="1"/>
          <p:nvPr/>
        </p:nvSpPr>
        <p:spPr>
          <a:xfrm>
            <a:off x="1956646" y="2834872"/>
            <a:ext cx="9207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+mn-ea"/>
              </a:rPr>
              <a:t>原问题</a:t>
            </a:r>
            <a:endParaRPr lang="zh-CN" altLang="en-US" b="1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6640241-B198-427A-A5F7-EDD200CC46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693" y="3213123"/>
            <a:ext cx="3436638" cy="2859685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06019001-C363-4E5C-A14E-C81E335E9C1C}"/>
              </a:ext>
            </a:extLst>
          </p:cNvPr>
          <p:cNvSpPr txBox="1"/>
          <p:nvPr/>
        </p:nvSpPr>
        <p:spPr>
          <a:xfrm>
            <a:off x="7766952" y="2650206"/>
            <a:ext cx="12008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+mn-ea"/>
              </a:rPr>
              <a:t>矩阵分解</a:t>
            </a:r>
            <a:endParaRPr lang="zh-CN" altLang="en-US" b="1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228BD167-FE35-4497-A0CB-A8FD5FD561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8357" y="3099334"/>
            <a:ext cx="5899349" cy="138506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F1EC7012-CB8A-4645-8F75-0E448094A2F4}"/>
                  </a:ext>
                </a:extLst>
              </p:cNvPr>
              <p:cNvSpPr txBox="1"/>
              <p:nvPr/>
            </p:nvSpPr>
            <p:spPr>
              <a:xfrm>
                <a:off x="7766952" y="4502472"/>
                <a:ext cx="120080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b="1" dirty="0"/>
                  <a:t>左乘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1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F1EC7012-CB8A-4645-8F75-0E448094A2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6952" y="4502472"/>
                <a:ext cx="1200802" cy="369332"/>
              </a:xfrm>
              <a:prstGeom prst="rect">
                <a:avLst/>
              </a:prstGeom>
              <a:blipFill>
                <a:blip r:embed="rId5"/>
                <a:stretch>
                  <a:fillRect l="-4061"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图片 14">
            <a:extLst>
              <a:ext uri="{FF2B5EF4-FFF2-40B4-BE49-F238E27FC236}">
                <a16:creationId xmlns:a16="http://schemas.microsoft.com/office/drawing/2014/main" id="{4A21B51E-D328-4E9B-9662-2106FC81E88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01509" y="4889877"/>
            <a:ext cx="4148183" cy="1419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476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940"/>
    </mc:Choice>
    <mc:Fallback xmlns="">
      <p:transition spd="slow" advTm="1694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0D9CCB6D-829E-0D49-9AB8-AF9CCFE1D3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40733" cy="6858000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55DDFC9D-8287-6D48-8570-EA1F5BA0C9E0}"/>
              </a:ext>
            </a:extLst>
          </p:cNvPr>
          <p:cNvSpPr txBox="1"/>
          <p:nvPr/>
        </p:nvSpPr>
        <p:spPr>
          <a:xfrm>
            <a:off x="318052" y="785192"/>
            <a:ext cx="51186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b="1" dirty="0">
                <a:solidFill>
                  <a:srgbClr val="C00000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rPr>
              <a:t>优化方法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9882E2F-43F0-4A29-B3AB-0D73D91431E0}"/>
              </a:ext>
            </a:extLst>
          </p:cNvPr>
          <p:cNvSpPr txBox="1"/>
          <p:nvPr/>
        </p:nvSpPr>
        <p:spPr>
          <a:xfrm>
            <a:off x="3958293" y="1003029"/>
            <a:ext cx="46864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优化算法减少计算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4344AC3-D7B8-4D38-8459-03DE592E5BD3}"/>
              </a:ext>
            </a:extLst>
          </p:cNvPr>
          <p:cNvSpPr txBox="1"/>
          <p:nvPr/>
        </p:nvSpPr>
        <p:spPr>
          <a:xfrm>
            <a:off x="571165" y="1596723"/>
            <a:ext cx="6149049" cy="1712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通过参考文献，我们在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CG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算法中使用了奇偶划分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只计算奇数部分，通过奇数部分重构偶数部分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CN" dirty="0">
              <a:latin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F1EC7012-CB8A-4645-8F75-0E448094A2F4}"/>
                  </a:ext>
                </a:extLst>
              </p:cNvPr>
              <p:cNvSpPr txBox="1"/>
              <p:nvPr/>
            </p:nvSpPr>
            <p:spPr>
              <a:xfrm>
                <a:off x="2130240" y="2678911"/>
                <a:ext cx="120080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b="1" dirty="0"/>
                  <a:t>左乘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1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F1EC7012-CB8A-4645-8F75-0E448094A2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0240" y="2678911"/>
                <a:ext cx="1200802" cy="369332"/>
              </a:xfrm>
              <a:prstGeom prst="rect">
                <a:avLst/>
              </a:prstGeom>
              <a:blipFill>
                <a:blip r:embed="rId3"/>
                <a:stretch>
                  <a:fillRect l="-4061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图片 14">
            <a:extLst>
              <a:ext uri="{FF2B5EF4-FFF2-40B4-BE49-F238E27FC236}">
                <a16:creationId xmlns:a16="http://schemas.microsoft.com/office/drawing/2014/main" id="{4A21B51E-D328-4E9B-9662-2106FC81E88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821" r="5789"/>
          <a:stretch/>
        </p:blipFill>
        <p:spPr>
          <a:xfrm>
            <a:off x="318052" y="3213443"/>
            <a:ext cx="4830145" cy="1869986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D4576386-D4B3-4D78-8F69-95295229D29A}"/>
              </a:ext>
            </a:extLst>
          </p:cNvPr>
          <p:cNvSpPr txBox="1"/>
          <p:nvPr/>
        </p:nvSpPr>
        <p:spPr>
          <a:xfrm>
            <a:off x="8126032" y="2680291"/>
            <a:ext cx="12008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/>
              <a:t>奇数部分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A3E613C-73F1-4710-B4DC-E0487E2E99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73327" y="3057679"/>
            <a:ext cx="3528876" cy="947634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1756BB32-07F3-4A9C-88C5-927383D3B27A}"/>
              </a:ext>
            </a:extLst>
          </p:cNvPr>
          <p:cNvSpPr txBox="1"/>
          <p:nvPr/>
        </p:nvSpPr>
        <p:spPr>
          <a:xfrm>
            <a:off x="8024630" y="4150166"/>
            <a:ext cx="16642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/>
              <a:t>重建偶数部分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F96FC969-3532-4D94-AF25-DDA2E149DBA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02686" y="4519498"/>
            <a:ext cx="4182059" cy="914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733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940"/>
    </mc:Choice>
    <mc:Fallback xmlns="">
      <p:transition spd="slow" advTm="16940"/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660</TotalTime>
  <Words>445</Words>
  <Application>Microsoft Office PowerPoint</Application>
  <PresentationFormat>宽屏</PresentationFormat>
  <Paragraphs>105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Source Han Sans CN</vt:lpstr>
      <vt:lpstr>Source Han Sans CN Heavy</vt:lpstr>
      <vt:lpstr>等线</vt:lpstr>
      <vt:lpstr>等线 Light</vt:lpstr>
      <vt:lpstr>黑体</vt:lpstr>
      <vt:lpstr>Arial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范 禧龙</cp:lastModifiedBy>
  <cp:revision>59</cp:revision>
  <dcterms:created xsi:type="dcterms:W3CDTF">2021-10-25T03:31:22Z</dcterms:created>
  <dcterms:modified xsi:type="dcterms:W3CDTF">2021-11-09T23:26:19Z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2052-3.3.1.5149</vt:lpwstr>
  </property>
</Properties>
</file>