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8" r:id="rId4"/>
    <p:sldId id="308" r:id="rId5"/>
    <p:sldId id="300" r:id="rId6"/>
    <p:sldId id="309" r:id="rId7"/>
    <p:sldId id="280" r:id="rId8"/>
    <p:sldId id="310" r:id="rId9"/>
    <p:sldId id="260" r:id="rId10"/>
    <p:sldId id="311" r:id="rId11"/>
    <p:sldId id="312" r:id="rId12"/>
    <p:sldId id="313" r:id="rId13"/>
    <p:sldId id="314" r:id="rId14"/>
    <p:sldId id="25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B5A5"/>
    <a:srgbClr val="5E739D"/>
    <a:srgbClr val="ED7D31"/>
    <a:srgbClr val="536589"/>
    <a:srgbClr val="E8EFF8"/>
    <a:srgbClr val="EDA14D"/>
    <a:srgbClr val="677F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7" autoAdjust="0"/>
    <p:restoredTop sz="72240" autoAdjust="0"/>
  </p:normalViewPr>
  <p:slideViewPr>
    <p:cSldViewPr snapToGrid="0">
      <p:cViewPr varScale="1">
        <p:scale>
          <a:sx n="76" d="100"/>
          <a:sy n="76" d="100"/>
        </p:scale>
        <p:origin x="2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855BE-CE28-734B-A962-9FD395EC61D5}" type="datetimeFigureOut">
              <a:rPr kumimoji="1" lang="zh-CN" altLang="en-US" smtClean="0"/>
              <a:t>2022/12/22</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C14AD-DC57-2841-A8F9-B537B0EBF709}" type="slidenum">
              <a:rPr kumimoji="1" lang="zh-CN" altLang="en-US" smtClean="0"/>
              <a:t>‹#›</a:t>
            </a:fld>
            <a:endParaRPr kumimoji="1" lang="zh-CN" altLang="en-US"/>
          </a:p>
        </p:txBody>
      </p:sp>
    </p:spTree>
    <p:extLst>
      <p:ext uri="{BB962C8B-B14F-4D97-AF65-F5344CB8AC3E}">
        <p14:creationId xmlns:p14="http://schemas.microsoft.com/office/powerpoint/2010/main" val="90234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3.31</a:t>
            </a:r>
            <a:endParaRPr kumimoji="1" lang="zh-CN" altLang="en-US" dirty="0"/>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1</a:t>
            </a:fld>
            <a:endParaRPr kumimoji="1" lang="zh-CN" altLang="en-US"/>
          </a:p>
        </p:txBody>
      </p:sp>
    </p:spTree>
    <p:extLst>
      <p:ext uri="{BB962C8B-B14F-4D97-AF65-F5344CB8AC3E}">
        <p14:creationId xmlns:p14="http://schemas.microsoft.com/office/powerpoint/2010/main" val="2080917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10</a:t>
            </a:fld>
            <a:endParaRPr kumimoji="1" lang="zh-CN" altLang="en-US"/>
          </a:p>
        </p:txBody>
      </p:sp>
    </p:spTree>
    <p:extLst>
      <p:ext uri="{BB962C8B-B14F-4D97-AF65-F5344CB8AC3E}">
        <p14:creationId xmlns:p14="http://schemas.microsoft.com/office/powerpoint/2010/main" val="161233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11</a:t>
            </a:fld>
            <a:endParaRPr kumimoji="1" lang="zh-CN" altLang="en-US"/>
          </a:p>
        </p:txBody>
      </p:sp>
    </p:spTree>
    <p:extLst>
      <p:ext uri="{BB962C8B-B14F-4D97-AF65-F5344CB8AC3E}">
        <p14:creationId xmlns:p14="http://schemas.microsoft.com/office/powerpoint/2010/main" val="116664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12</a:t>
            </a:fld>
            <a:endParaRPr kumimoji="1" lang="zh-CN" altLang="en-US"/>
          </a:p>
        </p:txBody>
      </p:sp>
    </p:spTree>
    <p:extLst>
      <p:ext uri="{BB962C8B-B14F-4D97-AF65-F5344CB8AC3E}">
        <p14:creationId xmlns:p14="http://schemas.microsoft.com/office/powerpoint/2010/main" val="1292369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13</a:t>
            </a:fld>
            <a:endParaRPr kumimoji="1" lang="zh-CN" altLang="en-US"/>
          </a:p>
        </p:txBody>
      </p:sp>
    </p:spTree>
    <p:extLst>
      <p:ext uri="{BB962C8B-B14F-4D97-AF65-F5344CB8AC3E}">
        <p14:creationId xmlns:p14="http://schemas.microsoft.com/office/powerpoint/2010/main" val="2200382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2</a:t>
            </a:fld>
            <a:endParaRPr kumimoji="1" lang="zh-CN" altLang="en-US"/>
          </a:p>
        </p:txBody>
      </p:sp>
    </p:spTree>
    <p:extLst>
      <p:ext uri="{BB962C8B-B14F-4D97-AF65-F5344CB8AC3E}">
        <p14:creationId xmlns:p14="http://schemas.microsoft.com/office/powerpoint/2010/main" val="84412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3</a:t>
            </a:fld>
            <a:endParaRPr kumimoji="1" lang="zh-CN" altLang="en-US"/>
          </a:p>
        </p:txBody>
      </p:sp>
    </p:spTree>
    <p:extLst>
      <p:ext uri="{BB962C8B-B14F-4D97-AF65-F5344CB8AC3E}">
        <p14:creationId xmlns:p14="http://schemas.microsoft.com/office/powerpoint/2010/main" val="4171737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4</a:t>
            </a:fld>
            <a:endParaRPr kumimoji="1" lang="zh-CN" altLang="en-US"/>
          </a:p>
        </p:txBody>
      </p:sp>
    </p:spTree>
    <p:extLst>
      <p:ext uri="{BB962C8B-B14F-4D97-AF65-F5344CB8AC3E}">
        <p14:creationId xmlns:p14="http://schemas.microsoft.com/office/powerpoint/2010/main" val="2250298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6796E6"/>
                </a:solidFill>
                <a:effectLst/>
                <a:latin typeface="Menlo" panose="020B0609030804020204" pitchFamily="49" charset="0"/>
              </a:rPr>
              <a:t>1.</a:t>
            </a:r>
            <a:r>
              <a:rPr lang="zh-CN" altLang="en-US" b="0" dirty="0">
                <a:solidFill>
                  <a:srgbClr val="D4D4D4"/>
                </a:solidFill>
                <a:effectLst/>
                <a:latin typeface="Menlo" panose="020B0609030804020204" pitchFamily="49" charset="0"/>
              </a:rPr>
              <a:t> 缺少精心构建的可视化代理环境去探索和训练。不同于游戏训练环境可以简单的通过获胜失败去度量代理行为的好坏，在 </a:t>
            </a:r>
            <a:r>
              <a:rPr lang="en" altLang="zh-CN" b="0" dirty="0">
                <a:solidFill>
                  <a:srgbClr val="D4D4D4"/>
                </a:solidFill>
                <a:effectLst/>
                <a:latin typeface="Menlo" panose="020B0609030804020204" pitchFamily="49" charset="0"/>
              </a:rPr>
              <a:t>dashboard </a:t>
            </a:r>
            <a:r>
              <a:rPr lang="zh-CN" altLang="en-US" b="0" dirty="0">
                <a:solidFill>
                  <a:srgbClr val="D4D4D4"/>
                </a:solidFill>
                <a:effectLst/>
                <a:latin typeface="Menlo" panose="020B0609030804020204" pitchFamily="49" charset="0"/>
              </a:rPr>
              <a:t>生成环境中没有精确的度量方式去决定生成结果的好坏。</a:t>
            </a:r>
          </a:p>
          <a:p>
            <a:r>
              <a:rPr lang="en-US" altLang="zh-CN" b="0" dirty="0">
                <a:solidFill>
                  <a:srgbClr val="6796E6"/>
                </a:solidFill>
                <a:effectLst/>
                <a:latin typeface="Menlo" panose="020B0609030804020204" pitchFamily="49" charset="0"/>
              </a:rPr>
              <a:t>2.</a:t>
            </a:r>
            <a:r>
              <a:rPr lang="zh-CN" altLang="en-US" b="0" dirty="0">
                <a:solidFill>
                  <a:srgbClr val="D4D4D4"/>
                </a:solidFill>
                <a:effectLst/>
                <a:latin typeface="Menlo" panose="020B0609030804020204" pitchFamily="49" charset="0"/>
              </a:rPr>
              <a:t> 设计一个代理去模仿人类在生成 </a:t>
            </a:r>
            <a:r>
              <a:rPr lang="en" altLang="zh-CN" b="0" dirty="0">
                <a:solidFill>
                  <a:srgbClr val="D4D4D4"/>
                </a:solidFill>
                <a:effectLst/>
                <a:latin typeface="Menlo" panose="020B0609030804020204" pitchFamily="49" charset="0"/>
              </a:rPr>
              <a:t>dashboard </a:t>
            </a:r>
            <a:r>
              <a:rPr lang="zh-CN" altLang="en-US" b="0" dirty="0">
                <a:solidFill>
                  <a:srgbClr val="D4D4D4"/>
                </a:solidFill>
                <a:effectLst/>
                <a:latin typeface="Menlo" panose="020B0609030804020204" pitchFamily="49" charset="0"/>
              </a:rPr>
              <a:t>的过程中复杂的行为非常困难。因为在人类构建 </a:t>
            </a:r>
            <a:r>
              <a:rPr lang="en" altLang="zh-CN" b="0" dirty="0">
                <a:solidFill>
                  <a:srgbClr val="D4D4D4"/>
                </a:solidFill>
                <a:effectLst/>
                <a:latin typeface="Menlo" panose="020B0609030804020204" pitchFamily="49" charset="0"/>
              </a:rPr>
              <a:t>dashboard </a:t>
            </a:r>
            <a:r>
              <a:rPr lang="zh-CN" altLang="en-US" b="0" dirty="0">
                <a:solidFill>
                  <a:srgbClr val="D4D4D4"/>
                </a:solidFill>
                <a:effectLst/>
                <a:latin typeface="Menlo" panose="020B0609030804020204" pitchFamily="49" charset="0"/>
              </a:rPr>
              <a:t>中会有通过多个参数配置图表的行为和探索大规模的图表连接空间的行为，但这些行为很难建模。</a:t>
            </a:r>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5</a:t>
            </a:fld>
            <a:endParaRPr kumimoji="1" lang="zh-CN" altLang="en-US"/>
          </a:p>
        </p:txBody>
      </p:sp>
    </p:spTree>
    <p:extLst>
      <p:ext uri="{BB962C8B-B14F-4D97-AF65-F5344CB8AC3E}">
        <p14:creationId xmlns:p14="http://schemas.microsoft.com/office/powerpoint/2010/main" val="3644758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尽管数据编程在</a:t>
            </a:r>
            <a:r>
              <a:rPr lang="en-US" altLang="zh-CN" dirty="0"/>
              <a:t>NLP</a:t>
            </a:r>
            <a:r>
              <a:rPr lang="zh-CN" altLang="en-US" dirty="0"/>
              <a:t>领域取得了巨大的成功，但是在编程图片数据上仍然存在一定挑战。</a:t>
            </a:r>
            <a:endParaRPr lang="en-US" altLang="zh-CN" dirty="0"/>
          </a:p>
          <a:p>
            <a:r>
              <a:rPr lang="en-US" altLang="zh-CN" dirty="0"/>
              <a:t>1</a:t>
            </a:r>
            <a:r>
              <a:rPr lang="zh-CN" altLang="en-US" dirty="0"/>
              <a:t>）</a:t>
            </a:r>
            <a:r>
              <a:rPr lang="zh-CN" altLang="en-US" b="1" dirty="0"/>
              <a:t>在没有人工注释的情况下难以用视觉词汇描述图像</a:t>
            </a:r>
            <a:r>
              <a:rPr lang="zh-CN" altLang="en-US" dirty="0"/>
              <a:t>。这与使用有意义的单词进行文本数据编程不同，我们缺少一个用来编程图像数据的视觉词典。比如一个人可以被一组身体部位的概念来定义，包括手，头发，脸等等。</a:t>
            </a:r>
          </a:p>
          <a:p>
            <a:r>
              <a:rPr lang="en-US" altLang="zh-CN" dirty="0"/>
              <a:t>2</a:t>
            </a:r>
            <a:r>
              <a:rPr lang="zh-CN" altLang="en-US" dirty="0"/>
              <a:t>）</a:t>
            </a:r>
            <a:r>
              <a:rPr lang="zh-CN" altLang="en-US" b="1" dirty="0"/>
              <a:t>仍然缺乏有效的图像数据编程工具</a:t>
            </a:r>
            <a:r>
              <a:rPr lang="zh-CN" altLang="en-US" dirty="0"/>
              <a:t>。即使我们有了描述图像中物体和部件的视觉词汇，</a:t>
            </a:r>
            <a:endParaRPr lang="en-US" altLang="zh-CN" dirty="0"/>
          </a:p>
          <a:p>
            <a:r>
              <a:rPr lang="zh-CN" altLang="en-US" dirty="0"/>
              <a:t>缺乏一个有效的工具去探索、理解并且使用这些视觉概念来进行数据编程。</a:t>
            </a:r>
            <a:endParaRPr lang="en-US" altLang="zh-CN" dirty="0"/>
          </a:p>
          <a:p>
            <a:r>
              <a:rPr lang="zh-CN" altLang="en-US" sz="1200" dirty="0"/>
              <a:t>解决生成诸如</a:t>
            </a:r>
            <a:r>
              <a:rPr lang="en-US" altLang="zh-CN" sz="1200" dirty="0"/>
              <a:t>face + hand + body = person</a:t>
            </a:r>
            <a:r>
              <a:rPr lang="zh-CN" altLang="en-US" sz="1200" dirty="0"/>
              <a:t>这样的一个编程过程。 </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6</a:t>
            </a:fld>
            <a:endParaRPr kumimoji="1" lang="zh-CN" altLang="en-US"/>
          </a:p>
        </p:txBody>
      </p:sp>
    </p:spTree>
    <p:extLst>
      <p:ext uri="{BB962C8B-B14F-4D97-AF65-F5344CB8AC3E}">
        <p14:creationId xmlns:p14="http://schemas.microsoft.com/office/powerpoint/2010/main" val="477951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zh-CN" altLang="zh-CN" sz="2800"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7</a:t>
            </a:fld>
            <a:endParaRPr kumimoji="1" lang="zh-CN" altLang="en-US"/>
          </a:p>
        </p:txBody>
      </p:sp>
    </p:spTree>
    <p:extLst>
      <p:ext uri="{BB962C8B-B14F-4D97-AF65-F5344CB8AC3E}">
        <p14:creationId xmlns:p14="http://schemas.microsoft.com/office/powerpoint/2010/main" val="1523435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8</a:t>
            </a:fld>
            <a:endParaRPr kumimoji="1" lang="zh-CN" altLang="en-US"/>
          </a:p>
        </p:txBody>
      </p:sp>
    </p:spTree>
    <p:extLst>
      <p:ext uri="{BB962C8B-B14F-4D97-AF65-F5344CB8AC3E}">
        <p14:creationId xmlns:p14="http://schemas.microsoft.com/office/powerpoint/2010/main" val="2144382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09C14AD-DC57-2841-A8F9-B537B0EBF709}" type="slidenum">
              <a:rPr kumimoji="1" lang="zh-CN" altLang="en-US" smtClean="0"/>
              <a:t>9</a:t>
            </a:fld>
            <a:endParaRPr kumimoji="1" lang="zh-CN" altLang="en-US"/>
          </a:p>
        </p:txBody>
      </p:sp>
    </p:spTree>
    <p:extLst>
      <p:ext uri="{BB962C8B-B14F-4D97-AF65-F5344CB8AC3E}">
        <p14:creationId xmlns:p14="http://schemas.microsoft.com/office/powerpoint/2010/main" val="49087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5DECE83-30B0-43E7-9610-74EA76927121}"/>
              </a:ext>
            </a:extLst>
          </p:cNvPr>
          <p:cNvSpPr/>
          <p:nvPr userDrawn="1"/>
        </p:nvSpPr>
        <p:spPr>
          <a:xfrm>
            <a:off x="0" y="0"/>
            <a:ext cx="9144000" cy="4064000"/>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dirty="0"/>
          </a:p>
        </p:txBody>
      </p:sp>
      <p:sp>
        <p:nvSpPr>
          <p:cNvPr id="2" name="标题 1">
            <a:extLst>
              <a:ext uri="{FF2B5EF4-FFF2-40B4-BE49-F238E27FC236}">
                <a16:creationId xmlns:a16="http://schemas.microsoft.com/office/drawing/2014/main" id="{001E1953-FD9E-4693-A68D-B648D3FABC21}"/>
              </a:ext>
            </a:extLst>
          </p:cNvPr>
          <p:cNvSpPr>
            <a:spLocks noGrp="1"/>
          </p:cNvSpPr>
          <p:nvPr>
            <p:ph type="ctrTitle"/>
          </p:nvPr>
        </p:nvSpPr>
        <p:spPr>
          <a:xfrm>
            <a:off x="381000" y="1481933"/>
            <a:ext cx="8433296" cy="2387600"/>
          </a:xfrm>
          <a:prstGeom prst="rect">
            <a:avLst/>
          </a:prstGeom>
        </p:spPr>
        <p:txBody>
          <a:bodyPr anchor="b">
            <a:normAutofit/>
          </a:bodyPr>
          <a:lstStyle>
            <a:lvl1pPr algn="r">
              <a:defRPr sz="3300">
                <a:solidFill>
                  <a:schemeClr val="bg1"/>
                </a:solidFil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E54ED739-E7F0-4DF3-80D0-E2A32765BD20}"/>
              </a:ext>
            </a:extLst>
          </p:cNvPr>
          <p:cNvSpPr>
            <a:spLocks noGrp="1"/>
          </p:cNvSpPr>
          <p:nvPr>
            <p:ph type="subTitle" idx="1"/>
          </p:nvPr>
        </p:nvSpPr>
        <p:spPr>
          <a:xfrm>
            <a:off x="4000501" y="4377533"/>
            <a:ext cx="4813796" cy="1424780"/>
          </a:xfrm>
        </p:spPr>
        <p:txBody>
          <a:bodyPr/>
          <a:lstStyle>
            <a:lvl1pPr marL="0" indent="0" algn="r">
              <a:buNone/>
              <a:defRPr sz="1800">
                <a:solidFill>
                  <a:srgbClr val="536589"/>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pic>
        <p:nvPicPr>
          <p:cNvPr id="7" name="图形 11">
            <a:extLst>
              <a:ext uri="{FF2B5EF4-FFF2-40B4-BE49-F238E27FC236}">
                <a16:creationId xmlns:a16="http://schemas.microsoft.com/office/drawing/2014/main" id="{CBB62EA0-E0E5-45CA-AD63-7F7ECAE20C3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838" y="297780"/>
            <a:ext cx="2686890" cy="828000"/>
          </a:xfrm>
          <a:prstGeom prst="rect">
            <a:avLst/>
          </a:prstGeom>
        </p:spPr>
      </p:pic>
      <p:sp>
        <p:nvSpPr>
          <p:cNvPr id="9" name="矩形 8">
            <a:extLst>
              <a:ext uri="{FF2B5EF4-FFF2-40B4-BE49-F238E27FC236}">
                <a16:creationId xmlns:a16="http://schemas.microsoft.com/office/drawing/2014/main" id="{B7924E27-95AB-4458-9A11-7AF5FE4E45CA}"/>
              </a:ext>
            </a:extLst>
          </p:cNvPr>
          <p:cNvSpPr/>
          <p:nvPr userDrawn="1"/>
        </p:nvSpPr>
        <p:spPr bwMode="auto">
          <a:xfrm>
            <a:off x="1" y="4149725"/>
            <a:ext cx="6015038" cy="571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p>
        </p:txBody>
      </p:sp>
      <p:sp>
        <p:nvSpPr>
          <p:cNvPr id="10" name="矩形 9">
            <a:extLst>
              <a:ext uri="{FF2B5EF4-FFF2-40B4-BE49-F238E27FC236}">
                <a16:creationId xmlns:a16="http://schemas.microsoft.com/office/drawing/2014/main" id="{9981DDDD-2763-414F-81A1-77AF8CB0702D}"/>
              </a:ext>
            </a:extLst>
          </p:cNvPr>
          <p:cNvSpPr/>
          <p:nvPr userDrawn="1"/>
        </p:nvSpPr>
        <p:spPr bwMode="auto">
          <a:xfrm>
            <a:off x="6073776" y="4149725"/>
            <a:ext cx="3070225" cy="57150"/>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p>
        </p:txBody>
      </p:sp>
      <p:sp>
        <p:nvSpPr>
          <p:cNvPr id="11" name="日期占位符 10">
            <a:extLst>
              <a:ext uri="{FF2B5EF4-FFF2-40B4-BE49-F238E27FC236}">
                <a16:creationId xmlns:a16="http://schemas.microsoft.com/office/drawing/2014/main" id="{B950D139-18C6-4878-BF17-FAC0FCDB82CC}"/>
              </a:ext>
            </a:extLst>
          </p:cNvPr>
          <p:cNvSpPr>
            <a:spLocks noGrp="1"/>
          </p:cNvSpPr>
          <p:nvPr>
            <p:ph type="dt" sz="half" idx="10"/>
          </p:nvPr>
        </p:nvSpPr>
        <p:spPr/>
        <p:txBody>
          <a:bodyPr/>
          <a:lstStyle/>
          <a:p>
            <a:fld id="{78787863-3D42-4FB5-9D2C-F8C62B2A4E57}" type="datetimeFigureOut">
              <a:rPr lang="zh-CN" altLang="en-US" smtClean="0"/>
              <a:t>2022/12/22</a:t>
            </a:fld>
            <a:endParaRPr lang="zh-CN" altLang="en-US"/>
          </a:p>
        </p:txBody>
      </p:sp>
      <p:sp>
        <p:nvSpPr>
          <p:cNvPr id="12" name="灯片编号占位符 11">
            <a:extLst>
              <a:ext uri="{FF2B5EF4-FFF2-40B4-BE49-F238E27FC236}">
                <a16:creationId xmlns:a16="http://schemas.microsoft.com/office/drawing/2014/main" id="{3F276C96-7090-4624-8DCD-D4BCC23D525E}"/>
              </a:ext>
            </a:extLst>
          </p:cNvPr>
          <p:cNvSpPr>
            <a:spLocks noGrp="1"/>
          </p:cNvSpPr>
          <p:nvPr>
            <p:ph type="sldNum" sz="quarter" idx="11"/>
          </p:nvPr>
        </p:nvSpPr>
        <p:spPr/>
        <p:txBody>
          <a:bodyPr/>
          <a:lstStyle/>
          <a:p>
            <a:fld id="{D5C0B8A2-C466-4318-8846-BD2CCC4064B4}" type="slidenum">
              <a:rPr lang="zh-CN" altLang="en-US" smtClean="0"/>
              <a:t>‹#›</a:t>
            </a:fld>
            <a:endParaRPr lang="zh-CN" altLang="en-US"/>
          </a:p>
        </p:txBody>
      </p:sp>
    </p:spTree>
    <p:extLst>
      <p:ext uri="{BB962C8B-B14F-4D97-AF65-F5344CB8AC3E}">
        <p14:creationId xmlns:p14="http://schemas.microsoft.com/office/powerpoint/2010/main" val="3719536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8BE77A94-E635-C944-81B3-87F1D4098C77}"/>
              </a:ext>
            </a:extLst>
          </p:cNvPr>
          <p:cNvSpPr>
            <a:spLocks noGrp="1"/>
          </p:cNvSpPr>
          <p:nvPr>
            <p:ph type="dt" sz="half" idx="10"/>
          </p:nvPr>
        </p:nvSpPr>
        <p:spPr/>
        <p:txBody>
          <a:bodyPr/>
          <a:lstStyle/>
          <a:p>
            <a:fld id="{78787863-3D42-4FB5-9D2C-F8C62B2A4E57}" type="datetimeFigureOut">
              <a:rPr lang="zh-CN" altLang="en-US" smtClean="0"/>
              <a:t>2022/12/22</a:t>
            </a:fld>
            <a:endParaRPr lang="zh-CN" altLang="en-US"/>
          </a:p>
        </p:txBody>
      </p:sp>
      <p:sp>
        <p:nvSpPr>
          <p:cNvPr id="4" name="灯片编号占位符 3">
            <a:extLst>
              <a:ext uri="{FF2B5EF4-FFF2-40B4-BE49-F238E27FC236}">
                <a16:creationId xmlns:a16="http://schemas.microsoft.com/office/drawing/2014/main" id="{E6332224-72B3-B641-9A53-C6E348051035}"/>
              </a:ext>
            </a:extLst>
          </p:cNvPr>
          <p:cNvSpPr>
            <a:spLocks noGrp="1"/>
          </p:cNvSpPr>
          <p:nvPr>
            <p:ph type="sldNum" sz="quarter" idx="11"/>
          </p:nvPr>
        </p:nvSpPr>
        <p:spPr/>
        <p:txBody>
          <a:bodyPr/>
          <a:lstStyle/>
          <a:p>
            <a:fld id="{D5C0B8A2-C466-4318-8846-BD2CCC4064B4}" type="slidenum">
              <a:rPr lang="zh-CN" altLang="en-US" smtClean="0"/>
              <a:t>‹#›</a:t>
            </a:fld>
            <a:endParaRPr lang="zh-CN" altLang="en-US"/>
          </a:p>
        </p:txBody>
      </p:sp>
      <p:sp>
        <p:nvSpPr>
          <p:cNvPr id="5" name="矩形 4">
            <a:extLst>
              <a:ext uri="{FF2B5EF4-FFF2-40B4-BE49-F238E27FC236}">
                <a16:creationId xmlns:a16="http://schemas.microsoft.com/office/drawing/2014/main" id="{090BD50E-A240-D04D-B3C2-50D0E71ACEB1}"/>
              </a:ext>
            </a:extLst>
          </p:cNvPr>
          <p:cNvSpPr/>
          <p:nvPr userDrawn="1"/>
        </p:nvSpPr>
        <p:spPr>
          <a:xfrm>
            <a:off x="1" y="234888"/>
            <a:ext cx="279401" cy="792489"/>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solidFill>
                <a:prstClr val="white"/>
              </a:solidFill>
            </a:endParaRPr>
          </a:p>
        </p:txBody>
      </p:sp>
      <p:sp>
        <p:nvSpPr>
          <p:cNvPr id="6" name="矩形 5">
            <a:extLst>
              <a:ext uri="{FF2B5EF4-FFF2-40B4-BE49-F238E27FC236}">
                <a16:creationId xmlns:a16="http://schemas.microsoft.com/office/drawing/2014/main" id="{A0546348-50C2-944F-BC41-DFA13AE9096B}"/>
              </a:ext>
            </a:extLst>
          </p:cNvPr>
          <p:cNvSpPr/>
          <p:nvPr userDrawn="1"/>
        </p:nvSpPr>
        <p:spPr bwMode="auto">
          <a:xfrm>
            <a:off x="1" y="1103100"/>
            <a:ext cx="6015038" cy="571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p>
        </p:txBody>
      </p:sp>
      <p:sp>
        <p:nvSpPr>
          <p:cNvPr id="7" name="矩形 6">
            <a:extLst>
              <a:ext uri="{FF2B5EF4-FFF2-40B4-BE49-F238E27FC236}">
                <a16:creationId xmlns:a16="http://schemas.microsoft.com/office/drawing/2014/main" id="{26B9803F-BE47-EA49-994A-B0F8E6776C04}"/>
              </a:ext>
            </a:extLst>
          </p:cNvPr>
          <p:cNvSpPr/>
          <p:nvPr userDrawn="1"/>
        </p:nvSpPr>
        <p:spPr bwMode="auto">
          <a:xfrm>
            <a:off x="6073776" y="1103100"/>
            <a:ext cx="3070225" cy="57150"/>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p>
        </p:txBody>
      </p:sp>
      <p:sp>
        <p:nvSpPr>
          <p:cNvPr id="18" name="标题 1">
            <a:extLst>
              <a:ext uri="{FF2B5EF4-FFF2-40B4-BE49-F238E27FC236}">
                <a16:creationId xmlns:a16="http://schemas.microsoft.com/office/drawing/2014/main" id="{166331C4-F6D4-F04C-A93C-6028F99CDFBB}"/>
              </a:ext>
            </a:extLst>
          </p:cNvPr>
          <p:cNvSpPr>
            <a:spLocks noGrp="1"/>
          </p:cNvSpPr>
          <p:nvPr>
            <p:ph type="title"/>
          </p:nvPr>
        </p:nvSpPr>
        <p:spPr>
          <a:xfrm>
            <a:off x="338138" y="262038"/>
            <a:ext cx="8467725" cy="738188"/>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8901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5FA4-D988-42BE-BC0A-65AC61E73144}"/>
              </a:ext>
            </a:extLst>
          </p:cNvPr>
          <p:cNvSpPr>
            <a:spLocks noGrp="1"/>
          </p:cNvSpPr>
          <p:nvPr>
            <p:ph type="title"/>
          </p:nvPr>
        </p:nvSpPr>
        <p:spPr>
          <a:xfrm>
            <a:off x="338138" y="262038"/>
            <a:ext cx="8467725" cy="738188"/>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AD167E-177D-4E47-821F-229155B54D42}"/>
              </a:ext>
            </a:extLst>
          </p:cNvPr>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a:extLst>
              <a:ext uri="{FF2B5EF4-FFF2-40B4-BE49-F238E27FC236}">
                <a16:creationId xmlns:a16="http://schemas.microsoft.com/office/drawing/2014/main" id="{9F06EE41-4AAA-478A-B7EB-E90AAC4795DE}"/>
              </a:ext>
            </a:extLst>
          </p:cNvPr>
          <p:cNvSpPr>
            <a:spLocks noGrp="1"/>
          </p:cNvSpPr>
          <p:nvPr>
            <p:ph type="dt" sz="half" idx="10"/>
          </p:nvPr>
        </p:nvSpPr>
        <p:spPr/>
        <p:txBody>
          <a:bodyPr/>
          <a:lstStyle/>
          <a:p>
            <a:fld id="{78787863-3D42-4FB5-9D2C-F8C62B2A4E57}" type="datetimeFigureOut">
              <a:rPr lang="zh-CN" altLang="en-US" smtClean="0"/>
              <a:t>2022/12/22</a:t>
            </a:fld>
            <a:endParaRPr lang="zh-CN" altLang="en-US"/>
          </a:p>
        </p:txBody>
      </p:sp>
      <p:sp>
        <p:nvSpPr>
          <p:cNvPr id="8" name="灯片编号占位符 7">
            <a:extLst>
              <a:ext uri="{FF2B5EF4-FFF2-40B4-BE49-F238E27FC236}">
                <a16:creationId xmlns:a16="http://schemas.microsoft.com/office/drawing/2014/main" id="{C28A861D-0E43-4531-AE27-5DBCFB4CC350}"/>
              </a:ext>
            </a:extLst>
          </p:cNvPr>
          <p:cNvSpPr>
            <a:spLocks noGrp="1"/>
          </p:cNvSpPr>
          <p:nvPr>
            <p:ph type="sldNum" sz="quarter" idx="11"/>
          </p:nvPr>
        </p:nvSpPr>
        <p:spPr/>
        <p:txBody>
          <a:bodyPr/>
          <a:lstStyle/>
          <a:p>
            <a:fld id="{D5C0B8A2-C466-4318-8846-BD2CCC4064B4}" type="slidenum">
              <a:rPr lang="zh-CN" altLang="en-US" smtClean="0"/>
              <a:t>‹#›</a:t>
            </a:fld>
            <a:endParaRPr lang="zh-CN" altLang="en-US"/>
          </a:p>
        </p:txBody>
      </p:sp>
      <p:sp>
        <p:nvSpPr>
          <p:cNvPr id="9" name="矩形 8">
            <a:extLst>
              <a:ext uri="{FF2B5EF4-FFF2-40B4-BE49-F238E27FC236}">
                <a16:creationId xmlns:a16="http://schemas.microsoft.com/office/drawing/2014/main" id="{56D21163-AFF2-4222-A299-E7BDACF13E30}"/>
              </a:ext>
            </a:extLst>
          </p:cNvPr>
          <p:cNvSpPr/>
          <p:nvPr userDrawn="1"/>
        </p:nvSpPr>
        <p:spPr>
          <a:xfrm>
            <a:off x="1" y="234888"/>
            <a:ext cx="279401" cy="792489"/>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solidFill>
                <a:prstClr val="white"/>
              </a:solidFill>
            </a:endParaRPr>
          </a:p>
        </p:txBody>
      </p:sp>
      <p:sp>
        <p:nvSpPr>
          <p:cNvPr id="10" name="矩形 9">
            <a:extLst>
              <a:ext uri="{FF2B5EF4-FFF2-40B4-BE49-F238E27FC236}">
                <a16:creationId xmlns:a16="http://schemas.microsoft.com/office/drawing/2014/main" id="{C23999BA-1CD8-4819-937D-6B0310EBE138}"/>
              </a:ext>
            </a:extLst>
          </p:cNvPr>
          <p:cNvSpPr/>
          <p:nvPr userDrawn="1"/>
        </p:nvSpPr>
        <p:spPr bwMode="auto">
          <a:xfrm>
            <a:off x="1" y="1103100"/>
            <a:ext cx="6015038" cy="571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p>
        </p:txBody>
      </p:sp>
      <p:sp>
        <p:nvSpPr>
          <p:cNvPr id="11" name="矩形 10">
            <a:extLst>
              <a:ext uri="{FF2B5EF4-FFF2-40B4-BE49-F238E27FC236}">
                <a16:creationId xmlns:a16="http://schemas.microsoft.com/office/drawing/2014/main" id="{40D92280-857B-4B3A-A2BE-87570B134723}"/>
              </a:ext>
            </a:extLst>
          </p:cNvPr>
          <p:cNvSpPr/>
          <p:nvPr userDrawn="1"/>
        </p:nvSpPr>
        <p:spPr bwMode="auto">
          <a:xfrm>
            <a:off x="6073776" y="1103100"/>
            <a:ext cx="3070225" cy="57150"/>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p>
        </p:txBody>
      </p:sp>
    </p:spTree>
    <p:extLst>
      <p:ext uri="{BB962C8B-B14F-4D97-AF65-F5344CB8AC3E}">
        <p14:creationId xmlns:p14="http://schemas.microsoft.com/office/powerpoint/2010/main" val="202152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B396F-FBFA-4757-A6F2-6BAC86509EC7}"/>
              </a:ext>
            </a:extLst>
          </p:cNvPr>
          <p:cNvSpPr>
            <a:spLocks noGrp="1"/>
          </p:cNvSpPr>
          <p:nvPr>
            <p:ph type="title"/>
          </p:nvPr>
        </p:nvSpPr>
        <p:spPr>
          <a:xfrm>
            <a:off x="338138" y="262038"/>
            <a:ext cx="8467725" cy="738188"/>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194F93-C211-4CE0-8E70-686B7D658BA1}"/>
              </a:ext>
            </a:extLst>
          </p:cNvPr>
          <p:cNvSpPr>
            <a:spLocks noGrp="1"/>
          </p:cNvSpPr>
          <p:nvPr>
            <p:ph sz="half" idx="1"/>
          </p:nvPr>
        </p:nvSpPr>
        <p:spPr>
          <a:xfrm>
            <a:off x="338137" y="1244600"/>
            <a:ext cx="4148138" cy="49784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a:extLst>
              <a:ext uri="{FF2B5EF4-FFF2-40B4-BE49-F238E27FC236}">
                <a16:creationId xmlns:a16="http://schemas.microsoft.com/office/drawing/2014/main" id="{4E8F1073-E712-4439-A45D-8320DF12FFF9}"/>
              </a:ext>
            </a:extLst>
          </p:cNvPr>
          <p:cNvSpPr>
            <a:spLocks noGrp="1"/>
          </p:cNvSpPr>
          <p:nvPr>
            <p:ph sz="half" idx="2"/>
          </p:nvPr>
        </p:nvSpPr>
        <p:spPr>
          <a:xfrm>
            <a:off x="4657726" y="1244600"/>
            <a:ext cx="4148138" cy="4978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7">
            <a:extLst>
              <a:ext uri="{FF2B5EF4-FFF2-40B4-BE49-F238E27FC236}">
                <a16:creationId xmlns:a16="http://schemas.microsoft.com/office/drawing/2014/main" id="{7E2C9F36-54A4-40D7-B377-CE8427C0288E}"/>
              </a:ext>
            </a:extLst>
          </p:cNvPr>
          <p:cNvSpPr>
            <a:spLocks noGrp="1"/>
          </p:cNvSpPr>
          <p:nvPr>
            <p:ph type="dt" sz="half" idx="10"/>
          </p:nvPr>
        </p:nvSpPr>
        <p:spPr/>
        <p:txBody>
          <a:bodyPr/>
          <a:lstStyle/>
          <a:p>
            <a:fld id="{78787863-3D42-4FB5-9D2C-F8C62B2A4E57}" type="datetimeFigureOut">
              <a:rPr lang="zh-CN" altLang="en-US" smtClean="0"/>
              <a:t>2022/12/22</a:t>
            </a:fld>
            <a:endParaRPr lang="zh-CN" altLang="en-US"/>
          </a:p>
        </p:txBody>
      </p:sp>
      <p:sp>
        <p:nvSpPr>
          <p:cNvPr id="9" name="灯片编号占位符 8">
            <a:extLst>
              <a:ext uri="{FF2B5EF4-FFF2-40B4-BE49-F238E27FC236}">
                <a16:creationId xmlns:a16="http://schemas.microsoft.com/office/drawing/2014/main" id="{719F4A9D-70FD-4439-9A49-295D635B2A9E}"/>
              </a:ext>
            </a:extLst>
          </p:cNvPr>
          <p:cNvSpPr>
            <a:spLocks noGrp="1"/>
          </p:cNvSpPr>
          <p:nvPr>
            <p:ph type="sldNum" sz="quarter" idx="11"/>
          </p:nvPr>
        </p:nvSpPr>
        <p:spPr/>
        <p:txBody>
          <a:bodyPr/>
          <a:lstStyle/>
          <a:p>
            <a:fld id="{D5C0B8A2-C466-4318-8846-BD2CCC4064B4}" type="slidenum">
              <a:rPr lang="zh-CN" altLang="en-US" smtClean="0"/>
              <a:t>‹#›</a:t>
            </a:fld>
            <a:endParaRPr lang="zh-CN" altLang="en-US"/>
          </a:p>
        </p:txBody>
      </p:sp>
      <p:sp>
        <p:nvSpPr>
          <p:cNvPr id="10" name="矩形 9">
            <a:extLst>
              <a:ext uri="{FF2B5EF4-FFF2-40B4-BE49-F238E27FC236}">
                <a16:creationId xmlns:a16="http://schemas.microsoft.com/office/drawing/2014/main" id="{BAB31AB0-11D0-425E-8D2F-204CA1F93F5F}"/>
              </a:ext>
            </a:extLst>
          </p:cNvPr>
          <p:cNvSpPr/>
          <p:nvPr userDrawn="1"/>
        </p:nvSpPr>
        <p:spPr>
          <a:xfrm>
            <a:off x="1" y="234888"/>
            <a:ext cx="279401" cy="792489"/>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solidFill>
                <a:prstClr val="white"/>
              </a:solidFill>
            </a:endParaRPr>
          </a:p>
        </p:txBody>
      </p:sp>
      <p:sp>
        <p:nvSpPr>
          <p:cNvPr id="11" name="矩形 10">
            <a:extLst>
              <a:ext uri="{FF2B5EF4-FFF2-40B4-BE49-F238E27FC236}">
                <a16:creationId xmlns:a16="http://schemas.microsoft.com/office/drawing/2014/main" id="{039CD73F-064D-4031-8018-0513D817BDB7}"/>
              </a:ext>
            </a:extLst>
          </p:cNvPr>
          <p:cNvSpPr/>
          <p:nvPr userDrawn="1"/>
        </p:nvSpPr>
        <p:spPr bwMode="auto">
          <a:xfrm>
            <a:off x="1" y="1094293"/>
            <a:ext cx="6015038" cy="571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p>
        </p:txBody>
      </p:sp>
      <p:sp>
        <p:nvSpPr>
          <p:cNvPr id="12" name="矩形 11">
            <a:extLst>
              <a:ext uri="{FF2B5EF4-FFF2-40B4-BE49-F238E27FC236}">
                <a16:creationId xmlns:a16="http://schemas.microsoft.com/office/drawing/2014/main" id="{A2149D83-2BCA-46B0-ADDC-2095E55259DE}"/>
              </a:ext>
            </a:extLst>
          </p:cNvPr>
          <p:cNvSpPr/>
          <p:nvPr userDrawn="1"/>
        </p:nvSpPr>
        <p:spPr bwMode="auto">
          <a:xfrm>
            <a:off x="6073776" y="1094293"/>
            <a:ext cx="3070225" cy="57150"/>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p>
        </p:txBody>
      </p:sp>
    </p:spTree>
    <p:extLst>
      <p:ext uri="{BB962C8B-B14F-4D97-AF65-F5344CB8AC3E}">
        <p14:creationId xmlns:p14="http://schemas.microsoft.com/office/powerpoint/2010/main" val="426313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BC9845BF-5581-4A89-B6A8-498D56123DF0}"/>
              </a:ext>
            </a:extLst>
          </p:cNvPr>
          <p:cNvGrpSpPr/>
          <p:nvPr userDrawn="1"/>
        </p:nvGrpSpPr>
        <p:grpSpPr bwMode="auto">
          <a:xfrm>
            <a:off x="1" y="3443858"/>
            <a:ext cx="9143999" cy="57150"/>
            <a:chOff x="30834" y="1305568"/>
            <a:chExt cx="8816454" cy="66133"/>
          </a:xfrm>
        </p:grpSpPr>
        <p:sp>
          <p:nvSpPr>
            <p:cNvPr id="7" name="矩形 6">
              <a:extLst>
                <a:ext uri="{FF2B5EF4-FFF2-40B4-BE49-F238E27FC236}">
                  <a16:creationId xmlns:a16="http://schemas.microsoft.com/office/drawing/2014/main" id="{7E536B1A-D35F-44AB-99B9-1DE6804C7F0A}"/>
                </a:ext>
              </a:extLst>
            </p:cNvPr>
            <p:cNvSpPr/>
            <p:nvPr userDrawn="1"/>
          </p:nvSpPr>
          <p:spPr>
            <a:xfrm>
              <a:off x="30834" y="1305568"/>
              <a:ext cx="5799574" cy="6613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solidFill>
                  <a:prstClr val="white"/>
                </a:solidFill>
              </a:endParaRPr>
            </a:p>
          </p:txBody>
        </p:sp>
        <p:sp>
          <p:nvSpPr>
            <p:cNvPr id="8" name="矩形 7">
              <a:extLst>
                <a:ext uri="{FF2B5EF4-FFF2-40B4-BE49-F238E27FC236}">
                  <a16:creationId xmlns:a16="http://schemas.microsoft.com/office/drawing/2014/main" id="{06350EBE-6957-40E7-962F-50D77DBA1DF8}"/>
                </a:ext>
              </a:extLst>
            </p:cNvPr>
            <p:cNvSpPr/>
            <p:nvPr userDrawn="1"/>
          </p:nvSpPr>
          <p:spPr>
            <a:xfrm>
              <a:off x="5887041" y="1305568"/>
              <a:ext cx="2960247" cy="66133"/>
            </a:xfrm>
            <a:prstGeom prst="rect">
              <a:avLst/>
            </a:prstGeom>
            <a:solidFill>
              <a:srgbClr val="00468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solidFill>
                  <a:prstClr val="white"/>
                </a:solidFill>
              </a:endParaRPr>
            </a:p>
          </p:txBody>
        </p:sp>
      </p:grpSp>
      <p:sp>
        <p:nvSpPr>
          <p:cNvPr id="6" name="矩形 5">
            <a:extLst>
              <a:ext uri="{FF2B5EF4-FFF2-40B4-BE49-F238E27FC236}">
                <a16:creationId xmlns:a16="http://schemas.microsoft.com/office/drawing/2014/main" id="{163E55AB-DDAA-45E3-8B99-6B72817FA3C9}"/>
              </a:ext>
            </a:extLst>
          </p:cNvPr>
          <p:cNvSpPr/>
          <p:nvPr userDrawn="1"/>
        </p:nvSpPr>
        <p:spPr>
          <a:xfrm>
            <a:off x="0" y="3560660"/>
            <a:ext cx="9144000" cy="3297341"/>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solidFill>
                <a:prstClr val="white"/>
              </a:solidFill>
            </a:endParaRPr>
          </a:p>
        </p:txBody>
      </p:sp>
      <p:sp>
        <p:nvSpPr>
          <p:cNvPr id="2" name="标题 1">
            <a:extLst>
              <a:ext uri="{FF2B5EF4-FFF2-40B4-BE49-F238E27FC236}">
                <a16:creationId xmlns:a16="http://schemas.microsoft.com/office/drawing/2014/main" id="{5D153260-1DEA-43A6-943A-880946B903E8}"/>
              </a:ext>
            </a:extLst>
          </p:cNvPr>
          <p:cNvSpPr>
            <a:spLocks noGrp="1"/>
          </p:cNvSpPr>
          <p:nvPr>
            <p:ph type="title"/>
          </p:nvPr>
        </p:nvSpPr>
        <p:spPr>
          <a:xfrm>
            <a:off x="338138" y="2420478"/>
            <a:ext cx="8467725" cy="738188"/>
          </a:xfrm>
          <a:prstGeom prst="rect">
            <a:avLst/>
          </a:prstGeom>
        </p:spPr>
        <p:txBody>
          <a:bodyPr>
            <a:normAutofit/>
          </a:bodyPr>
          <a:lstStyle>
            <a:lvl1pPr algn="r">
              <a:defRPr sz="3000" b="1">
                <a:solidFill>
                  <a:srgbClr val="536589"/>
                </a:solidFill>
              </a:defRPr>
            </a:lvl1pPr>
          </a:lstStyle>
          <a:p>
            <a:r>
              <a:rPr lang="zh-CN" altLang="en-US"/>
              <a:t>单击此处编辑母版标题样式</a:t>
            </a:r>
          </a:p>
        </p:txBody>
      </p:sp>
      <p:sp>
        <p:nvSpPr>
          <p:cNvPr id="3" name="日期占位符 2">
            <a:extLst>
              <a:ext uri="{FF2B5EF4-FFF2-40B4-BE49-F238E27FC236}">
                <a16:creationId xmlns:a16="http://schemas.microsoft.com/office/drawing/2014/main" id="{EBA6677D-66EA-402E-ADA3-2366B5169329}"/>
              </a:ext>
            </a:extLst>
          </p:cNvPr>
          <p:cNvSpPr>
            <a:spLocks noGrp="1"/>
          </p:cNvSpPr>
          <p:nvPr>
            <p:ph type="dt" sz="half" idx="10"/>
          </p:nvPr>
        </p:nvSpPr>
        <p:spPr/>
        <p:txBody>
          <a:bodyPr/>
          <a:lstStyle>
            <a:lvl1pPr>
              <a:defRPr>
                <a:solidFill>
                  <a:schemeClr val="bg1"/>
                </a:solidFill>
              </a:defRPr>
            </a:lvl1pPr>
          </a:lstStyle>
          <a:p>
            <a:fld id="{78787863-3D42-4FB5-9D2C-F8C62B2A4E57}" type="datetimeFigureOut">
              <a:rPr lang="zh-CN" altLang="en-US" smtClean="0"/>
              <a:pPr/>
              <a:t>2022/12/22</a:t>
            </a:fld>
            <a:endParaRPr lang="zh-CN" altLang="en-US"/>
          </a:p>
        </p:txBody>
      </p:sp>
      <p:sp>
        <p:nvSpPr>
          <p:cNvPr id="4" name="灯片编号占位符 3">
            <a:extLst>
              <a:ext uri="{FF2B5EF4-FFF2-40B4-BE49-F238E27FC236}">
                <a16:creationId xmlns:a16="http://schemas.microsoft.com/office/drawing/2014/main" id="{DEDE2FBD-3FC0-48E1-A409-F286436D3E92}"/>
              </a:ext>
            </a:extLst>
          </p:cNvPr>
          <p:cNvSpPr>
            <a:spLocks noGrp="1"/>
          </p:cNvSpPr>
          <p:nvPr>
            <p:ph type="sldNum" sz="quarter" idx="11"/>
          </p:nvPr>
        </p:nvSpPr>
        <p:spPr/>
        <p:txBody>
          <a:bodyPr/>
          <a:lstStyle>
            <a:lvl1pPr>
              <a:defRPr>
                <a:solidFill>
                  <a:schemeClr val="bg1"/>
                </a:solidFill>
              </a:defRPr>
            </a:lvl1pPr>
          </a:lstStyle>
          <a:p>
            <a:fld id="{D5C0B8A2-C466-4318-8846-BD2CCC4064B4}" type="slidenum">
              <a:rPr lang="zh-CN" altLang="en-US" smtClean="0"/>
              <a:pPr/>
              <a:t>‹#›</a:t>
            </a:fld>
            <a:endParaRPr lang="zh-CN" altLang="en-US" dirty="0"/>
          </a:p>
        </p:txBody>
      </p:sp>
      <p:sp>
        <p:nvSpPr>
          <p:cNvPr id="9" name="副标题 2">
            <a:extLst>
              <a:ext uri="{FF2B5EF4-FFF2-40B4-BE49-F238E27FC236}">
                <a16:creationId xmlns:a16="http://schemas.microsoft.com/office/drawing/2014/main" id="{C9169A92-A4CB-4940-9F50-43B8B1B6AF36}"/>
              </a:ext>
            </a:extLst>
          </p:cNvPr>
          <p:cNvSpPr>
            <a:spLocks noGrp="1"/>
          </p:cNvSpPr>
          <p:nvPr>
            <p:ph type="subTitle" idx="1"/>
          </p:nvPr>
        </p:nvSpPr>
        <p:spPr>
          <a:xfrm>
            <a:off x="3737471" y="3784549"/>
            <a:ext cx="5076825" cy="1424780"/>
          </a:xfrm>
        </p:spPr>
        <p:txBody>
          <a:bodyPr/>
          <a:lstStyle>
            <a:lvl1pPr marL="0" indent="0" algn="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p>
        </p:txBody>
      </p:sp>
      <p:sp>
        <p:nvSpPr>
          <p:cNvPr id="10" name="文本框 9">
            <a:extLst>
              <a:ext uri="{FF2B5EF4-FFF2-40B4-BE49-F238E27FC236}">
                <a16:creationId xmlns:a16="http://schemas.microsoft.com/office/drawing/2014/main" id="{D702CD44-CA29-42B1-A244-C9C0AB1C5267}"/>
              </a:ext>
            </a:extLst>
          </p:cNvPr>
          <p:cNvSpPr txBox="1"/>
          <p:nvPr userDrawn="1"/>
        </p:nvSpPr>
        <p:spPr>
          <a:xfrm>
            <a:off x="714355" y="6445638"/>
            <a:ext cx="4394152" cy="230832"/>
          </a:xfrm>
          <a:prstGeom prst="rect">
            <a:avLst/>
          </a:prstGeom>
          <a:noFill/>
        </p:spPr>
        <p:txBody>
          <a:bodyPr wrap="none" rtlCol="0">
            <a:spAutoFit/>
          </a:bodyPr>
          <a:lstStyle/>
          <a:p>
            <a:pPr algn="l">
              <a:defRPr/>
            </a:pPr>
            <a:r>
              <a:rPr lang="en-US" altLang="zh-CN" sz="900" dirty="0">
                <a:solidFill>
                  <a:schemeClr val="bg1"/>
                </a:solidFill>
                <a:latin typeface="Times New Roman" panose="02020603050405020304" pitchFamily="18" charset="0"/>
                <a:cs typeface="Times New Roman" panose="02020603050405020304" pitchFamily="18" charset="0"/>
              </a:rPr>
              <a:t>Visual Analytics and Intelligence Group | State Key Lab of CAD&amp;CG, Zhejiang University</a:t>
            </a:r>
            <a:endParaRPr lang="zh-CN" altLang="en-US" sz="900" dirty="0">
              <a:solidFill>
                <a:schemeClr val="bg1"/>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97780ECD-B2A6-494A-B74E-ADC6CAC7EF35}"/>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343183" y="6361073"/>
            <a:ext cx="396000" cy="396000"/>
          </a:xfrm>
          <a:prstGeom prst="rect">
            <a:avLst/>
          </a:prstGeom>
        </p:spPr>
      </p:pic>
      <p:cxnSp>
        <p:nvCxnSpPr>
          <p:cNvPr id="12" name="直接连接符 11">
            <a:extLst>
              <a:ext uri="{FF2B5EF4-FFF2-40B4-BE49-F238E27FC236}">
                <a16:creationId xmlns:a16="http://schemas.microsoft.com/office/drawing/2014/main" id="{EF756189-49D4-4395-B38E-BE0BD7B5949D}"/>
              </a:ext>
            </a:extLst>
          </p:cNvPr>
          <p:cNvCxnSpPr>
            <a:cxnSpLocks/>
          </p:cNvCxnSpPr>
          <p:nvPr userDrawn="1"/>
        </p:nvCxnSpPr>
        <p:spPr>
          <a:xfrm>
            <a:off x="343183" y="6739342"/>
            <a:ext cx="47653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图形 11">
            <a:extLst>
              <a:ext uri="{FF2B5EF4-FFF2-40B4-BE49-F238E27FC236}">
                <a16:creationId xmlns:a16="http://schemas.microsoft.com/office/drawing/2014/main" id="{A561A641-6EA3-43AA-A2D8-A51DFFD3A64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6831" y="297780"/>
            <a:ext cx="2686887" cy="828000"/>
          </a:xfrm>
          <a:prstGeom prst="rect">
            <a:avLst/>
          </a:prstGeom>
        </p:spPr>
      </p:pic>
    </p:spTree>
    <p:extLst>
      <p:ext uri="{BB962C8B-B14F-4D97-AF65-F5344CB8AC3E}">
        <p14:creationId xmlns:p14="http://schemas.microsoft.com/office/powerpoint/2010/main" val="382908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375AB38-1307-5841-976E-E8698088E22B}"/>
              </a:ext>
            </a:extLst>
          </p:cNvPr>
          <p:cNvSpPr>
            <a:spLocks noGrp="1"/>
          </p:cNvSpPr>
          <p:nvPr>
            <p:ph type="dt" sz="half" idx="10"/>
          </p:nvPr>
        </p:nvSpPr>
        <p:spPr/>
        <p:txBody>
          <a:bodyPr/>
          <a:lstStyle/>
          <a:p>
            <a:fld id="{78787863-3D42-4FB5-9D2C-F8C62B2A4E57}" type="datetimeFigureOut">
              <a:rPr lang="zh-CN" altLang="en-US" smtClean="0"/>
              <a:t>2022/12/22</a:t>
            </a:fld>
            <a:endParaRPr lang="zh-CN" altLang="en-US"/>
          </a:p>
        </p:txBody>
      </p:sp>
      <p:sp>
        <p:nvSpPr>
          <p:cNvPr id="4" name="灯片编号占位符 3">
            <a:extLst>
              <a:ext uri="{FF2B5EF4-FFF2-40B4-BE49-F238E27FC236}">
                <a16:creationId xmlns:a16="http://schemas.microsoft.com/office/drawing/2014/main" id="{08B98B9E-EFE8-FA46-A79A-2BCD01B481F0}"/>
              </a:ext>
            </a:extLst>
          </p:cNvPr>
          <p:cNvSpPr>
            <a:spLocks noGrp="1"/>
          </p:cNvSpPr>
          <p:nvPr>
            <p:ph type="sldNum" sz="quarter" idx="11"/>
          </p:nvPr>
        </p:nvSpPr>
        <p:spPr/>
        <p:txBody>
          <a:bodyPr/>
          <a:lstStyle/>
          <a:p>
            <a:fld id="{D5C0B8A2-C466-4318-8846-BD2CCC4064B4}" type="slidenum">
              <a:rPr lang="zh-CN" altLang="en-US" smtClean="0"/>
              <a:t>‹#›</a:t>
            </a:fld>
            <a:endParaRPr lang="zh-CN" altLang="en-US"/>
          </a:p>
        </p:txBody>
      </p:sp>
      <p:sp>
        <p:nvSpPr>
          <p:cNvPr id="6" name="矩形 5">
            <a:extLst>
              <a:ext uri="{FF2B5EF4-FFF2-40B4-BE49-F238E27FC236}">
                <a16:creationId xmlns:a16="http://schemas.microsoft.com/office/drawing/2014/main" id="{0F406CBD-C015-B64C-98A3-07D2EE26C358}"/>
              </a:ext>
            </a:extLst>
          </p:cNvPr>
          <p:cNvSpPr/>
          <p:nvPr userDrawn="1"/>
        </p:nvSpPr>
        <p:spPr>
          <a:xfrm>
            <a:off x="1" y="234888"/>
            <a:ext cx="279401" cy="792489"/>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solidFill>
                <a:prstClr val="white"/>
              </a:solidFill>
            </a:endParaRPr>
          </a:p>
        </p:txBody>
      </p:sp>
      <p:sp>
        <p:nvSpPr>
          <p:cNvPr id="7" name="矩形 6">
            <a:extLst>
              <a:ext uri="{FF2B5EF4-FFF2-40B4-BE49-F238E27FC236}">
                <a16:creationId xmlns:a16="http://schemas.microsoft.com/office/drawing/2014/main" id="{4C20B716-5BF3-7C4A-824D-A4B768B68BAB}"/>
              </a:ext>
            </a:extLst>
          </p:cNvPr>
          <p:cNvSpPr/>
          <p:nvPr userDrawn="1"/>
        </p:nvSpPr>
        <p:spPr bwMode="auto">
          <a:xfrm>
            <a:off x="1" y="1103100"/>
            <a:ext cx="6015038" cy="571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p>
        </p:txBody>
      </p:sp>
      <p:sp>
        <p:nvSpPr>
          <p:cNvPr id="8" name="矩形 7">
            <a:extLst>
              <a:ext uri="{FF2B5EF4-FFF2-40B4-BE49-F238E27FC236}">
                <a16:creationId xmlns:a16="http://schemas.microsoft.com/office/drawing/2014/main" id="{1339A7E7-BA02-D54B-936E-419A4D668D12}"/>
              </a:ext>
            </a:extLst>
          </p:cNvPr>
          <p:cNvSpPr/>
          <p:nvPr userDrawn="1"/>
        </p:nvSpPr>
        <p:spPr bwMode="auto">
          <a:xfrm>
            <a:off x="6073776" y="1103100"/>
            <a:ext cx="3070225" cy="57150"/>
          </a:xfrm>
          <a:prstGeom prst="rect">
            <a:avLst/>
          </a:prstGeom>
          <a:solidFill>
            <a:srgbClr val="536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fontAlgn="auto">
              <a:spcBef>
                <a:spcPts val="0"/>
              </a:spcBef>
              <a:spcAft>
                <a:spcPts val="0"/>
              </a:spcAft>
              <a:defRPr/>
            </a:pPr>
            <a:endParaRPr lang="zh-CN" altLang="en-US" sz="1013"/>
          </a:p>
        </p:txBody>
      </p:sp>
    </p:spTree>
    <p:extLst>
      <p:ext uri="{BB962C8B-B14F-4D97-AF65-F5344CB8AC3E}">
        <p14:creationId xmlns:p14="http://schemas.microsoft.com/office/powerpoint/2010/main" val="359964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80A95F7-741F-4884-9A07-8D47BB31BDDC}"/>
              </a:ext>
            </a:extLst>
          </p:cNvPr>
          <p:cNvSpPr>
            <a:spLocks noGrp="1"/>
          </p:cNvSpPr>
          <p:nvPr>
            <p:ph type="body" idx="1"/>
          </p:nvPr>
        </p:nvSpPr>
        <p:spPr>
          <a:xfrm>
            <a:off x="338138" y="1253331"/>
            <a:ext cx="8467725" cy="496113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475D95B6-E497-492A-8102-AF324E775012}"/>
              </a:ext>
            </a:extLst>
          </p:cNvPr>
          <p:cNvSpPr>
            <a:spLocks noGrp="1"/>
          </p:cNvSpPr>
          <p:nvPr>
            <p:ph type="dt" sz="half" idx="2"/>
          </p:nvPr>
        </p:nvSpPr>
        <p:spPr>
          <a:xfrm>
            <a:off x="6090146" y="6348818"/>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8787863-3D42-4FB5-9D2C-F8C62B2A4E57}" type="datetimeFigureOut">
              <a:rPr lang="zh-CN" altLang="en-US" smtClean="0"/>
              <a:t>2022/12/22</a:t>
            </a:fld>
            <a:endParaRPr lang="zh-CN" altLang="en-US"/>
          </a:p>
        </p:txBody>
      </p:sp>
      <p:sp>
        <p:nvSpPr>
          <p:cNvPr id="6" name="灯片编号占位符 5">
            <a:extLst>
              <a:ext uri="{FF2B5EF4-FFF2-40B4-BE49-F238E27FC236}">
                <a16:creationId xmlns:a16="http://schemas.microsoft.com/office/drawing/2014/main" id="{7B9D8D02-1799-4488-8D6E-72B4938D3063}"/>
              </a:ext>
            </a:extLst>
          </p:cNvPr>
          <p:cNvSpPr>
            <a:spLocks noGrp="1"/>
          </p:cNvSpPr>
          <p:nvPr>
            <p:ph type="sldNum" sz="quarter" idx="4"/>
          </p:nvPr>
        </p:nvSpPr>
        <p:spPr>
          <a:xfrm>
            <a:off x="8271371" y="6348818"/>
            <a:ext cx="542925"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C0B8A2-C466-4318-8846-BD2CCC4064B4}" type="slidenum">
              <a:rPr lang="zh-CN" altLang="en-US" smtClean="0"/>
              <a:t>‹#›</a:t>
            </a:fld>
            <a:endParaRPr lang="zh-CN" altLang="en-US"/>
          </a:p>
        </p:txBody>
      </p:sp>
      <p:sp>
        <p:nvSpPr>
          <p:cNvPr id="14" name="文本框 13">
            <a:extLst>
              <a:ext uri="{FF2B5EF4-FFF2-40B4-BE49-F238E27FC236}">
                <a16:creationId xmlns:a16="http://schemas.microsoft.com/office/drawing/2014/main" id="{CD8C7990-02C3-44FD-AB13-0F4EC7CE3CFA}"/>
              </a:ext>
            </a:extLst>
          </p:cNvPr>
          <p:cNvSpPr txBox="1"/>
          <p:nvPr userDrawn="1"/>
        </p:nvSpPr>
        <p:spPr>
          <a:xfrm>
            <a:off x="708491" y="6445638"/>
            <a:ext cx="4423006" cy="230832"/>
          </a:xfrm>
          <a:prstGeom prst="rect">
            <a:avLst/>
          </a:prstGeom>
          <a:noFill/>
        </p:spPr>
        <p:txBody>
          <a:bodyPr wrap="none" rtlCol="0">
            <a:spAutoFit/>
          </a:bodyPr>
          <a:lstStyle/>
          <a:p>
            <a:pPr algn="l">
              <a:defRPr/>
            </a:pPr>
            <a:r>
              <a:rPr lang="en-US" altLang="zh-CN" sz="900" dirty="0">
                <a:solidFill>
                  <a:schemeClr val="bg1">
                    <a:lumMod val="50000"/>
                  </a:schemeClr>
                </a:solidFill>
                <a:latin typeface="Times New Roman" panose="02020603050405020304" pitchFamily="18" charset="0"/>
                <a:cs typeface="Times New Roman" panose="02020603050405020304" pitchFamily="18" charset="0"/>
              </a:rPr>
              <a:t>Visual Analytics and Intelligence Group | State Key Lab of CAD&amp;CG, Zhejiang University</a:t>
            </a:r>
            <a:endParaRPr lang="zh-CN" altLang="en-US" sz="9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D59632BB-9A64-473B-9D44-93E923D22D1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37319" y="6361073"/>
            <a:ext cx="396000" cy="396000"/>
          </a:xfrm>
          <a:prstGeom prst="rect">
            <a:avLst/>
          </a:prstGeom>
        </p:spPr>
      </p:pic>
      <p:cxnSp>
        <p:nvCxnSpPr>
          <p:cNvPr id="17" name="直接连接符 16">
            <a:extLst>
              <a:ext uri="{FF2B5EF4-FFF2-40B4-BE49-F238E27FC236}">
                <a16:creationId xmlns:a16="http://schemas.microsoft.com/office/drawing/2014/main" id="{6D8C6104-AA20-422D-9A6E-AA451AB91A48}"/>
              </a:ext>
            </a:extLst>
          </p:cNvPr>
          <p:cNvCxnSpPr>
            <a:cxnSpLocks/>
          </p:cNvCxnSpPr>
          <p:nvPr userDrawn="1"/>
        </p:nvCxnSpPr>
        <p:spPr>
          <a:xfrm>
            <a:off x="337319" y="6739342"/>
            <a:ext cx="474463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471517"/>
      </p:ext>
    </p:extLst>
  </p:cSld>
  <p:clrMap bg1="lt1" tx1="dk1" bg2="lt2" tx2="dk2" accent1="accent1" accent2="accent2" accent3="accent3" accent4="accent4" accent5="accent5" accent6="accent6" hlink="hlink" folHlink="folHlink"/>
  <p:sldLayoutIdLst>
    <p:sldLayoutId id="2147483673" r:id="rId1"/>
    <p:sldLayoutId id="2147483678" r:id="rId2"/>
    <p:sldLayoutId id="2147483674" r:id="rId3"/>
    <p:sldLayoutId id="2147483675" r:id="rId4"/>
    <p:sldLayoutId id="2147483676" r:id="rId5"/>
    <p:sldLayoutId id="2147483677" r:id="rId6"/>
  </p:sldLayoutIdLst>
  <p:txStyles>
    <p:titleStyle>
      <a:lvl1pPr algn="l" defTabSz="6858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3.jpe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18C77-689C-48BE-A8B1-34C34F4E1681}"/>
              </a:ext>
            </a:extLst>
          </p:cNvPr>
          <p:cNvSpPr>
            <a:spLocks noGrp="1"/>
          </p:cNvSpPr>
          <p:nvPr>
            <p:ph type="ctrTitle"/>
          </p:nvPr>
        </p:nvSpPr>
        <p:spPr/>
        <p:txBody>
          <a:bodyPr>
            <a:normAutofit/>
          </a:bodyPr>
          <a:lstStyle/>
          <a:p>
            <a:r>
              <a:rPr lang="en-US" altLang="zh-CN" sz="4400" dirty="0" err="1">
                <a:latin typeface="Times New Roman" panose="02020603050405020304" pitchFamily="18" charset="0"/>
                <a:cs typeface="Times New Roman" panose="02020603050405020304" pitchFamily="18" charset="0"/>
              </a:rPr>
              <a:t>DashBot</a:t>
            </a:r>
            <a:r>
              <a:rPr lang="en-US" altLang="zh-CN" sz="4400" dirty="0">
                <a:latin typeface="Times New Roman" panose="02020603050405020304" pitchFamily="18" charset="0"/>
                <a:cs typeface="Times New Roman" panose="02020603050405020304" pitchFamily="18" charset="0"/>
              </a:rPr>
              <a:t>: Insight-Driven Dashboard Generation Based on Deep Reinforcement Learning</a:t>
            </a:r>
            <a:endParaRPr lang="zh-CN"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571FADCC-F6C5-495A-93BF-86D800B14CD6}"/>
              </a:ext>
            </a:extLst>
          </p:cNvPr>
          <p:cNvSpPr>
            <a:spLocks noGrp="1"/>
          </p:cNvSpPr>
          <p:nvPr>
            <p:ph type="subTitle" idx="4294967295"/>
          </p:nvPr>
        </p:nvSpPr>
        <p:spPr>
          <a:xfrm>
            <a:off x="3002845" y="4589894"/>
            <a:ext cx="5811452" cy="1424780"/>
          </a:xfrm>
        </p:spPr>
        <p:txBody>
          <a:bodyPr>
            <a:noAutofit/>
          </a:bodyPr>
          <a:lstStyle/>
          <a:p>
            <a:pPr marL="0" indent="0" algn="r">
              <a:buNone/>
            </a:pPr>
            <a:r>
              <a:rPr lang="en-US" altLang="zh-CN" sz="2000" dirty="0" err="1">
                <a:solidFill>
                  <a:srgbClr val="677FAE"/>
                </a:solidFill>
                <a:latin typeface="Times New Roman" panose="02020603050405020304" pitchFamily="18" charset="0"/>
                <a:ea typeface="SimSun" panose="02010600030101010101" pitchFamily="2" charset="-122"/>
                <a:cs typeface="Times New Roman" panose="02020603050405020304" pitchFamily="18" charset="0"/>
              </a:rPr>
              <a:t>Dazhen</a:t>
            </a:r>
            <a:r>
              <a:rPr lang="en-US" altLang="zh-CN" sz="2000" dirty="0">
                <a:solidFill>
                  <a:srgbClr val="677FAE"/>
                </a:solidFill>
                <a:latin typeface="Times New Roman" panose="02020603050405020304" pitchFamily="18" charset="0"/>
                <a:ea typeface="SimSun" panose="02010600030101010101" pitchFamily="2" charset="-122"/>
                <a:cs typeface="Times New Roman" panose="02020603050405020304" pitchFamily="18" charset="0"/>
              </a:rPr>
              <a:t> Deng ; </a:t>
            </a:r>
            <a:r>
              <a:rPr lang="en-US" altLang="zh-CN" sz="2000" dirty="0" err="1">
                <a:solidFill>
                  <a:srgbClr val="677FAE"/>
                </a:solidFill>
                <a:latin typeface="Times New Roman" panose="02020603050405020304" pitchFamily="18" charset="0"/>
                <a:ea typeface="SimSun" panose="02010600030101010101" pitchFamily="2" charset="-122"/>
                <a:cs typeface="Times New Roman" panose="02020603050405020304" pitchFamily="18" charset="0"/>
              </a:rPr>
              <a:t>Aoyu</a:t>
            </a:r>
            <a:r>
              <a:rPr lang="en-US" altLang="zh-CN" sz="2000" dirty="0">
                <a:solidFill>
                  <a:srgbClr val="677FAE"/>
                </a:solidFill>
                <a:latin typeface="Times New Roman" panose="02020603050405020304" pitchFamily="18" charset="0"/>
                <a:ea typeface="SimSun" panose="02010600030101010101" pitchFamily="2" charset="-122"/>
                <a:cs typeface="Times New Roman" panose="02020603050405020304" pitchFamily="18" charset="0"/>
              </a:rPr>
              <a:t> Wu ; </a:t>
            </a:r>
            <a:r>
              <a:rPr lang="en-US" altLang="zh-CN" sz="2000" dirty="0" err="1">
                <a:solidFill>
                  <a:srgbClr val="677FAE"/>
                </a:solidFill>
                <a:latin typeface="Times New Roman" panose="02020603050405020304" pitchFamily="18" charset="0"/>
                <a:ea typeface="SimSun" panose="02010600030101010101" pitchFamily="2" charset="-122"/>
                <a:cs typeface="Times New Roman" panose="02020603050405020304" pitchFamily="18" charset="0"/>
              </a:rPr>
              <a:t>Huamin</a:t>
            </a:r>
            <a:r>
              <a:rPr lang="en-US" altLang="zh-CN" sz="2000" dirty="0">
                <a:solidFill>
                  <a:srgbClr val="677FAE"/>
                </a:solidFill>
                <a:latin typeface="Times New Roman" panose="02020603050405020304" pitchFamily="18" charset="0"/>
                <a:ea typeface="SimSun" panose="02010600030101010101" pitchFamily="2" charset="-122"/>
                <a:cs typeface="Times New Roman" panose="02020603050405020304" pitchFamily="18" charset="0"/>
              </a:rPr>
              <a:t> Qu ; </a:t>
            </a:r>
            <a:r>
              <a:rPr lang="en-US" altLang="zh-CN" sz="2000" dirty="0" err="1">
                <a:solidFill>
                  <a:srgbClr val="677FAE"/>
                </a:solidFill>
                <a:latin typeface="Times New Roman" panose="02020603050405020304" pitchFamily="18" charset="0"/>
                <a:ea typeface="SimSun" panose="02010600030101010101" pitchFamily="2" charset="-122"/>
                <a:cs typeface="Times New Roman" panose="02020603050405020304" pitchFamily="18" charset="0"/>
              </a:rPr>
              <a:t>Yingcai</a:t>
            </a:r>
            <a:r>
              <a:rPr lang="en-US" altLang="zh-CN" sz="2000" dirty="0">
                <a:solidFill>
                  <a:srgbClr val="677FAE"/>
                </a:solidFill>
                <a:latin typeface="Times New Roman" panose="02020603050405020304" pitchFamily="18" charset="0"/>
                <a:ea typeface="SimSun" panose="02010600030101010101" pitchFamily="2" charset="-122"/>
                <a:cs typeface="Times New Roman" panose="02020603050405020304" pitchFamily="18" charset="0"/>
              </a:rPr>
              <a:t> Wu</a:t>
            </a:r>
          </a:p>
          <a:p>
            <a:pPr marL="0" indent="0" algn="r">
              <a:buNone/>
            </a:pPr>
            <a:r>
              <a:rPr lang="zh-CN" altLang="en-US" sz="2000" b="1" dirty="0">
                <a:solidFill>
                  <a:srgbClr val="677FAE"/>
                </a:solidFill>
                <a:latin typeface="Times New Roman" panose="02020603050405020304" pitchFamily="18" charset="0"/>
                <a:ea typeface="SimSun" panose="02010600030101010101" pitchFamily="2" charset="-122"/>
                <a:cs typeface="Times New Roman" panose="02020603050405020304" pitchFamily="18" charset="0"/>
              </a:rPr>
              <a:t>汇报人：刘实</a:t>
            </a:r>
          </a:p>
        </p:txBody>
      </p:sp>
    </p:spTree>
    <p:extLst>
      <p:ext uri="{BB962C8B-B14F-4D97-AF65-F5344CB8AC3E}">
        <p14:creationId xmlns:p14="http://schemas.microsoft.com/office/powerpoint/2010/main" val="3453799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387150C2-BF89-50C0-774C-50F6890E5E91}"/>
              </a:ext>
            </a:extLst>
          </p:cNvPr>
          <p:cNvSpPr>
            <a:spLocks noGrp="1"/>
          </p:cNvSpPr>
          <p:nvPr>
            <p:ph type="title"/>
          </p:nvPr>
        </p:nvSpPr>
        <p:spPr/>
        <p:txBody>
          <a:bodyPr/>
          <a:lstStyle/>
          <a:p>
            <a:pPr>
              <a:lnSpc>
                <a:spcPct val="100000"/>
              </a:lnSpc>
            </a:pPr>
            <a:r>
              <a:rPr kumimoji="1" lang="en-US" altLang="zh-CN" sz="3600" b="1" dirty="0">
                <a:latin typeface="Times" pitchFamily="2" charset="0"/>
                <a:ea typeface="SimSun" panose="02010600030101010101" pitchFamily="2" charset="-122"/>
              </a:rPr>
              <a:t>A3C</a:t>
            </a:r>
            <a:r>
              <a:rPr kumimoji="1" lang="zh-CN" altLang="en-US" sz="3600" b="1" dirty="0">
                <a:latin typeface="Times" pitchFamily="2" charset="0"/>
                <a:ea typeface="SimSun" panose="02010600030101010101" pitchFamily="2" charset="-122"/>
              </a:rPr>
              <a:t> 异步优势动作评价算法</a:t>
            </a:r>
            <a:endParaRPr kumimoji="1" lang="zh-CN" altLang="en-US" sz="3600" dirty="0">
              <a:latin typeface="Times" pitchFamily="2" charset="0"/>
              <a:ea typeface="SimSun" panose="02010600030101010101" pitchFamily="2" charset="-122"/>
            </a:endParaRPr>
          </a:p>
        </p:txBody>
      </p:sp>
      <p:pic>
        <p:nvPicPr>
          <p:cNvPr id="2" name="图片 1">
            <a:extLst>
              <a:ext uri="{FF2B5EF4-FFF2-40B4-BE49-F238E27FC236}">
                <a16:creationId xmlns:a16="http://schemas.microsoft.com/office/drawing/2014/main" id="{958292F7-090D-A3A2-5BCF-F11CE12F39B3}"/>
              </a:ext>
            </a:extLst>
          </p:cNvPr>
          <p:cNvPicPr>
            <a:picLocks noChangeAspect="1"/>
          </p:cNvPicPr>
          <p:nvPr/>
        </p:nvPicPr>
        <p:blipFill>
          <a:blip r:embed="rId3"/>
          <a:stretch>
            <a:fillRect/>
          </a:stretch>
        </p:blipFill>
        <p:spPr>
          <a:xfrm>
            <a:off x="0" y="2103859"/>
            <a:ext cx="5638800" cy="1219200"/>
          </a:xfrm>
          <a:prstGeom prst="rect">
            <a:avLst/>
          </a:prstGeom>
        </p:spPr>
      </p:pic>
      <p:pic>
        <p:nvPicPr>
          <p:cNvPr id="3" name="图片 2">
            <a:extLst>
              <a:ext uri="{FF2B5EF4-FFF2-40B4-BE49-F238E27FC236}">
                <a16:creationId xmlns:a16="http://schemas.microsoft.com/office/drawing/2014/main" id="{6C3C0358-58D2-0389-B71D-4E5BE28A24B5}"/>
              </a:ext>
            </a:extLst>
          </p:cNvPr>
          <p:cNvPicPr>
            <a:picLocks noChangeAspect="1"/>
          </p:cNvPicPr>
          <p:nvPr/>
        </p:nvPicPr>
        <p:blipFill>
          <a:blip r:embed="rId4"/>
          <a:stretch>
            <a:fillRect/>
          </a:stretch>
        </p:blipFill>
        <p:spPr>
          <a:xfrm>
            <a:off x="800100" y="4426692"/>
            <a:ext cx="3771900" cy="419100"/>
          </a:xfrm>
          <a:prstGeom prst="rect">
            <a:avLst/>
          </a:prstGeom>
        </p:spPr>
      </p:pic>
      <p:sp>
        <p:nvSpPr>
          <p:cNvPr id="4" name="文本框 3">
            <a:extLst>
              <a:ext uri="{FF2B5EF4-FFF2-40B4-BE49-F238E27FC236}">
                <a16:creationId xmlns:a16="http://schemas.microsoft.com/office/drawing/2014/main" id="{037D1CB5-2052-5AC4-022F-B90A7F408F85}"/>
              </a:ext>
            </a:extLst>
          </p:cNvPr>
          <p:cNvSpPr txBox="1"/>
          <p:nvPr/>
        </p:nvSpPr>
        <p:spPr>
          <a:xfrm>
            <a:off x="5638800" y="2902690"/>
            <a:ext cx="2723823" cy="1477328"/>
          </a:xfrm>
          <a:prstGeom prst="rect">
            <a:avLst/>
          </a:prstGeom>
          <a:noFill/>
        </p:spPr>
        <p:txBody>
          <a:bodyPr wrap="none" rtlCol="0">
            <a:spAutoFit/>
          </a:bodyPr>
          <a:lstStyle/>
          <a:p>
            <a:r>
              <a:rPr kumimoji="1" lang="en-US" altLang="zh-CN" dirty="0"/>
              <a:t>R</a:t>
            </a:r>
            <a:r>
              <a:rPr kumimoji="1" lang="zh-CN" altLang="en-US" dirty="0"/>
              <a:t> 训练过程的返回结果</a:t>
            </a:r>
            <a:endParaRPr kumimoji="1" lang="en-US" altLang="zh-CN" dirty="0"/>
          </a:p>
          <a:p>
            <a:r>
              <a:rPr kumimoji="1" lang="en-US" altLang="zh-CN" dirty="0"/>
              <a:t>V(</a:t>
            </a:r>
            <a:r>
              <a:rPr kumimoji="1" lang="en-US" altLang="zh-CN" dirty="0" err="1"/>
              <a:t>s_i</a:t>
            </a:r>
            <a:r>
              <a:rPr kumimoji="1" lang="en-US" altLang="zh-CN" dirty="0"/>
              <a:t>) </a:t>
            </a:r>
            <a:r>
              <a:rPr kumimoji="1" lang="zh-CN" altLang="en-US" dirty="0"/>
              <a:t>期望的返回结果</a:t>
            </a:r>
            <a:endParaRPr kumimoji="1" lang="en-US" altLang="zh-CN" dirty="0"/>
          </a:p>
          <a:p>
            <a:r>
              <a:rPr kumimoji="1" lang="en-US" altLang="zh-CN" dirty="0" err="1"/>
              <a:t>P_i</a:t>
            </a:r>
            <a:r>
              <a:rPr kumimoji="1" lang="en-US" altLang="zh-CN" dirty="0"/>
              <a:t> </a:t>
            </a:r>
            <a:r>
              <a:rPr kumimoji="1" lang="zh-CN" altLang="en-US" dirty="0"/>
              <a:t>每个动作的概率</a:t>
            </a:r>
            <a:endParaRPr kumimoji="1" lang="en-US" altLang="zh-CN" dirty="0"/>
          </a:p>
          <a:p>
            <a:r>
              <a:rPr kumimoji="1" lang="en-US" altLang="zh-CN" dirty="0"/>
              <a:t>A(</a:t>
            </a:r>
            <a:r>
              <a:rPr kumimoji="1" lang="en-US" altLang="zh-CN" dirty="0" err="1"/>
              <a:t>s_i</a:t>
            </a:r>
            <a:r>
              <a:rPr kumimoji="1" lang="en-US" altLang="zh-CN" dirty="0"/>
              <a:t>) </a:t>
            </a:r>
            <a:r>
              <a:rPr kumimoji="1" lang="zh-CN" altLang="en-US" dirty="0"/>
              <a:t>优势函数</a:t>
            </a:r>
            <a:endParaRPr kumimoji="1" lang="en-US" altLang="zh-CN" dirty="0"/>
          </a:p>
          <a:p>
            <a:r>
              <a:rPr kumimoji="1" lang="en-US" altLang="zh-CN" dirty="0"/>
              <a:t>H(</a:t>
            </a:r>
            <a:r>
              <a:rPr kumimoji="1" lang="en-US" altLang="zh-CN" dirty="0" err="1"/>
              <a:t>p_i</a:t>
            </a:r>
            <a:r>
              <a:rPr kumimoji="1" lang="en-US" altLang="zh-CN" dirty="0"/>
              <a:t>) </a:t>
            </a:r>
            <a:r>
              <a:rPr kumimoji="1" lang="zh-CN" altLang="en-US" dirty="0"/>
              <a:t>各个动作的交叉熵</a:t>
            </a:r>
          </a:p>
        </p:txBody>
      </p:sp>
    </p:spTree>
    <p:extLst>
      <p:ext uri="{BB962C8B-B14F-4D97-AF65-F5344CB8AC3E}">
        <p14:creationId xmlns:p14="http://schemas.microsoft.com/office/powerpoint/2010/main" val="3735718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387150C2-BF89-50C0-774C-50F6890E5E91}"/>
              </a:ext>
            </a:extLst>
          </p:cNvPr>
          <p:cNvSpPr>
            <a:spLocks noGrp="1"/>
          </p:cNvSpPr>
          <p:nvPr>
            <p:ph type="title"/>
          </p:nvPr>
        </p:nvSpPr>
        <p:spPr/>
        <p:txBody>
          <a:bodyPr/>
          <a:lstStyle/>
          <a:p>
            <a:pPr>
              <a:lnSpc>
                <a:spcPct val="100000"/>
              </a:lnSpc>
            </a:pPr>
            <a:r>
              <a:rPr kumimoji="1" lang="zh-CN" altLang="en-US" sz="3600" b="1" dirty="0">
                <a:latin typeface="Times" pitchFamily="2" charset="0"/>
                <a:ea typeface="SimSun" panose="02010600030101010101" pitchFamily="2" charset="-122"/>
              </a:rPr>
              <a:t>深度神经网络设计</a:t>
            </a:r>
            <a:endParaRPr kumimoji="1" lang="zh-CN" altLang="en-US" sz="3600" dirty="0">
              <a:latin typeface="Times" pitchFamily="2" charset="0"/>
              <a:ea typeface="SimSun" panose="02010600030101010101" pitchFamily="2" charset="-122"/>
            </a:endParaRPr>
          </a:p>
        </p:txBody>
      </p:sp>
      <p:sp>
        <p:nvSpPr>
          <p:cNvPr id="4" name="文本框 3">
            <a:extLst>
              <a:ext uri="{FF2B5EF4-FFF2-40B4-BE49-F238E27FC236}">
                <a16:creationId xmlns:a16="http://schemas.microsoft.com/office/drawing/2014/main" id="{037D1CB5-2052-5AC4-022F-B90A7F408F85}"/>
              </a:ext>
            </a:extLst>
          </p:cNvPr>
          <p:cNvSpPr txBox="1"/>
          <p:nvPr/>
        </p:nvSpPr>
        <p:spPr>
          <a:xfrm>
            <a:off x="4933938" y="1890705"/>
            <a:ext cx="4023795" cy="1754326"/>
          </a:xfrm>
          <a:prstGeom prst="rect">
            <a:avLst/>
          </a:prstGeom>
          <a:noFill/>
        </p:spPr>
        <p:txBody>
          <a:bodyPr wrap="square" rtlCol="0">
            <a:spAutoFit/>
          </a:bodyPr>
          <a:lstStyle/>
          <a:p>
            <a:r>
              <a:rPr kumimoji="1" lang="en-US" altLang="zh-CN" dirty="0">
                <a:latin typeface="Times" pitchFamily="2" charset="0"/>
              </a:rPr>
              <a:t>A</a:t>
            </a:r>
            <a:r>
              <a:rPr kumimoji="1" lang="zh-CN" altLang="en-US" dirty="0">
                <a:latin typeface="Times" pitchFamily="2" charset="0"/>
              </a:rPr>
              <a:t>：构建列的属性和统计指标</a:t>
            </a:r>
            <a:endParaRPr kumimoji="1" lang="en-US" altLang="zh-CN" dirty="0">
              <a:latin typeface="Times" pitchFamily="2" charset="0"/>
            </a:endParaRPr>
          </a:p>
          <a:p>
            <a:r>
              <a:rPr kumimoji="1" lang="en-US" altLang="zh-CN" dirty="0">
                <a:latin typeface="Times" pitchFamily="2" charset="0"/>
              </a:rPr>
              <a:t>B</a:t>
            </a:r>
            <a:r>
              <a:rPr kumimoji="1" lang="zh-CN" altLang="en-US" dirty="0">
                <a:latin typeface="Times" pitchFamily="2" charset="0"/>
              </a:rPr>
              <a:t>：基于列特征，进一步构建图表特征（基于 </a:t>
            </a:r>
            <a:r>
              <a:rPr kumimoji="1" lang="en-US" altLang="zh-CN" dirty="0">
                <a:latin typeface="Times" pitchFamily="2" charset="0"/>
              </a:rPr>
              <a:t>Vega-lite</a:t>
            </a:r>
            <a:r>
              <a:rPr kumimoji="1" lang="zh-CN" altLang="en-US" dirty="0">
                <a:latin typeface="Times" pitchFamily="2" charset="0"/>
              </a:rPr>
              <a:t>）</a:t>
            </a:r>
            <a:endParaRPr kumimoji="1" lang="en-US" altLang="zh-CN" dirty="0">
              <a:latin typeface="Times" pitchFamily="2" charset="0"/>
            </a:endParaRPr>
          </a:p>
          <a:p>
            <a:r>
              <a:rPr kumimoji="1" lang="en-US" altLang="zh-CN" dirty="0">
                <a:latin typeface="Times" pitchFamily="2" charset="0"/>
              </a:rPr>
              <a:t>C</a:t>
            </a:r>
            <a:r>
              <a:rPr kumimoji="1" lang="zh-CN" altLang="en-US" dirty="0">
                <a:latin typeface="Times" pitchFamily="2" charset="0"/>
              </a:rPr>
              <a:t>：将图表特征和列属性和数据聚合</a:t>
            </a:r>
            <a:endParaRPr kumimoji="1" lang="en-US" altLang="zh-CN" dirty="0">
              <a:latin typeface="Times" pitchFamily="2" charset="0"/>
            </a:endParaRPr>
          </a:p>
          <a:p>
            <a:endParaRPr kumimoji="1" lang="en-US" altLang="zh-CN" dirty="0">
              <a:latin typeface="Times" pitchFamily="2" charset="0"/>
            </a:endParaRPr>
          </a:p>
          <a:p>
            <a:r>
              <a:rPr kumimoji="1" lang="zh-CN" altLang="en-US" dirty="0">
                <a:latin typeface="Times" pitchFamily="2" charset="0"/>
              </a:rPr>
              <a:t>目前最高只能输入 </a:t>
            </a:r>
            <a:r>
              <a:rPr kumimoji="1" lang="en-US" altLang="zh-CN" dirty="0">
                <a:latin typeface="Times" pitchFamily="2" charset="0"/>
              </a:rPr>
              <a:t>10</a:t>
            </a:r>
            <a:r>
              <a:rPr kumimoji="1" lang="zh-CN" altLang="en-US" dirty="0">
                <a:latin typeface="Times" pitchFamily="2" charset="0"/>
              </a:rPr>
              <a:t> 列</a:t>
            </a:r>
          </a:p>
        </p:txBody>
      </p:sp>
      <p:pic>
        <p:nvPicPr>
          <p:cNvPr id="5" name="图片 4">
            <a:extLst>
              <a:ext uri="{FF2B5EF4-FFF2-40B4-BE49-F238E27FC236}">
                <a16:creationId xmlns:a16="http://schemas.microsoft.com/office/drawing/2014/main" id="{82B4E568-EE27-AA20-E578-A2C6A9F986C1}"/>
              </a:ext>
            </a:extLst>
          </p:cNvPr>
          <p:cNvPicPr>
            <a:picLocks noChangeAspect="1"/>
          </p:cNvPicPr>
          <p:nvPr/>
        </p:nvPicPr>
        <p:blipFill>
          <a:blip r:embed="rId3"/>
          <a:stretch>
            <a:fillRect/>
          </a:stretch>
        </p:blipFill>
        <p:spPr>
          <a:xfrm>
            <a:off x="338138" y="1392767"/>
            <a:ext cx="4370702" cy="2036233"/>
          </a:xfrm>
          <a:prstGeom prst="rect">
            <a:avLst/>
          </a:prstGeom>
        </p:spPr>
      </p:pic>
      <p:pic>
        <p:nvPicPr>
          <p:cNvPr id="6" name="图片 5">
            <a:extLst>
              <a:ext uri="{FF2B5EF4-FFF2-40B4-BE49-F238E27FC236}">
                <a16:creationId xmlns:a16="http://schemas.microsoft.com/office/drawing/2014/main" id="{5D16AC9C-0C37-AEBD-EA5B-7212C3A7C66C}"/>
              </a:ext>
            </a:extLst>
          </p:cNvPr>
          <p:cNvPicPr>
            <a:picLocks noChangeAspect="1"/>
          </p:cNvPicPr>
          <p:nvPr/>
        </p:nvPicPr>
        <p:blipFill>
          <a:blip r:embed="rId4"/>
          <a:stretch>
            <a:fillRect/>
          </a:stretch>
        </p:blipFill>
        <p:spPr>
          <a:xfrm>
            <a:off x="113039" y="3821541"/>
            <a:ext cx="4820899" cy="2053746"/>
          </a:xfrm>
          <a:prstGeom prst="rect">
            <a:avLst/>
          </a:prstGeom>
        </p:spPr>
      </p:pic>
      <p:sp>
        <p:nvSpPr>
          <p:cNvPr id="7" name="文本框 6">
            <a:extLst>
              <a:ext uri="{FF2B5EF4-FFF2-40B4-BE49-F238E27FC236}">
                <a16:creationId xmlns:a16="http://schemas.microsoft.com/office/drawing/2014/main" id="{F75F8953-C946-8BCE-76E0-3F7821DE89DD}"/>
              </a:ext>
            </a:extLst>
          </p:cNvPr>
          <p:cNvSpPr txBox="1"/>
          <p:nvPr/>
        </p:nvSpPr>
        <p:spPr>
          <a:xfrm>
            <a:off x="5080000" y="4043966"/>
            <a:ext cx="3725863" cy="2308324"/>
          </a:xfrm>
          <a:prstGeom prst="rect">
            <a:avLst/>
          </a:prstGeom>
          <a:noFill/>
        </p:spPr>
        <p:txBody>
          <a:bodyPr wrap="square" rtlCol="0">
            <a:spAutoFit/>
          </a:bodyPr>
          <a:lstStyle/>
          <a:p>
            <a:r>
              <a:rPr kumimoji="1" lang="en-US" altLang="zh-CN" dirty="0">
                <a:latin typeface="Times" pitchFamily="2" charset="0"/>
              </a:rPr>
              <a:t>R1</a:t>
            </a:r>
            <a:r>
              <a:rPr kumimoji="1" lang="zh-CN" altLang="en-US" dirty="0">
                <a:latin typeface="Times" pitchFamily="2" charset="0"/>
              </a:rPr>
              <a:t>：网络能够学习图表间的关系并且生成</a:t>
            </a:r>
            <a:r>
              <a:rPr kumimoji="1" lang="en-US" altLang="zh-CN" dirty="0">
                <a:latin typeface="Times" pitchFamily="2" charset="0"/>
              </a:rPr>
              <a:t>dashboard </a:t>
            </a:r>
            <a:r>
              <a:rPr kumimoji="1" lang="zh-CN" altLang="en-US" dirty="0">
                <a:latin typeface="Times" pitchFamily="2" charset="0"/>
              </a:rPr>
              <a:t>的表示形式（</a:t>
            </a:r>
            <a:r>
              <a:rPr kumimoji="1" lang="en-US" altLang="zh-CN" dirty="0">
                <a:latin typeface="Times" pitchFamily="2" charset="0"/>
              </a:rPr>
              <a:t>E</a:t>
            </a:r>
            <a:r>
              <a:rPr kumimoji="1" lang="zh-CN" altLang="en-US" dirty="0">
                <a:latin typeface="Times" pitchFamily="2" charset="0"/>
              </a:rPr>
              <a:t>、</a:t>
            </a:r>
            <a:r>
              <a:rPr kumimoji="1" lang="en-US" altLang="zh-CN" dirty="0">
                <a:latin typeface="Times" pitchFamily="2" charset="0"/>
              </a:rPr>
              <a:t>F</a:t>
            </a:r>
            <a:r>
              <a:rPr kumimoji="1" lang="zh-CN" altLang="en-US" dirty="0">
                <a:latin typeface="Times" pitchFamily="2" charset="0"/>
              </a:rPr>
              <a:t>）</a:t>
            </a:r>
            <a:endParaRPr kumimoji="1" lang="en-US" altLang="zh-CN" dirty="0">
              <a:latin typeface="Times" pitchFamily="2" charset="0"/>
            </a:endParaRPr>
          </a:p>
          <a:p>
            <a:r>
              <a:rPr kumimoji="1" lang="en-US" altLang="zh-CN" dirty="0">
                <a:latin typeface="Times" pitchFamily="2" charset="0"/>
              </a:rPr>
              <a:t>R2</a:t>
            </a:r>
            <a:r>
              <a:rPr kumimoji="1" lang="zh-CN" altLang="en-US" dirty="0">
                <a:latin typeface="Times" pitchFamily="2" charset="0"/>
              </a:rPr>
              <a:t>：网络能够实现值估计、动作预测和参数选择（</a:t>
            </a:r>
            <a:r>
              <a:rPr kumimoji="1" lang="en-US" altLang="zh-CN" dirty="0">
                <a:latin typeface="Times" pitchFamily="2" charset="0"/>
              </a:rPr>
              <a:t>G</a:t>
            </a:r>
            <a:r>
              <a:rPr kumimoji="1" lang="zh-CN" altLang="en-US" dirty="0">
                <a:latin typeface="Times" pitchFamily="2" charset="0"/>
              </a:rPr>
              <a:t>、</a:t>
            </a:r>
            <a:r>
              <a:rPr kumimoji="1" lang="en-US" altLang="zh-CN" dirty="0">
                <a:latin typeface="Times" pitchFamily="2" charset="0"/>
              </a:rPr>
              <a:t>I</a:t>
            </a:r>
            <a:r>
              <a:rPr kumimoji="1" lang="zh-CN" altLang="en-US" dirty="0">
                <a:latin typeface="Times" pitchFamily="2" charset="0"/>
              </a:rPr>
              <a:t>）</a:t>
            </a:r>
            <a:endParaRPr kumimoji="1" lang="en-US" altLang="zh-CN" dirty="0">
              <a:latin typeface="Times" pitchFamily="2" charset="0"/>
            </a:endParaRPr>
          </a:p>
          <a:p>
            <a:endParaRPr kumimoji="1" lang="en-US" altLang="zh-CN" dirty="0">
              <a:latin typeface="Times" pitchFamily="2" charset="0"/>
            </a:endParaRPr>
          </a:p>
          <a:p>
            <a:r>
              <a:rPr kumimoji="1" lang="en-US" altLang="zh-CN" dirty="0">
                <a:latin typeface="Times" pitchFamily="2" charset="0"/>
              </a:rPr>
              <a:t>J: </a:t>
            </a:r>
            <a:r>
              <a:rPr kumimoji="1" lang="zh-CN" altLang="en-US" dirty="0">
                <a:latin typeface="Times" pitchFamily="2" charset="0"/>
              </a:rPr>
              <a:t>为了防止生成无效的 </a:t>
            </a:r>
            <a:r>
              <a:rPr kumimoji="1" lang="en-US" altLang="zh-CN" dirty="0">
                <a:latin typeface="Times" pitchFamily="2" charset="0"/>
              </a:rPr>
              <a:t>dashboard</a:t>
            </a:r>
            <a:r>
              <a:rPr kumimoji="1" lang="zh-CN" altLang="en-US" dirty="0">
                <a:latin typeface="Times" pitchFamily="2" charset="0"/>
              </a:rPr>
              <a:t> 添加了一些限制</a:t>
            </a:r>
          </a:p>
        </p:txBody>
      </p:sp>
    </p:spTree>
    <p:extLst>
      <p:ext uri="{BB962C8B-B14F-4D97-AF65-F5344CB8AC3E}">
        <p14:creationId xmlns:p14="http://schemas.microsoft.com/office/powerpoint/2010/main" val="3880133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387150C2-BF89-50C0-774C-50F6890E5E91}"/>
              </a:ext>
            </a:extLst>
          </p:cNvPr>
          <p:cNvSpPr>
            <a:spLocks noGrp="1"/>
          </p:cNvSpPr>
          <p:nvPr>
            <p:ph type="title"/>
          </p:nvPr>
        </p:nvSpPr>
        <p:spPr/>
        <p:txBody>
          <a:bodyPr/>
          <a:lstStyle/>
          <a:p>
            <a:pPr>
              <a:lnSpc>
                <a:spcPct val="100000"/>
              </a:lnSpc>
            </a:pPr>
            <a:r>
              <a:rPr kumimoji="1" lang="zh-CN" altLang="en-US" sz="3600" b="1" dirty="0">
                <a:latin typeface="Times" pitchFamily="2" charset="0"/>
                <a:ea typeface="SimSun" panose="02010600030101010101" pitchFamily="2" charset="-122"/>
              </a:rPr>
              <a:t>评估</a:t>
            </a:r>
            <a:endParaRPr kumimoji="1" lang="zh-CN" altLang="en-US" sz="3600" dirty="0">
              <a:latin typeface="Times" pitchFamily="2" charset="0"/>
              <a:ea typeface="SimSun" panose="02010600030101010101" pitchFamily="2" charset="-122"/>
            </a:endParaRPr>
          </a:p>
        </p:txBody>
      </p:sp>
      <p:sp>
        <p:nvSpPr>
          <p:cNvPr id="3" name="文本框 2">
            <a:extLst>
              <a:ext uri="{FF2B5EF4-FFF2-40B4-BE49-F238E27FC236}">
                <a16:creationId xmlns:a16="http://schemas.microsoft.com/office/drawing/2014/main" id="{BFF32358-94C6-C6F6-854C-A6703EA27E99}"/>
              </a:ext>
            </a:extLst>
          </p:cNvPr>
          <p:cNvSpPr txBox="1"/>
          <p:nvPr/>
        </p:nvSpPr>
        <p:spPr>
          <a:xfrm>
            <a:off x="491067" y="1270000"/>
            <a:ext cx="4080933" cy="923330"/>
          </a:xfrm>
          <a:prstGeom prst="rect">
            <a:avLst/>
          </a:prstGeom>
          <a:noFill/>
        </p:spPr>
        <p:txBody>
          <a:bodyPr wrap="square" rtlCol="0">
            <a:spAutoFit/>
          </a:bodyPr>
          <a:lstStyle/>
          <a:p>
            <a:pPr marL="342900" indent="-342900">
              <a:buAutoNum type="arabicPeriod"/>
            </a:pPr>
            <a:r>
              <a:rPr kumimoji="1" lang="en-US" altLang="zh-CN" dirty="0" err="1"/>
              <a:t>DashBoard</a:t>
            </a:r>
            <a:r>
              <a:rPr kumimoji="1" lang="zh-CN" altLang="en-US" dirty="0"/>
              <a:t> 样例</a:t>
            </a:r>
            <a:endParaRPr kumimoji="1" lang="en-US" altLang="zh-CN" dirty="0"/>
          </a:p>
          <a:p>
            <a:r>
              <a:rPr kumimoji="1" lang="zh-CN" altLang="en-US" dirty="0"/>
              <a:t>结合三个自动生成的</a:t>
            </a:r>
            <a:r>
              <a:rPr kumimoji="1" lang="en-US" altLang="zh-CN" dirty="0"/>
              <a:t> dashboard </a:t>
            </a:r>
            <a:r>
              <a:rPr kumimoji="1" lang="zh-CN" altLang="en-US" dirty="0"/>
              <a:t>进行 </a:t>
            </a:r>
            <a:r>
              <a:rPr kumimoji="1" lang="en-US" altLang="zh-CN" dirty="0"/>
              <a:t>story telling</a:t>
            </a:r>
            <a:endParaRPr kumimoji="1" lang="zh-CN" altLang="en-US" dirty="0"/>
          </a:p>
        </p:txBody>
      </p:sp>
      <p:sp>
        <p:nvSpPr>
          <p:cNvPr id="8" name="文本框 7">
            <a:extLst>
              <a:ext uri="{FF2B5EF4-FFF2-40B4-BE49-F238E27FC236}">
                <a16:creationId xmlns:a16="http://schemas.microsoft.com/office/drawing/2014/main" id="{C86DEC45-00C7-50A7-1A48-119E0C1B7471}"/>
              </a:ext>
            </a:extLst>
          </p:cNvPr>
          <p:cNvSpPr txBox="1"/>
          <p:nvPr/>
        </p:nvSpPr>
        <p:spPr>
          <a:xfrm>
            <a:off x="4735518" y="1270000"/>
            <a:ext cx="4070345" cy="1200329"/>
          </a:xfrm>
          <a:prstGeom prst="rect">
            <a:avLst/>
          </a:prstGeom>
          <a:noFill/>
        </p:spPr>
        <p:txBody>
          <a:bodyPr wrap="none" rtlCol="0">
            <a:spAutoFit/>
          </a:bodyPr>
          <a:lstStyle/>
          <a:p>
            <a:r>
              <a:rPr kumimoji="1" lang="en-US" altLang="zh-CN" dirty="0"/>
              <a:t>2.</a:t>
            </a:r>
            <a:r>
              <a:rPr kumimoji="1" lang="zh-CN" altLang="en-US" dirty="0"/>
              <a:t> 消融实验</a:t>
            </a:r>
            <a:endParaRPr kumimoji="1" lang="en-US" altLang="zh-CN" dirty="0"/>
          </a:p>
          <a:p>
            <a:r>
              <a:rPr kumimoji="1" lang="en-US" altLang="zh-CN" dirty="0"/>
              <a:t>DQN</a:t>
            </a:r>
            <a:r>
              <a:rPr kumimoji="1" lang="zh-CN" altLang="en-US" dirty="0"/>
              <a:t>：使用 </a:t>
            </a:r>
            <a:r>
              <a:rPr kumimoji="1" lang="en-US" altLang="zh-CN" dirty="0"/>
              <a:t>DQN</a:t>
            </a:r>
            <a:r>
              <a:rPr kumimoji="1" lang="zh-CN" altLang="en-US" dirty="0"/>
              <a:t> 网络代替 </a:t>
            </a:r>
            <a:r>
              <a:rPr kumimoji="1" lang="en-US" altLang="zh-CN" dirty="0"/>
              <a:t>A3C </a:t>
            </a:r>
            <a:r>
              <a:rPr kumimoji="1" lang="zh-CN" altLang="en-US" dirty="0"/>
              <a:t>网络</a:t>
            </a:r>
            <a:endParaRPr kumimoji="1" lang="en-US" altLang="zh-CN" dirty="0"/>
          </a:p>
          <a:p>
            <a:r>
              <a:rPr kumimoji="1" lang="en-US" altLang="zh-CN" dirty="0" err="1"/>
              <a:t>DashBot-ind</a:t>
            </a:r>
            <a:r>
              <a:rPr kumimoji="1" lang="zh-CN" altLang="en-US" dirty="0"/>
              <a:t>：删除最后一层的分类层</a:t>
            </a:r>
            <a:endParaRPr kumimoji="1" lang="en-US" altLang="zh-CN" dirty="0"/>
          </a:p>
          <a:p>
            <a:r>
              <a:rPr kumimoji="1" lang="en-US" altLang="zh-CN" dirty="0" err="1"/>
              <a:t>DashBot</a:t>
            </a:r>
            <a:r>
              <a:rPr kumimoji="1" lang="en-US" altLang="zh-CN" dirty="0"/>
              <a:t>-pen</a:t>
            </a:r>
            <a:r>
              <a:rPr kumimoji="1" lang="zh-CN" altLang="en-US" dirty="0"/>
              <a:t>：删除添加采样限制的层</a:t>
            </a:r>
          </a:p>
        </p:txBody>
      </p:sp>
      <p:pic>
        <p:nvPicPr>
          <p:cNvPr id="9" name="图片 8">
            <a:extLst>
              <a:ext uri="{FF2B5EF4-FFF2-40B4-BE49-F238E27FC236}">
                <a16:creationId xmlns:a16="http://schemas.microsoft.com/office/drawing/2014/main" id="{72965FC0-C6DA-BA11-D14C-4FDE9D3EDFE4}"/>
              </a:ext>
            </a:extLst>
          </p:cNvPr>
          <p:cNvPicPr>
            <a:picLocks noChangeAspect="1"/>
          </p:cNvPicPr>
          <p:nvPr/>
        </p:nvPicPr>
        <p:blipFill>
          <a:blip r:embed="rId3"/>
          <a:stretch>
            <a:fillRect/>
          </a:stretch>
        </p:blipFill>
        <p:spPr>
          <a:xfrm>
            <a:off x="491067" y="2385914"/>
            <a:ext cx="3922280" cy="1932086"/>
          </a:xfrm>
          <a:prstGeom prst="rect">
            <a:avLst/>
          </a:prstGeom>
        </p:spPr>
      </p:pic>
      <p:pic>
        <p:nvPicPr>
          <p:cNvPr id="11" name="图片 10">
            <a:extLst>
              <a:ext uri="{FF2B5EF4-FFF2-40B4-BE49-F238E27FC236}">
                <a16:creationId xmlns:a16="http://schemas.microsoft.com/office/drawing/2014/main" id="{3C54591D-3438-F8E1-31D5-82F704B91147}"/>
              </a:ext>
            </a:extLst>
          </p:cNvPr>
          <p:cNvPicPr>
            <a:picLocks noChangeAspect="1"/>
          </p:cNvPicPr>
          <p:nvPr/>
        </p:nvPicPr>
        <p:blipFill>
          <a:blip r:embed="rId4"/>
          <a:stretch>
            <a:fillRect/>
          </a:stretch>
        </p:blipFill>
        <p:spPr>
          <a:xfrm>
            <a:off x="4735518" y="2460840"/>
            <a:ext cx="3687234" cy="2294094"/>
          </a:xfrm>
          <a:prstGeom prst="rect">
            <a:avLst/>
          </a:prstGeom>
        </p:spPr>
      </p:pic>
      <p:sp>
        <p:nvSpPr>
          <p:cNvPr id="12" name="文本框 11">
            <a:extLst>
              <a:ext uri="{FF2B5EF4-FFF2-40B4-BE49-F238E27FC236}">
                <a16:creationId xmlns:a16="http://schemas.microsoft.com/office/drawing/2014/main" id="{FB5BD222-0DD0-ECFD-A4D7-0EBEBA24C249}"/>
              </a:ext>
            </a:extLst>
          </p:cNvPr>
          <p:cNvSpPr txBox="1"/>
          <p:nvPr/>
        </p:nvSpPr>
        <p:spPr>
          <a:xfrm>
            <a:off x="491067" y="4717410"/>
            <a:ext cx="6686446" cy="1200329"/>
          </a:xfrm>
          <a:prstGeom prst="rect">
            <a:avLst/>
          </a:prstGeom>
          <a:noFill/>
        </p:spPr>
        <p:txBody>
          <a:bodyPr wrap="none" rtlCol="0">
            <a:spAutoFit/>
          </a:bodyPr>
          <a:lstStyle/>
          <a:p>
            <a:r>
              <a:rPr kumimoji="1" lang="en-US" altLang="zh-CN" dirty="0"/>
              <a:t>3.</a:t>
            </a:r>
            <a:r>
              <a:rPr kumimoji="1" lang="zh-CN" altLang="en-US" dirty="0"/>
              <a:t> 用户研究</a:t>
            </a:r>
            <a:endParaRPr kumimoji="1" lang="en-US" altLang="zh-CN" dirty="0"/>
          </a:p>
          <a:p>
            <a:r>
              <a:rPr kumimoji="1" lang="zh-CN" altLang="en-US" dirty="0"/>
              <a:t>与 </a:t>
            </a:r>
            <a:r>
              <a:rPr kumimoji="1" lang="en-US" altLang="zh-CN" dirty="0" err="1"/>
              <a:t>MultiVision</a:t>
            </a:r>
            <a:r>
              <a:rPr kumimoji="1" lang="en-US" altLang="zh-CN" dirty="0"/>
              <a:t> (</a:t>
            </a:r>
            <a:r>
              <a:rPr kumimoji="1" lang="zh-CN" altLang="en-US" dirty="0"/>
              <a:t>另一个基于强化学习的方案</a:t>
            </a:r>
            <a:r>
              <a:rPr kumimoji="1" lang="en-US" altLang="zh-CN" dirty="0"/>
              <a:t>)</a:t>
            </a:r>
            <a:r>
              <a:rPr kumimoji="1" lang="zh-CN" altLang="en-US" dirty="0"/>
              <a:t>对比</a:t>
            </a:r>
            <a:endParaRPr kumimoji="1" lang="en-US" altLang="zh-CN" dirty="0"/>
          </a:p>
          <a:p>
            <a:r>
              <a:rPr kumimoji="1" lang="zh-CN" altLang="en-US" dirty="0"/>
              <a:t>共十个用户来自</a:t>
            </a:r>
            <a:r>
              <a:rPr kumimoji="1" lang="en-US" altLang="zh-CN" dirty="0"/>
              <a:t>8</a:t>
            </a:r>
            <a:r>
              <a:rPr kumimoji="1" lang="zh-CN" altLang="en-US" dirty="0"/>
              <a:t>个专业并都有两年及以上编程和数据分析经验</a:t>
            </a:r>
            <a:endParaRPr kumimoji="1" lang="en-US" altLang="zh-CN" dirty="0"/>
          </a:p>
          <a:p>
            <a:r>
              <a:rPr kumimoji="1" lang="zh-CN" altLang="en-US" dirty="0"/>
              <a:t>从数据、实验设置、过程、结果、分析多个角度对实验结果分析</a:t>
            </a:r>
          </a:p>
        </p:txBody>
      </p:sp>
      <p:pic>
        <p:nvPicPr>
          <p:cNvPr id="13" name="图片 12">
            <a:extLst>
              <a:ext uri="{FF2B5EF4-FFF2-40B4-BE49-F238E27FC236}">
                <a16:creationId xmlns:a16="http://schemas.microsoft.com/office/drawing/2014/main" id="{8C62E362-BA18-2BCF-FD5B-0FA8EBDACBB0}"/>
              </a:ext>
            </a:extLst>
          </p:cNvPr>
          <p:cNvPicPr>
            <a:picLocks noChangeAspect="1"/>
          </p:cNvPicPr>
          <p:nvPr/>
        </p:nvPicPr>
        <p:blipFill>
          <a:blip r:embed="rId5"/>
          <a:stretch>
            <a:fillRect/>
          </a:stretch>
        </p:blipFill>
        <p:spPr>
          <a:xfrm>
            <a:off x="491067" y="2489200"/>
            <a:ext cx="5588000" cy="1828800"/>
          </a:xfrm>
          <a:prstGeom prst="rect">
            <a:avLst/>
          </a:prstGeom>
        </p:spPr>
      </p:pic>
    </p:spTree>
    <p:extLst>
      <p:ext uri="{BB962C8B-B14F-4D97-AF65-F5344CB8AC3E}">
        <p14:creationId xmlns:p14="http://schemas.microsoft.com/office/powerpoint/2010/main" val="345226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387150C2-BF89-50C0-774C-50F6890E5E91}"/>
              </a:ext>
            </a:extLst>
          </p:cNvPr>
          <p:cNvSpPr>
            <a:spLocks noGrp="1"/>
          </p:cNvSpPr>
          <p:nvPr>
            <p:ph type="title"/>
          </p:nvPr>
        </p:nvSpPr>
        <p:spPr/>
        <p:txBody>
          <a:bodyPr/>
          <a:lstStyle/>
          <a:p>
            <a:pPr>
              <a:lnSpc>
                <a:spcPct val="100000"/>
              </a:lnSpc>
            </a:pPr>
            <a:r>
              <a:rPr kumimoji="1" lang="zh-CN" altLang="en-US" sz="3600" b="1" dirty="0">
                <a:latin typeface="Times" pitchFamily="2" charset="0"/>
                <a:ea typeface="SimSun" panose="02010600030101010101" pitchFamily="2" charset="-122"/>
              </a:rPr>
              <a:t>现阶段的限制</a:t>
            </a:r>
            <a:r>
              <a:rPr kumimoji="1" lang="en-US" altLang="zh-CN" sz="3600" b="1" dirty="0">
                <a:latin typeface="Times" pitchFamily="2" charset="0"/>
                <a:ea typeface="SimSun" panose="02010600030101010101" pitchFamily="2" charset="-122"/>
              </a:rPr>
              <a:t>&amp;</a:t>
            </a:r>
            <a:r>
              <a:rPr kumimoji="1" lang="zh-CN" altLang="en-US" sz="3600" b="1" dirty="0">
                <a:latin typeface="Times" pitchFamily="2" charset="0"/>
                <a:ea typeface="SimSun" panose="02010600030101010101" pitchFamily="2" charset="-122"/>
              </a:rPr>
              <a:t>未来工作</a:t>
            </a:r>
            <a:endParaRPr kumimoji="1" lang="zh-CN" altLang="en-US" sz="3600" dirty="0">
              <a:latin typeface="Times" pitchFamily="2" charset="0"/>
              <a:ea typeface="SimSun" panose="02010600030101010101" pitchFamily="2" charset="-122"/>
            </a:endParaRPr>
          </a:p>
        </p:txBody>
      </p:sp>
      <p:sp>
        <p:nvSpPr>
          <p:cNvPr id="3" name="文本框 2">
            <a:extLst>
              <a:ext uri="{FF2B5EF4-FFF2-40B4-BE49-F238E27FC236}">
                <a16:creationId xmlns:a16="http://schemas.microsoft.com/office/drawing/2014/main" id="{BFF32358-94C6-C6F6-854C-A6703EA27E99}"/>
              </a:ext>
            </a:extLst>
          </p:cNvPr>
          <p:cNvSpPr txBox="1"/>
          <p:nvPr/>
        </p:nvSpPr>
        <p:spPr>
          <a:xfrm>
            <a:off x="2184400" y="1390305"/>
            <a:ext cx="5181600" cy="1200329"/>
          </a:xfrm>
          <a:prstGeom prst="rect">
            <a:avLst/>
          </a:prstGeom>
          <a:noFill/>
        </p:spPr>
        <p:txBody>
          <a:bodyPr wrap="square" rtlCol="0">
            <a:spAutoFit/>
          </a:bodyPr>
          <a:lstStyle/>
          <a:p>
            <a:pPr marL="342900" indent="-342900">
              <a:buAutoNum type="arabicPeriod"/>
            </a:pPr>
            <a:r>
              <a:rPr kumimoji="1" lang="zh-CN" altLang="en-US" dirty="0"/>
              <a:t>扩展奖励函数集合</a:t>
            </a:r>
            <a:endParaRPr kumimoji="1" lang="en-US" altLang="zh-CN" dirty="0"/>
          </a:p>
          <a:p>
            <a:pPr marL="342900" indent="-342900">
              <a:buAutoNum type="arabicPeriod"/>
            </a:pPr>
            <a:r>
              <a:rPr kumimoji="1" lang="zh-CN" altLang="en-US" dirty="0"/>
              <a:t>在真实的场景中评估 </a:t>
            </a:r>
            <a:r>
              <a:rPr kumimoji="1" lang="en-US" altLang="zh-CN" dirty="0" err="1"/>
              <a:t>dashbot</a:t>
            </a:r>
            <a:endParaRPr kumimoji="1" lang="en-US" altLang="zh-CN" dirty="0"/>
          </a:p>
          <a:p>
            <a:pPr marL="342900" indent="-342900">
              <a:buAutoNum type="arabicPeriod"/>
            </a:pPr>
            <a:r>
              <a:rPr kumimoji="1" lang="zh-CN" altLang="en-US" dirty="0"/>
              <a:t>添加更多的数据变换，扩展更多的可视化类型</a:t>
            </a:r>
            <a:endParaRPr kumimoji="1" lang="en-US" altLang="zh-CN" dirty="0"/>
          </a:p>
          <a:p>
            <a:pPr marL="342900" indent="-342900">
              <a:buAutoNum type="arabicPeriod"/>
            </a:pPr>
            <a:r>
              <a:rPr kumimoji="1" lang="zh-CN" altLang="en-US" dirty="0"/>
              <a:t>通过交互设计加强 </a:t>
            </a:r>
            <a:r>
              <a:rPr kumimoji="1" lang="en-US" altLang="zh-CN" dirty="0" err="1"/>
              <a:t>DashBot</a:t>
            </a:r>
            <a:r>
              <a:rPr kumimoji="1" lang="en-US" altLang="zh-CN" dirty="0"/>
              <a:t> </a:t>
            </a:r>
            <a:r>
              <a:rPr kumimoji="1" lang="zh-CN" altLang="en-US" dirty="0"/>
              <a:t>的能力</a:t>
            </a:r>
          </a:p>
        </p:txBody>
      </p:sp>
      <p:pic>
        <p:nvPicPr>
          <p:cNvPr id="2" name="图片 1">
            <a:extLst>
              <a:ext uri="{FF2B5EF4-FFF2-40B4-BE49-F238E27FC236}">
                <a16:creationId xmlns:a16="http://schemas.microsoft.com/office/drawing/2014/main" id="{56A079C9-6BC3-0FEA-7C40-991F237FFCD8}"/>
              </a:ext>
            </a:extLst>
          </p:cNvPr>
          <p:cNvPicPr>
            <a:picLocks noChangeAspect="1"/>
          </p:cNvPicPr>
          <p:nvPr/>
        </p:nvPicPr>
        <p:blipFill>
          <a:blip r:embed="rId3"/>
          <a:stretch>
            <a:fillRect/>
          </a:stretch>
        </p:blipFill>
        <p:spPr>
          <a:xfrm>
            <a:off x="0" y="3429000"/>
            <a:ext cx="9144000" cy="1844842"/>
          </a:xfrm>
          <a:prstGeom prst="rect">
            <a:avLst/>
          </a:prstGeom>
        </p:spPr>
      </p:pic>
    </p:spTree>
    <p:extLst>
      <p:ext uri="{BB962C8B-B14F-4D97-AF65-F5344CB8AC3E}">
        <p14:creationId xmlns:p14="http://schemas.microsoft.com/office/powerpoint/2010/main" val="3741024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706947C-2C8A-48FD-BBC6-E0AC0121E49A}"/>
              </a:ext>
            </a:extLst>
          </p:cNvPr>
          <p:cNvSpPr>
            <a:spLocks noGrp="1"/>
          </p:cNvSpPr>
          <p:nvPr>
            <p:ph type="title"/>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388264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AB77C-9D70-4D66-8302-22632F394A67}"/>
              </a:ext>
            </a:extLst>
          </p:cNvPr>
          <p:cNvSpPr>
            <a:spLocks noGrp="1"/>
          </p:cNvSpPr>
          <p:nvPr>
            <p:ph type="title"/>
          </p:nvPr>
        </p:nvSpPr>
        <p:spPr/>
        <p:txBody>
          <a:bodyPr/>
          <a:lstStyle/>
          <a:p>
            <a:r>
              <a:rPr lang="zh-CN" altLang="en-US" b="1" dirty="0">
                <a:latin typeface="SimSun" panose="02010600030101010101" pitchFamily="2" charset="-122"/>
                <a:ea typeface="SimSun" panose="02010600030101010101" pitchFamily="2" charset="-122"/>
              </a:rPr>
              <a:t>作者</a:t>
            </a:r>
          </a:p>
        </p:txBody>
      </p:sp>
      <p:sp>
        <p:nvSpPr>
          <p:cNvPr id="4" name="文本框 3">
            <a:extLst>
              <a:ext uri="{FF2B5EF4-FFF2-40B4-BE49-F238E27FC236}">
                <a16:creationId xmlns:a16="http://schemas.microsoft.com/office/drawing/2014/main" id="{EDD07E02-B1CA-4C81-6DF4-4D11431F456E}"/>
              </a:ext>
            </a:extLst>
          </p:cNvPr>
          <p:cNvSpPr txBox="1"/>
          <p:nvPr/>
        </p:nvSpPr>
        <p:spPr>
          <a:xfrm>
            <a:off x="1858192" y="3053028"/>
            <a:ext cx="2619022" cy="800219"/>
          </a:xfrm>
          <a:prstGeom prst="rect">
            <a:avLst/>
          </a:prstGeom>
          <a:noFill/>
        </p:spPr>
        <p:txBody>
          <a:bodyPr wrap="square" rtlCol="0">
            <a:spAutoFit/>
          </a:bodyPr>
          <a:lstStyle/>
          <a:p>
            <a:pPr algn="ctr"/>
            <a:r>
              <a:rPr lang="en-US" altLang="zh-CN" b="1" i="0" u="none" strike="noStrike" dirty="0" err="1">
                <a:effectLst/>
                <a:latin typeface="Times New Roman" panose="02020603050405020304" pitchFamily="18" charset="0"/>
                <a:cs typeface="Times New Roman" panose="02020603050405020304" pitchFamily="18" charset="0"/>
              </a:rPr>
              <a:t>Dazhen</a:t>
            </a:r>
            <a:r>
              <a:rPr lang="en-US" altLang="zh-CN" b="1" i="0" u="none" strike="noStrike" dirty="0">
                <a:effectLst/>
                <a:latin typeface="Times New Roman" panose="02020603050405020304" pitchFamily="18" charset="0"/>
                <a:cs typeface="Times New Roman" panose="02020603050405020304" pitchFamily="18" charset="0"/>
              </a:rPr>
              <a:t> Deng</a:t>
            </a:r>
          </a:p>
          <a:p>
            <a:pPr algn="ctr"/>
            <a:r>
              <a:rPr lang="en" altLang="zh-CN" sz="1400" b="0" i="0" dirty="0">
                <a:effectLst/>
                <a:latin typeface="Times New Roman" panose="02020603050405020304" pitchFamily="18" charset="0"/>
                <a:cs typeface="Times New Roman" panose="02020603050405020304" pitchFamily="18" charset="0"/>
              </a:rPr>
              <a:t>State Key Lab of CAD&amp;CG, Zhejiang University</a:t>
            </a:r>
          </a:p>
        </p:txBody>
      </p:sp>
      <p:sp>
        <p:nvSpPr>
          <p:cNvPr id="8" name="文本框 7">
            <a:extLst>
              <a:ext uri="{FF2B5EF4-FFF2-40B4-BE49-F238E27FC236}">
                <a16:creationId xmlns:a16="http://schemas.microsoft.com/office/drawing/2014/main" id="{6D5CDD43-EC77-7179-37A5-6FDFA71AE27A}"/>
              </a:ext>
            </a:extLst>
          </p:cNvPr>
          <p:cNvSpPr txBox="1"/>
          <p:nvPr/>
        </p:nvSpPr>
        <p:spPr>
          <a:xfrm>
            <a:off x="4923125" y="3053028"/>
            <a:ext cx="2619022" cy="1015663"/>
          </a:xfrm>
          <a:prstGeom prst="rect">
            <a:avLst/>
          </a:prstGeom>
          <a:noFill/>
        </p:spPr>
        <p:txBody>
          <a:bodyPr wrap="square" rtlCol="0">
            <a:spAutoFit/>
          </a:bodyPr>
          <a:lstStyle/>
          <a:p>
            <a:pPr algn="ctr"/>
            <a:r>
              <a:rPr lang="en-US" altLang="zh-CN" b="1" i="0" u="none" strike="noStrike" dirty="0" err="1">
                <a:effectLst/>
                <a:latin typeface="Times New Roman" panose="02020603050405020304" pitchFamily="18" charset="0"/>
                <a:cs typeface="Times New Roman" panose="02020603050405020304" pitchFamily="18" charset="0"/>
              </a:rPr>
              <a:t>Aoyu</a:t>
            </a:r>
            <a:r>
              <a:rPr lang="en-US" altLang="zh-CN" b="1" i="0" u="none" strike="noStrike" dirty="0">
                <a:effectLst/>
                <a:latin typeface="Times New Roman" panose="02020603050405020304" pitchFamily="18" charset="0"/>
                <a:cs typeface="Times New Roman" panose="02020603050405020304" pitchFamily="18" charset="0"/>
              </a:rPr>
              <a:t> Wu</a:t>
            </a:r>
          </a:p>
          <a:p>
            <a:pPr algn="ctr"/>
            <a:r>
              <a:rPr lang="en-US" altLang="zh-CN" sz="1400" b="0" i="0" dirty="0">
                <a:effectLst/>
                <a:latin typeface="Times New Roman" panose="02020603050405020304" pitchFamily="18" charset="0"/>
                <a:cs typeface="Times New Roman" panose="02020603050405020304" pitchFamily="18" charset="0"/>
              </a:rPr>
              <a:t>Department of Computer Science and Engineering, HKUST Technology</a:t>
            </a:r>
            <a:endParaRPr lang="en" altLang="zh-CN" sz="1400" b="0" i="0" dirty="0">
              <a:effectLst/>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852F31A3-808B-F12A-FAD4-D273CB4B1F0F}"/>
              </a:ext>
            </a:extLst>
          </p:cNvPr>
          <p:cNvSpPr txBox="1"/>
          <p:nvPr/>
        </p:nvSpPr>
        <p:spPr>
          <a:xfrm>
            <a:off x="1858192" y="5674009"/>
            <a:ext cx="2619022" cy="800219"/>
          </a:xfrm>
          <a:prstGeom prst="rect">
            <a:avLst/>
          </a:prstGeom>
          <a:noFill/>
        </p:spPr>
        <p:txBody>
          <a:bodyPr wrap="square" rtlCol="0">
            <a:spAutoFit/>
          </a:bodyPr>
          <a:lstStyle/>
          <a:p>
            <a:pPr algn="ctr"/>
            <a:r>
              <a:rPr lang="en-US" altLang="zh-CN" b="1" i="0" u="none" strike="noStrike" dirty="0" err="1">
                <a:effectLst/>
                <a:latin typeface="Times New Roman" panose="02020603050405020304" pitchFamily="18" charset="0"/>
                <a:cs typeface="Times New Roman" panose="02020603050405020304" pitchFamily="18" charset="0"/>
              </a:rPr>
              <a:t>Huamin</a:t>
            </a:r>
            <a:r>
              <a:rPr lang="en-US" altLang="zh-CN" b="1" i="0" u="none" strike="noStrike" dirty="0">
                <a:effectLst/>
                <a:latin typeface="Times New Roman" panose="02020603050405020304" pitchFamily="18" charset="0"/>
                <a:cs typeface="Times New Roman" panose="02020603050405020304" pitchFamily="18" charset="0"/>
              </a:rPr>
              <a:t> Qu</a:t>
            </a:r>
          </a:p>
          <a:p>
            <a:pPr algn="ctr"/>
            <a:r>
              <a:rPr lang="en-US" altLang="zh-CN" sz="1400" b="0" i="0" dirty="0">
                <a:effectLst/>
                <a:latin typeface="Times New Roman" panose="02020603050405020304" pitchFamily="18" charset="0"/>
                <a:cs typeface="Times New Roman" panose="02020603050405020304" pitchFamily="18" charset="0"/>
              </a:rPr>
              <a:t>Department of Computer Science and Engineering, HKUST</a:t>
            </a:r>
            <a:endParaRPr lang="en" altLang="zh-CN" sz="1400" b="0" i="0" dirty="0">
              <a:effectLst/>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BC10663A-D024-E608-EC1C-F463F324B618}"/>
              </a:ext>
            </a:extLst>
          </p:cNvPr>
          <p:cNvSpPr txBox="1"/>
          <p:nvPr/>
        </p:nvSpPr>
        <p:spPr>
          <a:xfrm>
            <a:off x="4923125" y="5674009"/>
            <a:ext cx="2619022" cy="800219"/>
          </a:xfrm>
          <a:prstGeom prst="rect">
            <a:avLst/>
          </a:prstGeom>
          <a:noFill/>
        </p:spPr>
        <p:txBody>
          <a:bodyPr wrap="square" rtlCol="0">
            <a:spAutoFit/>
          </a:bodyPr>
          <a:lstStyle/>
          <a:p>
            <a:pPr algn="ctr"/>
            <a:r>
              <a:rPr lang="en-US" altLang="zh-CN" b="1" i="0" u="none" strike="noStrike" dirty="0" err="1">
                <a:effectLst/>
                <a:latin typeface="Times New Roman" panose="02020603050405020304" pitchFamily="18" charset="0"/>
                <a:cs typeface="Times New Roman" panose="02020603050405020304" pitchFamily="18" charset="0"/>
              </a:rPr>
              <a:t>Yingcai</a:t>
            </a:r>
            <a:r>
              <a:rPr lang="en-US" altLang="zh-CN" b="1" i="0" u="none" strike="noStrike" dirty="0">
                <a:effectLst/>
                <a:latin typeface="Times New Roman" panose="02020603050405020304" pitchFamily="18" charset="0"/>
                <a:cs typeface="Times New Roman" panose="02020603050405020304" pitchFamily="18" charset="0"/>
              </a:rPr>
              <a:t> Wu</a:t>
            </a:r>
          </a:p>
          <a:p>
            <a:pPr algn="ctr"/>
            <a:r>
              <a:rPr lang="en-US" altLang="zh-CN" sz="1400" b="0" i="0" dirty="0">
                <a:effectLst/>
                <a:latin typeface="Times New Roman" panose="02020603050405020304" pitchFamily="18" charset="0"/>
                <a:cs typeface="Times New Roman" panose="02020603050405020304" pitchFamily="18" charset="0"/>
              </a:rPr>
              <a:t>State Key Lab of CAD&amp;CG, Zhejiang University</a:t>
            </a:r>
            <a:endParaRPr lang="en" altLang="zh-CN" sz="1400" b="0" i="0" dirty="0">
              <a:effectLst/>
              <a:latin typeface="Times New Roman" panose="02020603050405020304" pitchFamily="18" charset="0"/>
              <a:cs typeface="Times New Roman" panose="02020603050405020304" pitchFamily="18" charset="0"/>
            </a:endParaRPr>
          </a:p>
        </p:txBody>
      </p:sp>
      <p:sp>
        <p:nvSpPr>
          <p:cNvPr id="24" name="AutoShape 4" descr="ACM TRANSACTIONS ON INTERACTIVE INTELLIGENT SYSTEMS ...">
            <a:extLst>
              <a:ext uri="{FF2B5EF4-FFF2-40B4-BE49-F238E27FC236}">
                <a16:creationId xmlns:a16="http://schemas.microsoft.com/office/drawing/2014/main" id="{F6BFD5C4-F261-EFD1-9F4D-293EE7561436}"/>
              </a:ext>
            </a:extLst>
          </p:cNvPr>
          <p:cNvSpPr>
            <a:spLocks noChangeAspect="1" noChangeArrowheads="1"/>
          </p:cNvSpPr>
          <p:nvPr/>
        </p:nvSpPr>
        <p:spPr bwMode="auto">
          <a:xfrm>
            <a:off x="5334005"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descr="男孩在微笑&#10;&#10;描述已自动生成">
            <a:extLst>
              <a:ext uri="{FF2B5EF4-FFF2-40B4-BE49-F238E27FC236}">
                <a16:creationId xmlns:a16="http://schemas.microsoft.com/office/drawing/2014/main" id="{D6B5FC18-F28B-6764-54DE-CF528E5D62FA}"/>
              </a:ext>
            </a:extLst>
          </p:cNvPr>
          <p:cNvPicPr>
            <a:picLocks noChangeAspect="1"/>
          </p:cNvPicPr>
          <p:nvPr/>
        </p:nvPicPr>
        <p:blipFill rotWithShape="1">
          <a:blip r:embed="rId3">
            <a:extLst>
              <a:ext uri="{28A0092B-C50C-407E-A947-70E740481C1C}">
                <a14:useLocalDpi xmlns:a14="http://schemas.microsoft.com/office/drawing/2010/main" val="0"/>
              </a:ext>
            </a:extLst>
          </a:blip>
          <a:srcRect l="12193" t="-935" r="13273" b="935"/>
          <a:stretch/>
        </p:blipFill>
        <p:spPr>
          <a:xfrm>
            <a:off x="2492703" y="1208762"/>
            <a:ext cx="1350000" cy="1811272"/>
          </a:xfrm>
          <a:prstGeom prst="rect">
            <a:avLst/>
          </a:prstGeom>
        </p:spPr>
      </p:pic>
      <p:pic>
        <p:nvPicPr>
          <p:cNvPr id="1026" name="Picture 2" descr="Yingcai Wu">
            <a:extLst>
              <a:ext uri="{FF2B5EF4-FFF2-40B4-BE49-F238E27FC236}">
                <a16:creationId xmlns:a16="http://schemas.microsoft.com/office/drawing/2014/main" id="{EB018657-4AC2-30AE-0F89-7C431F667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7637" y="3817450"/>
            <a:ext cx="1387100" cy="18494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uamin Qu">
            <a:extLst>
              <a:ext uri="{FF2B5EF4-FFF2-40B4-BE49-F238E27FC236}">
                <a16:creationId xmlns:a16="http://schemas.microsoft.com/office/drawing/2014/main" id="{CAA5A0E2-8C5F-401A-E39D-9F893744A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6785" y="3877801"/>
            <a:ext cx="1341837" cy="17891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oyu Wu">
            <a:extLst>
              <a:ext uri="{FF2B5EF4-FFF2-40B4-BE49-F238E27FC236}">
                <a16:creationId xmlns:a16="http://schemas.microsoft.com/office/drawing/2014/main" id="{363AF6B6-105D-B1C3-BE5A-C9CCD18865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7637" y="1208761"/>
            <a:ext cx="1350000" cy="1898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43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78F2D-3FF0-CC49-A0EC-1F15B631E715}"/>
              </a:ext>
            </a:extLst>
          </p:cNvPr>
          <p:cNvSpPr>
            <a:spLocks noGrp="1"/>
          </p:cNvSpPr>
          <p:nvPr>
            <p:ph type="title"/>
          </p:nvPr>
        </p:nvSpPr>
        <p:spPr/>
        <p:txBody>
          <a:bodyPr/>
          <a:lstStyle/>
          <a:p>
            <a:pPr>
              <a:lnSpc>
                <a:spcPct val="100000"/>
              </a:lnSpc>
            </a:pPr>
            <a:r>
              <a:rPr kumimoji="1" lang="zh-CN" altLang="en-US" sz="3600" b="1" dirty="0">
                <a:latin typeface="SimSun" panose="02010600030101010101" pitchFamily="2" charset="-122"/>
                <a:ea typeface="SimSun" panose="02010600030101010101" pitchFamily="2" charset="-122"/>
              </a:rPr>
              <a:t>背景</a:t>
            </a:r>
            <a:endParaRPr kumimoji="1" lang="zh-CN" altLang="en-US" sz="3600" dirty="0">
              <a:latin typeface="SimSun" panose="02010600030101010101" pitchFamily="2" charset="-122"/>
              <a:ea typeface="SimSun" panose="02010600030101010101" pitchFamily="2" charset="-122"/>
            </a:endParaRPr>
          </a:p>
        </p:txBody>
      </p:sp>
      <p:sp>
        <p:nvSpPr>
          <p:cNvPr id="6" name="矩形 5">
            <a:extLst>
              <a:ext uri="{FF2B5EF4-FFF2-40B4-BE49-F238E27FC236}">
                <a16:creationId xmlns:a16="http://schemas.microsoft.com/office/drawing/2014/main" id="{EFC25F10-AC87-5AC2-3CEE-F566D66E465F}"/>
              </a:ext>
            </a:extLst>
          </p:cNvPr>
          <p:cNvSpPr/>
          <p:nvPr/>
        </p:nvSpPr>
        <p:spPr>
          <a:xfrm>
            <a:off x="814202" y="1467858"/>
            <a:ext cx="2773680" cy="558800"/>
          </a:xfrm>
          <a:prstGeom prst="rect">
            <a:avLst/>
          </a:prstGeom>
          <a:solidFill>
            <a:srgbClr val="5E739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传统的多视图可视化</a:t>
            </a:r>
          </a:p>
        </p:txBody>
      </p:sp>
      <p:sp>
        <p:nvSpPr>
          <p:cNvPr id="15" name="箭头: 右 14">
            <a:extLst>
              <a:ext uri="{FF2B5EF4-FFF2-40B4-BE49-F238E27FC236}">
                <a16:creationId xmlns:a16="http://schemas.microsoft.com/office/drawing/2014/main" id="{85FDFED6-4773-FEF6-52A1-4B0A60F47A39}"/>
              </a:ext>
            </a:extLst>
          </p:cNvPr>
          <p:cNvSpPr/>
          <p:nvPr/>
        </p:nvSpPr>
        <p:spPr>
          <a:xfrm>
            <a:off x="3837728" y="2817635"/>
            <a:ext cx="1557968" cy="396240"/>
          </a:xfrm>
          <a:prstGeom prst="rightArrow">
            <a:avLst/>
          </a:prstGeom>
          <a:solidFill>
            <a:srgbClr val="E8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8F96683-D859-DFED-149A-AD7197BD96D2}"/>
              </a:ext>
            </a:extLst>
          </p:cNvPr>
          <p:cNvSpPr txBox="1"/>
          <p:nvPr/>
        </p:nvSpPr>
        <p:spPr>
          <a:xfrm>
            <a:off x="564356" y="2171068"/>
            <a:ext cx="3273372" cy="16893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需要借助于专业的分析工具，</a:t>
            </a:r>
            <a:r>
              <a:rPr lang="en-US" altLang="zh-CN" dirty="0">
                <a:latin typeface="宋体" panose="02010600030101010101" pitchFamily="2" charset="-122"/>
                <a:ea typeface="宋体" panose="02010600030101010101" pitchFamily="2" charset="-122"/>
              </a:rPr>
              <a:t>Power BI\Tableau</a:t>
            </a:r>
          </a:p>
          <a:p>
            <a:pPr marL="285750" indent="-285750">
              <a:lnSpc>
                <a:spcPct val="150000"/>
              </a:lnSpc>
              <a:buFont typeface="Arial" panose="020B0604020202020204" pitchFamily="34" charset="0"/>
              <a:buChar char="•"/>
            </a:pPr>
            <a:r>
              <a:rPr lang="zh-CN" altLang="en-US" dirty="0">
                <a:latin typeface="宋体" panose="02010600030101010101" pitchFamily="2" charset="-122"/>
                <a:ea typeface="宋体" panose="02010600030101010101" pitchFamily="2" charset="-122"/>
              </a:rPr>
              <a:t>需要扎实的数据分析基础</a:t>
            </a:r>
            <a:endParaRPr lang="en-US" altLang="zh-CN" dirty="0">
              <a:latin typeface="宋体" panose="02010600030101010101" pitchFamily="2" charset="-122"/>
              <a:ea typeface="宋体" panose="02010600030101010101" pitchFamily="2" charset="-122"/>
            </a:endParaRPr>
          </a:p>
          <a:p>
            <a:pPr algn="ctr">
              <a:lnSpc>
                <a:spcPct val="150000"/>
              </a:lnSpc>
            </a:pPr>
            <a:r>
              <a:rPr lang="zh-CN" altLang="en-US" b="1" dirty="0">
                <a:latin typeface="宋体" panose="02010600030101010101" pitchFamily="2" charset="-122"/>
                <a:ea typeface="宋体" panose="02010600030101010101" pitchFamily="2" charset="-122"/>
              </a:rPr>
              <a:t>构建依然是一个试错的过程</a:t>
            </a:r>
            <a:endParaRPr lang="en-US" altLang="zh-CN" b="1" dirty="0">
              <a:latin typeface="宋体" panose="02010600030101010101" pitchFamily="2" charset="-122"/>
              <a:ea typeface="宋体" panose="02010600030101010101" pitchFamily="2" charset="-122"/>
            </a:endParaRPr>
          </a:p>
        </p:txBody>
      </p:sp>
      <p:sp>
        <p:nvSpPr>
          <p:cNvPr id="23" name="文本框 22">
            <a:extLst>
              <a:ext uri="{FF2B5EF4-FFF2-40B4-BE49-F238E27FC236}">
                <a16:creationId xmlns:a16="http://schemas.microsoft.com/office/drawing/2014/main" id="{C435B01B-A007-96F1-38C2-143593C921CC}"/>
              </a:ext>
            </a:extLst>
          </p:cNvPr>
          <p:cNvSpPr txBox="1"/>
          <p:nvPr/>
        </p:nvSpPr>
        <p:spPr>
          <a:xfrm>
            <a:off x="5870628" y="2360529"/>
            <a:ext cx="3273372" cy="1200329"/>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Rule-based</a:t>
            </a: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rPr>
              <a:t>ML-based</a:t>
            </a:r>
            <a:endParaRPr lang="zh-CN" altLang="en-US" dirty="0">
              <a:latin typeface="宋体" panose="02010600030101010101" pitchFamily="2" charset="-122"/>
              <a:ea typeface="宋体" panose="02010600030101010101" pitchFamily="2" charset="-122"/>
            </a:endParaRPr>
          </a:p>
        </p:txBody>
      </p:sp>
      <p:sp>
        <p:nvSpPr>
          <p:cNvPr id="9" name="矩形 8">
            <a:extLst>
              <a:ext uri="{FF2B5EF4-FFF2-40B4-BE49-F238E27FC236}">
                <a16:creationId xmlns:a16="http://schemas.microsoft.com/office/drawing/2014/main" id="{71B94C37-4879-52B8-84D9-02D17545150C}"/>
              </a:ext>
            </a:extLst>
          </p:cNvPr>
          <p:cNvSpPr/>
          <p:nvPr/>
        </p:nvSpPr>
        <p:spPr>
          <a:xfrm>
            <a:off x="5742386" y="1467858"/>
            <a:ext cx="2773680" cy="558800"/>
          </a:xfrm>
          <a:prstGeom prst="rect">
            <a:avLst/>
          </a:prstGeom>
          <a:solidFill>
            <a:srgbClr val="5E739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宋体" panose="02010600030101010101" pitchFamily="2" charset="-122"/>
                <a:ea typeface="宋体" panose="02010600030101010101" pitchFamily="2" charset="-122"/>
              </a:rPr>
              <a:t>现阶段研究</a:t>
            </a:r>
          </a:p>
        </p:txBody>
      </p:sp>
      <p:sp>
        <p:nvSpPr>
          <p:cNvPr id="4" name="AutoShape 4" descr="Tableau Desktop | Connect, analyze, and visualize any data">
            <a:extLst>
              <a:ext uri="{FF2B5EF4-FFF2-40B4-BE49-F238E27FC236}">
                <a16:creationId xmlns:a16="http://schemas.microsoft.com/office/drawing/2014/main" id="{EEE4E70E-E1A4-B46C-1B42-2E7FEDA60557}"/>
              </a:ext>
            </a:extLst>
          </p:cNvPr>
          <p:cNvSpPr>
            <a:spLocks noChangeAspect="1" noChangeArrowheads="1"/>
          </p:cNvSpPr>
          <p:nvPr/>
        </p:nvSpPr>
        <p:spPr bwMode="auto">
          <a:xfrm>
            <a:off x="4419600" y="25992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Tableau Desktop | Connect, analyze, and visualize any data">
            <a:extLst>
              <a:ext uri="{FF2B5EF4-FFF2-40B4-BE49-F238E27FC236}">
                <a16:creationId xmlns:a16="http://schemas.microsoft.com/office/drawing/2014/main" id="{4004BDD4-293B-26F0-F7A6-59080D28C8D9}"/>
              </a:ext>
            </a:extLst>
          </p:cNvPr>
          <p:cNvSpPr>
            <a:spLocks noChangeAspect="1" noChangeArrowheads="1"/>
          </p:cNvSpPr>
          <p:nvPr/>
        </p:nvSpPr>
        <p:spPr bwMode="auto">
          <a:xfrm>
            <a:off x="4572000" y="27516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Tableau Desktop | Connect, analyze, and visualize any data">
            <a:extLst>
              <a:ext uri="{FF2B5EF4-FFF2-40B4-BE49-F238E27FC236}">
                <a16:creationId xmlns:a16="http://schemas.microsoft.com/office/drawing/2014/main" id="{3A3601C9-4682-09C7-352A-D8121834E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30" y="3844067"/>
            <a:ext cx="4430282" cy="27020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ule Based System Definition | DeepAI">
            <a:extLst>
              <a:ext uri="{FF2B5EF4-FFF2-40B4-BE49-F238E27FC236}">
                <a16:creationId xmlns:a16="http://schemas.microsoft.com/office/drawing/2014/main" id="{D739BA85-5AD3-6DC7-D288-274DEF234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503" y="3844067"/>
            <a:ext cx="2655822" cy="2702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51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78F2D-3FF0-CC49-A0EC-1F15B631E715}"/>
              </a:ext>
            </a:extLst>
          </p:cNvPr>
          <p:cNvSpPr>
            <a:spLocks noGrp="1"/>
          </p:cNvSpPr>
          <p:nvPr>
            <p:ph type="title"/>
          </p:nvPr>
        </p:nvSpPr>
        <p:spPr/>
        <p:txBody>
          <a:bodyPr/>
          <a:lstStyle/>
          <a:p>
            <a:pPr>
              <a:lnSpc>
                <a:spcPct val="100000"/>
              </a:lnSpc>
            </a:pPr>
            <a:r>
              <a:rPr kumimoji="1" lang="zh-CN" altLang="en-US" sz="3600" b="1" dirty="0">
                <a:latin typeface="Times" pitchFamily="2" charset="0"/>
                <a:ea typeface="SimSun" panose="02010600030101010101" pitchFamily="2" charset="-122"/>
              </a:rPr>
              <a:t>背景</a:t>
            </a:r>
            <a:endParaRPr kumimoji="1" lang="zh-CN" altLang="en-US" sz="3600" dirty="0">
              <a:latin typeface="Times" pitchFamily="2" charset="0"/>
              <a:ea typeface="SimSun" panose="02010600030101010101" pitchFamily="2" charset="-122"/>
            </a:endParaRPr>
          </a:p>
        </p:txBody>
      </p:sp>
      <p:grpSp>
        <p:nvGrpSpPr>
          <p:cNvPr id="20" name="组合 19">
            <a:extLst>
              <a:ext uri="{FF2B5EF4-FFF2-40B4-BE49-F238E27FC236}">
                <a16:creationId xmlns:a16="http://schemas.microsoft.com/office/drawing/2014/main" id="{39FDAAAF-253E-3841-50DF-B38913EA487F}"/>
              </a:ext>
            </a:extLst>
          </p:cNvPr>
          <p:cNvGrpSpPr/>
          <p:nvPr/>
        </p:nvGrpSpPr>
        <p:grpSpPr>
          <a:xfrm>
            <a:off x="417990" y="1359002"/>
            <a:ext cx="3916916" cy="5017159"/>
            <a:chOff x="374069" y="1363579"/>
            <a:chExt cx="3916916" cy="4626408"/>
          </a:xfrm>
        </p:grpSpPr>
        <p:sp>
          <p:nvSpPr>
            <p:cNvPr id="12" name="矩形: 圆角 11">
              <a:extLst>
                <a:ext uri="{FF2B5EF4-FFF2-40B4-BE49-F238E27FC236}">
                  <a16:creationId xmlns:a16="http://schemas.microsoft.com/office/drawing/2014/main" id="{F9B588E9-7C89-37D2-AEE0-FAF73ECC6163}"/>
                </a:ext>
              </a:extLst>
            </p:cNvPr>
            <p:cNvSpPr/>
            <p:nvPr/>
          </p:nvSpPr>
          <p:spPr>
            <a:xfrm>
              <a:off x="374069" y="1363579"/>
              <a:ext cx="3916916" cy="4626408"/>
            </a:xfrm>
            <a:prstGeom prst="roundRect">
              <a:avLst/>
            </a:pr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6" name="矩形 5">
              <a:extLst>
                <a:ext uri="{FF2B5EF4-FFF2-40B4-BE49-F238E27FC236}">
                  <a16:creationId xmlns:a16="http://schemas.microsoft.com/office/drawing/2014/main" id="{EFC25F10-AC87-5AC2-3CEE-F566D66E465F}"/>
                </a:ext>
              </a:extLst>
            </p:cNvPr>
            <p:cNvSpPr/>
            <p:nvPr/>
          </p:nvSpPr>
          <p:spPr>
            <a:xfrm>
              <a:off x="837829" y="1542533"/>
              <a:ext cx="2773680" cy="558800"/>
            </a:xfrm>
            <a:prstGeom prst="rect">
              <a:avLst/>
            </a:prstGeom>
            <a:solidFill>
              <a:srgbClr val="5E739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pitchFamily="2" charset="0"/>
                  <a:ea typeface="宋体" panose="02010600030101010101" pitchFamily="2" charset="-122"/>
                </a:rPr>
                <a:t>Rule-based</a:t>
              </a:r>
              <a:endParaRPr lang="zh-CN" altLang="en-US" dirty="0">
                <a:latin typeface="Times" pitchFamily="2" charset="0"/>
                <a:ea typeface="宋体" panose="02010600030101010101" pitchFamily="2" charset="-122"/>
              </a:endParaRPr>
            </a:p>
          </p:txBody>
        </p:sp>
        <p:sp>
          <p:nvSpPr>
            <p:cNvPr id="11" name="文本框 10">
              <a:extLst>
                <a:ext uri="{FF2B5EF4-FFF2-40B4-BE49-F238E27FC236}">
                  <a16:creationId xmlns:a16="http://schemas.microsoft.com/office/drawing/2014/main" id="{25BE5CDA-FDE8-1890-F382-0DDCE33F9B61}"/>
                </a:ext>
              </a:extLst>
            </p:cNvPr>
            <p:cNvSpPr txBox="1"/>
            <p:nvPr/>
          </p:nvSpPr>
          <p:spPr>
            <a:xfrm>
              <a:off x="719371" y="2067288"/>
              <a:ext cx="3273372" cy="15794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Times" pitchFamily="2" charset="0"/>
                  <a:ea typeface="宋体" panose="02010600030101010101" pitchFamily="2" charset="-122"/>
                </a:rPr>
                <a:t>基于优秀的 </a:t>
              </a:r>
              <a:r>
                <a:rPr lang="en-US" altLang="zh-CN" dirty="0">
                  <a:latin typeface="Times" pitchFamily="2" charset="0"/>
                  <a:ea typeface="宋体" panose="02010600030101010101" pitchFamily="2" charset="-122"/>
                </a:rPr>
                <a:t>dashboard</a:t>
              </a:r>
              <a:r>
                <a:rPr lang="zh-CN" altLang="en-US" dirty="0">
                  <a:latin typeface="Times" pitchFamily="2" charset="0"/>
                  <a:ea typeface="宋体" panose="02010600030101010101" pitchFamily="2" charset="-122"/>
                </a:rPr>
                <a:t> 数据集</a:t>
              </a:r>
              <a:endParaRPr lang="en-US" altLang="zh-CN" dirty="0">
                <a:latin typeface="Times" pitchFamily="2" charset="0"/>
                <a:ea typeface="宋体" panose="02010600030101010101" pitchFamily="2" charset="-122"/>
              </a:endParaRPr>
            </a:p>
            <a:p>
              <a:pPr marL="285750" indent="-285750">
                <a:lnSpc>
                  <a:spcPct val="150000"/>
                </a:lnSpc>
                <a:buFont typeface="Arial" panose="020B0604020202020204" pitchFamily="34" charset="0"/>
                <a:buChar char="•"/>
              </a:pPr>
              <a:r>
                <a:rPr lang="zh-CN" altLang="en-US" dirty="0">
                  <a:latin typeface="Times" pitchFamily="2" charset="0"/>
                  <a:ea typeface="宋体" panose="02010600030101010101" pitchFamily="2" charset="-122"/>
                </a:rPr>
                <a:t>构建统计指标总结设计模式</a:t>
              </a:r>
              <a:endParaRPr lang="en-US" altLang="zh-CN" dirty="0">
                <a:latin typeface="Times" pitchFamily="2" charset="0"/>
                <a:ea typeface="宋体" panose="02010600030101010101" pitchFamily="2" charset="-122"/>
              </a:endParaRPr>
            </a:p>
            <a:p>
              <a:pPr marL="285750" indent="-285750">
                <a:lnSpc>
                  <a:spcPct val="150000"/>
                </a:lnSpc>
                <a:buFont typeface="Arial" panose="020B0604020202020204" pitchFamily="34" charset="0"/>
                <a:buChar char="•"/>
              </a:pPr>
              <a:r>
                <a:rPr lang="zh-CN" altLang="en-US" dirty="0">
                  <a:latin typeface="Times" pitchFamily="2" charset="0"/>
                  <a:ea typeface="宋体" panose="02010600030101010101" pitchFamily="2" charset="-122"/>
                </a:rPr>
                <a:t>将规则转换为可编程的限制</a:t>
              </a:r>
            </a:p>
          </p:txBody>
        </p:sp>
        <p:sp>
          <p:nvSpPr>
            <p:cNvPr id="3" name="矩形 2">
              <a:extLst>
                <a:ext uri="{FF2B5EF4-FFF2-40B4-BE49-F238E27FC236}">
                  <a16:creationId xmlns:a16="http://schemas.microsoft.com/office/drawing/2014/main" id="{531F1CEF-E6BC-F331-29D7-E0F3F9379F0A}"/>
                </a:ext>
              </a:extLst>
            </p:cNvPr>
            <p:cNvSpPr/>
            <p:nvPr/>
          </p:nvSpPr>
          <p:spPr>
            <a:xfrm>
              <a:off x="969217" y="3656889"/>
              <a:ext cx="2773680" cy="558800"/>
            </a:xfrm>
            <a:prstGeom prst="rect">
              <a:avLst/>
            </a:prstGeom>
            <a:solidFill>
              <a:srgbClr val="5E739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latin typeface="Times" pitchFamily="2" charset="0"/>
                  <a:ea typeface="宋体" panose="02010600030101010101" pitchFamily="2" charset="-122"/>
                </a:rPr>
                <a:t>ML-based</a:t>
              </a:r>
              <a:endParaRPr lang="zh-CN" altLang="en-US" dirty="0">
                <a:latin typeface="Times" pitchFamily="2" charset="0"/>
                <a:ea typeface="宋体" panose="02010600030101010101" pitchFamily="2" charset="-122"/>
              </a:endParaRPr>
            </a:p>
          </p:txBody>
        </p:sp>
        <p:sp>
          <p:nvSpPr>
            <p:cNvPr id="5" name="文本框 4">
              <a:extLst>
                <a:ext uri="{FF2B5EF4-FFF2-40B4-BE49-F238E27FC236}">
                  <a16:creationId xmlns:a16="http://schemas.microsoft.com/office/drawing/2014/main" id="{13B4E1D6-80C5-2AD1-4D8B-CF483A5171DF}"/>
                </a:ext>
              </a:extLst>
            </p:cNvPr>
            <p:cNvSpPr txBox="1"/>
            <p:nvPr/>
          </p:nvSpPr>
          <p:spPr>
            <a:xfrm>
              <a:off x="719371" y="4372293"/>
              <a:ext cx="3273372" cy="161769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pitchFamily="2" charset="0"/>
                  <a:ea typeface="宋体" panose="02010600030101010101" pitchFamily="2" charset="-122"/>
                </a:rPr>
                <a:t>基于各种</a:t>
              </a:r>
              <a:r>
                <a:rPr lang="en-US" altLang="zh-CN" dirty="0">
                  <a:latin typeface="Times" pitchFamily="2" charset="0"/>
                  <a:ea typeface="宋体" panose="02010600030101010101" pitchFamily="2" charset="-122"/>
                </a:rPr>
                <a:t> </a:t>
              </a:r>
              <a:r>
                <a:rPr lang="en-US" altLang="zh-CN" dirty="0" err="1">
                  <a:latin typeface="Times" pitchFamily="2" charset="0"/>
                  <a:ea typeface="宋体" panose="02010600030101010101" pitchFamily="2" charset="-122"/>
                </a:rPr>
                <a:t>sota</a:t>
              </a:r>
              <a:r>
                <a:rPr lang="zh-CN" altLang="en-US" dirty="0">
                  <a:latin typeface="Times" pitchFamily="2" charset="0"/>
                  <a:ea typeface="宋体" panose="02010600030101010101" pitchFamily="2" charset="-122"/>
                </a:rPr>
                <a:t> 的模型，树模型或者深度神经网络</a:t>
              </a:r>
              <a:endParaRPr lang="en-US" altLang="zh-CN" dirty="0">
                <a:latin typeface="Times" pitchFamily="2" charset="0"/>
                <a:ea typeface="宋体" panose="02010600030101010101" pitchFamily="2" charset="-122"/>
              </a:endParaRPr>
            </a:p>
            <a:p>
              <a:pPr marL="285750" indent="-285750">
                <a:buFont typeface="Arial" panose="020B0604020202020204" pitchFamily="34" charset="0"/>
                <a:buChar char="•"/>
              </a:pPr>
              <a:r>
                <a:rPr lang="zh-CN" altLang="en-US" dirty="0">
                  <a:latin typeface="Times" pitchFamily="2" charset="0"/>
                  <a:ea typeface="宋体" panose="02010600030101010101" pitchFamily="2" charset="-122"/>
                </a:rPr>
                <a:t>从大规模的图表数据中学习公共的模式</a:t>
              </a:r>
              <a:endParaRPr lang="en-US" altLang="zh-CN" dirty="0">
                <a:latin typeface="Times" pitchFamily="2" charset="0"/>
                <a:ea typeface="宋体" panose="02010600030101010101" pitchFamily="2" charset="-122"/>
              </a:endParaRPr>
            </a:p>
            <a:p>
              <a:pPr marL="285750" indent="-285750">
                <a:buFont typeface="Arial" panose="020B0604020202020204" pitchFamily="34" charset="0"/>
                <a:buChar char="•"/>
              </a:pPr>
              <a:r>
                <a:rPr lang="zh-CN" altLang="en-US" dirty="0">
                  <a:latin typeface="Times" pitchFamily="2" charset="0"/>
                  <a:ea typeface="宋体" panose="02010600030101010101" pitchFamily="2" charset="-122"/>
                </a:rPr>
                <a:t>非常依赖高质量的数据集，否则会影响训练过程和目标</a:t>
              </a:r>
            </a:p>
          </p:txBody>
        </p:sp>
      </p:grpSp>
      <p:sp>
        <p:nvSpPr>
          <p:cNvPr id="18" name="矩形: 圆角 17">
            <a:extLst>
              <a:ext uri="{FF2B5EF4-FFF2-40B4-BE49-F238E27FC236}">
                <a16:creationId xmlns:a16="http://schemas.microsoft.com/office/drawing/2014/main" id="{AA09C323-0362-7E26-7E3E-0A8AC42EF1C2}"/>
              </a:ext>
            </a:extLst>
          </p:cNvPr>
          <p:cNvSpPr/>
          <p:nvPr/>
        </p:nvSpPr>
        <p:spPr>
          <a:xfrm>
            <a:off x="5107338" y="1359002"/>
            <a:ext cx="3563412" cy="5017159"/>
          </a:xfrm>
          <a:prstGeom prst="roundRect">
            <a:avLst/>
          </a:prstGeom>
          <a:noFill/>
          <a:ln w="19050">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4" name="矩形 3">
            <a:extLst>
              <a:ext uri="{FF2B5EF4-FFF2-40B4-BE49-F238E27FC236}">
                <a16:creationId xmlns:a16="http://schemas.microsoft.com/office/drawing/2014/main" id="{4A9B8562-A63D-7548-CDC2-9BD0CB5A7C2F}"/>
              </a:ext>
            </a:extLst>
          </p:cNvPr>
          <p:cNvSpPr/>
          <p:nvPr/>
        </p:nvSpPr>
        <p:spPr>
          <a:xfrm>
            <a:off x="5502204" y="1581340"/>
            <a:ext cx="2773680" cy="605997"/>
          </a:xfrm>
          <a:prstGeom prst="rect">
            <a:avLst/>
          </a:prstGeom>
          <a:solidFill>
            <a:srgbClr val="5E739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Times" pitchFamily="2" charset="0"/>
                <a:ea typeface="宋体" panose="02010600030101010101" pitchFamily="2" charset="-122"/>
              </a:rPr>
              <a:t>基于强化学习的方法</a:t>
            </a:r>
          </a:p>
        </p:txBody>
      </p:sp>
      <p:sp>
        <p:nvSpPr>
          <p:cNvPr id="21" name="文本框 20">
            <a:extLst>
              <a:ext uri="{FF2B5EF4-FFF2-40B4-BE49-F238E27FC236}">
                <a16:creationId xmlns:a16="http://schemas.microsoft.com/office/drawing/2014/main" id="{4E445DB9-2EE2-8570-D180-7FC666783849}"/>
              </a:ext>
            </a:extLst>
          </p:cNvPr>
          <p:cNvSpPr txBox="1"/>
          <p:nvPr/>
        </p:nvSpPr>
        <p:spPr>
          <a:xfrm>
            <a:off x="5252358" y="2511969"/>
            <a:ext cx="3273372"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Times" pitchFamily="2" charset="0"/>
                <a:ea typeface="宋体" panose="02010600030101010101" pitchFamily="2" charset="-122"/>
              </a:rPr>
              <a:t>Intuitive modeling:</a:t>
            </a:r>
            <a:r>
              <a:rPr lang="zh-CN" altLang="en-US" dirty="0">
                <a:latin typeface="Times" pitchFamily="2" charset="0"/>
                <a:ea typeface="宋体" panose="02010600030101010101" pitchFamily="2" charset="-122"/>
              </a:rPr>
              <a:t>强化学习通过从环境中探索学习的方式与探索可视分析的机制类似</a:t>
            </a:r>
            <a:endParaRPr lang="en-US" altLang="zh-CN" dirty="0">
              <a:latin typeface="Times" pitchFamily="2" charset="0"/>
              <a:ea typeface="宋体" panose="02010600030101010101" pitchFamily="2" charset="-122"/>
            </a:endParaRPr>
          </a:p>
          <a:p>
            <a:pPr marL="285750" indent="-285750">
              <a:buFont typeface="Arial" panose="020B0604020202020204" pitchFamily="34" charset="0"/>
              <a:buChar char="•"/>
            </a:pPr>
            <a:r>
              <a:rPr lang="en-US" altLang="zh-CN" b="1" dirty="0">
                <a:latin typeface="Times" pitchFamily="2" charset="0"/>
                <a:ea typeface="宋体" panose="02010600030101010101" pitchFamily="2" charset="-122"/>
              </a:rPr>
              <a:t>Self-play training</a:t>
            </a:r>
            <a:r>
              <a:rPr lang="zh-CN" altLang="en-US" b="1" dirty="0">
                <a:latin typeface="Times" pitchFamily="2" charset="0"/>
                <a:ea typeface="宋体" panose="02010600030101010101" pitchFamily="2" charset="-122"/>
              </a:rPr>
              <a:t>：</a:t>
            </a:r>
            <a:r>
              <a:rPr lang="zh-CN" altLang="en-US" dirty="0">
                <a:latin typeface="Times" pitchFamily="2" charset="0"/>
                <a:ea typeface="宋体" panose="02010600030101010101" pitchFamily="2" charset="-122"/>
              </a:rPr>
              <a:t>当强化学习框架搭建好后，可以针对不同的数据集持续训练，而不需要提前标签的数据集</a:t>
            </a:r>
            <a:endParaRPr lang="en-US" altLang="zh-CN" dirty="0">
              <a:latin typeface="Times" pitchFamily="2" charset="0"/>
              <a:ea typeface="宋体" panose="02010600030101010101" pitchFamily="2" charset="-122"/>
            </a:endParaRPr>
          </a:p>
          <a:p>
            <a:pPr marL="285750" indent="-285750">
              <a:buFont typeface="Arial" panose="020B0604020202020204" pitchFamily="34" charset="0"/>
              <a:buChar char="•"/>
            </a:pPr>
            <a:r>
              <a:rPr lang="en-US" altLang="zh-CN" b="1" dirty="0">
                <a:latin typeface="Times" pitchFamily="2" charset="0"/>
                <a:ea typeface="宋体" panose="02010600030101010101" pitchFamily="2" charset="-122"/>
              </a:rPr>
              <a:t>Online recommendation</a:t>
            </a:r>
            <a:r>
              <a:rPr lang="zh-CN" altLang="en-US" dirty="0">
                <a:latin typeface="Times" pitchFamily="2" charset="0"/>
                <a:ea typeface="宋体" panose="02010600030101010101" pitchFamily="2" charset="-122"/>
              </a:rPr>
              <a:t>：当用户选择完偏好后，强化学习代理会依据选择更新后续的提示</a:t>
            </a:r>
          </a:p>
        </p:txBody>
      </p:sp>
      <p:sp>
        <p:nvSpPr>
          <p:cNvPr id="13" name="箭头: 右 14">
            <a:extLst>
              <a:ext uri="{FF2B5EF4-FFF2-40B4-BE49-F238E27FC236}">
                <a16:creationId xmlns:a16="http://schemas.microsoft.com/office/drawing/2014/main" id="{49FC51D4-6D79-05D4-F259-E27B28192CDB}"/>
              </a:ext>
            </a:extLst>
          </p:cNvPr>
          <p:cNvSpPr/>
          <p:nvPr/>
        </p:nvSpPr>
        <p:spPr>
          <a:xfrm flipV="1">
            <a:off x="4338759" y="3595296"/>
            <a:ext cx="768579" cy="501421"/>
          </a:xfrm>
          <a:prstGeom prst="rightArrow">
            <a:avLst/>
          </a:prstGeom>
          <a:solidFill>
            <a:srgbClr val="E8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pic>
        <p:nvPicPr>
          <p:cNvPr id="8" name="图片 7">
            <a:extLst>
              <a:ext uri="{FF2B5EF4-FFF2-40B4-BE49-F238E27FC236}">
                <a16:creationId xmlns:a16="http://schemas.microsoft.com/office/drawing/2014/main" id="{E79B3168-E25C-6031-F26D-952DA8711157}"/>
              </a:ext>
            </a:extLst>
          </p:cNvPr>
          <p:cNvPicPr>
            <a:picLocks noChangeAspect="1"/>
          </p:cNvPicPr>
          <p:nvPr/>
        </p:nvPicPr>
        <p:blipFill>
          <a:blip r:embed="rId3"/>
          <a:stretch>
            <a:fillRect/>
          </a:stretch>
        </p:blipFill>
        <p:spPr>
          <a:xfrm>
            <a:off x="0" y="1205514"/>
            <a:ext cx="9144000" cy="4779563"/>
          </a:xfrm>
          <a:prstGeom prst="rect">
            <a:avLst/>
          </a:prstGeom>
        </p:spPr>
      </p:pic>
    </p:spTree>
    <p:extLst>
      <p:ext uri="{BB962C8B-B14F-4D97-AF65-F5344CB8AC3E}">
        <p14:creationId xmlns:p14="http://schemas.microsoft.com/office/powerpoint/2010/main" val="84193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387150C2-BF89-50C0-774C-50F6890E5E91}"/>
              </a:ext>
            </a:extLst>
          </p:cNvPr>
          <p:cNvSpPr>
            <a:spLocks noGrp="1"/>
          </p:cNvSpPr>
          <p:nvPr>
            <p:ph type="title"/>
          </p:nvPr>
        </p:nvSpPr>
        <p:spPr/>
        <p:txBody>
          <a:bodyPr/>
          <a:lstStyle/>
          <a:p>
            <a:pPr>
              <a:lnSpc>
                <a:spcPct val="100000"/>
              </a:lnSpc>
            </a:pPr>
            <a:r>
              <a:rPr kumimoji="1" lang="zh-CN" altLang="en-US" sz="3600" b="1" dirty="0">
                <a:latin typeface="SimSun" panose="02010600030101010101" pitchFamily="2" charset="-122"/>
                <a:ea typeface="SimSun" panose="02010600030101010101" pitchFamily="2" charset="-122"/>
              </a:rPr>
              <a:t>挑战</a:t>
            </a:r>
            <a:endParaRPr kumimoji="1" lang="zh-CN" altLang="en-US" sz="3600" dirty="0">
              <a:latin typeface="SimSun" panose="02010600030101010101" pitchFamily="2" charset="-122"/>
              <a:ea typeface="SimSun" panose="02010600030101010101" pitchFamily="2" charset="-122"/>
            </a:endParaRPr>
          </a:p>
        </p:txBody>
      </p:sp>
      <p:sp>
        <p:nvSpPr>
          <p:cNvPr id="5" name="文本框 4">
            <a:extLst>
              <a:ext uri="{FF2B5EF4-FFF2-40B4-BE49-F238E27FC236}">
                <a16:creationId xmlns:a16="http://schemas.microsoft.com/office/drawing/2014/main" id="{A7B3B5DE-DE99-37F6-5509-6809F12DEC0F}"/>
              </a:ext>
            </a:extLst>
          </p:cNvPr>
          <p:cNvSpPr txBox="1"/>
          <p:nvPr/>
        </p:nvSpPr>
        <p:spPr>
          <a:xfrm>
            <a:off x="597220" y="1477049"/>
            <a:ext cx="6797040" cy="481863"/>
          </a:xfrm>
          <a:prstGeom prst="rect">
            <a:avLst/>
          </a:prstGeom>
          <a:noFill/>
        </p:spPr>
        <p:txBody>
          <a:bodyPr wrap="square" rtlCol="0">
            <a:spAutoFit/>
          </a:bodyPr>
          <a:lstStyle/>
          <a:p>
            <a:pPr marL="342900" indent="-342900">
              <a:lnSpc>
                <a:spcPct val="150000"/>
              </a:lnSpc>
              <a:buFont typeface="+mj-lt"/>
              <a:buAutoNum type="arabicPeriod"/>
            </a:pPr>
            <a:r>
              <a:rPr lang="zh-CN" altLang="en-US" sz="2000" dirty="0">
                <a:latin typeface="宋体" panose="02010600030101010101" pitchFamily="2" charset="-122"/>
                <a:ea typeface="宋体" panose="02010600030101010101" pitchFamily="2" charset="-122"/>
              </a:rPr>
              <a:t>缺少精心构建的可视化代理环境去探索和训练。</a:t>
            </a:r>
            <a:endParaRPr lang="en-US" altLang="zh-CN" sz="2000" dirty="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5221C0B9-A49F-0385-6AE4-E5745DCD3F72}"/>
              </a:ext>
            </a:extLst>
          </p:cNvPr>
          <p:cNvSpPr txBox="1"/>
          <p:nvPr/>
        </p:nvSpPr>
        <p:spPr>
          <a:xfrm>
            <a:off x="531017" y="4182558"/>
            <a:ext cx="7955758" cy="442878"/>
          </a:xfrm>
          <a:prstGeom prst="rect">
            <a:avLst/>
          </a:prstGeom>
          <a:noFill/>
        </p:spPr>
        <p:txBody>
          <a:bodyPr wrap="square">
            <a:spAutoFit/>
          </a:bodyPr>
          <a:lstStyle/>
          <a:p>
            <a:pPr>
              <a:lnSpc>
                <a:spcPct val="150000"/>
              </a:lnSpc>
            </a:pPr>
            <a:r>
              <a:rPr lang="en-US" altLang="zh-CN" sz="1800" dirty="0">
                <a:latin typeface="宋体" panose="02010600030101010101" pitchFamily="2" charset="-122"/>
                <a:ea typeface="宋体" panose="02010600030101010101" pitchFamily="2" charset="-122"/>
              </a:rPr>
              <a:t>2. </a:t>
            </a:r>
            <a:r>
              <a:rPr lang="zh-CN" altLang="en-US" sz="1800" dirty="0">
                <a:latin typeface="宋体" panose="02010600030101010101" pitchFamily="2" charset="-122"/>
                <a:ea typeface="宋体" panose="02010600030101010101" pitchFamily="2" charset="-122"/>
              </a:rPr>
              <a:t>设计一个代理去模仿人类在生成 </a:t>
            </a:r>
            <a:r>
              <a:rPr lang="en-US" altLang="zh-CN" sz="1800" dirty="0">
                <a:latin typeface="宋体" panose="02010600030101010101" pitchFamily="2" charset="-122"/>
                <a:ea typeface="宋体" panose="02010600030101010101" pitchFamily="2" charset="-122"/>
              </a:rPr>
              <a:t>dashboard</a:t>
            </a:r>
            <a:r>
              <a:rPr lang="zh-CN" altLang="en-US" sz="1800" dirty="0">
                <a:latin typeface="宋体" panose="02010600030101010101" pitchFamily="2" charset="-122"/>
                <a:ea typeface="宋体" panose="02010600030101010101" pitchFamily="2" charset="-122"/>
              </a:rPr>
              <a:t> 的过程中的复杂行为非常困难</a:t>
            </a:r>
          </a:p>
        </p:txBody>
      </p:sp>
      <p:pic>
        <p:nvPicPr>
          <p:cNvPr id="33" name="Picture 2" descr="cs229-Lecture16】马尔可夫决策过程- Q_Quan - 博客园">
            <a:extLst>
              <a:ext uri="{FF2B5EF4-FFF2-40B4-BE49-F238E27FC236}">
                <a16:creationId xmlns:a16="http://schemas.microsoft.com/office/drawing/2014/main" id="{247E3C8D-85B3-89E6-86F4-CB7BA38A0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04" y="1958912"/>
            <a:ext cx="3472534" cy="219675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32BD8335-D6F7-B1E3-22B2-CD45B1823852}"/>
              </a:ext>
            </a:extLst>
          </p:cNvPr>
          <p:cNvPicPr>
            <a:picLocks noChangeAspect="1"/>
          </p:cNvPicPr>
          <p:nvPr/>
        </p:nvPicPr>
        <p:blipFill>
          <a:blip r:embed="rId4"/>
          <a:stretch>
            <a:fillRect/>
          </a:stretch>
        </p:blipFill>
        <p:spPr>
          <a:xfrm>
            <a:off x="0" y="4903353"/>
            <a:ext cx="9144000" cy="955195"/>
          </a:xfrm>
          <a:prstGeom prst="rect">
            <a:avLst/>
          </a:prstGeom>
        </p:spPr>
      </p:pic>
      <p:pic>
        <p:nvPicPr>
          <p:cNvPr id="3" name="图片 2">
            <a:extLst>
              <a:ext uri="{FF2B5EF4-FFF2-40B4-BE49-F238E27FC236}">
                <a16:creationId xmlns:a16="http://schemas.microsoft.com/office/drawing/2014/main" id="{ED41A6A8-51A6-0781-DAE4-C51573E2CF48}"/>
              </a:ext>
            </a:extLst>
          </p:cNvPr>
          <p:cNvPicPr>
            <a:picLocks noChangeAspect="1"/>
          </p:cNvPicPr>
          <p:nvPr/>
        </p:nvPicPr>
        <p:blipFill>
          <a:blip r:embed="rId5"/>
          <a:stretch>
            <a:fillRect/>
          </a:stretch>
        </p:blipFill>
        <p:spPr>
          <a:xfrm>
            <a:off x="5031863" y="1972357"/>
            <a:ext cx="3472535" cy="2200618"/>
          </a:xfrm>
          <a:prstGeom prst="rect">
            <a:avLst/>
          </a:prstGeom>
        </p:spPr>
      </p:pic>
    </p:spTree>
    <p:extLst>
      <p:ext uri="{BB962C8B-B14F-4D97-AF65-F5344CB8AC3E}">
        <p14:creationId xmlns:p14="http://schemas.microsoft.com/office/powerpoint/2010/main" val="411551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387150C2-BF89-50C0-774C-50F6890E5E91}"/>
              </a:ext>
            </a:extLst>
          </p:cNvPr>
          <p:cNvSpPr>
            <a:spLocks noGrp="1"/>
          </p:cNvSpPr>
          <p:nvPr>
            <p:ph type="title"/>
          </p:nvPr>
        </p:nvSpPr>
        <p:spPr/>
        <p:txBody>
          <a:bodyPr/>
          <a:lstStyle/>
          <a:p>
            <a:pPr>
              <a:lnSpc>
                <a:spcPct val="100000"/>
              </a:lnSpc>
            </a:pPr>
            <a:r>
              <a:rPr kumimoji="1" lang="zh-CN" altLang="en-US" sz="3600" b="1" dirty="0">
                <a:latin typeface="SimSun" panose="02010600030101010101" pitchFamily="2" charset="-122"/>
                <a:ea typeface="SimSun" panose="02010600030101010101" pitchFamily="2" charset="-122"/>
              </a:rPr>
              <a:t>挑战</a:t>
            </a:r>
            <a:endParaRPr kumimoji="1" lang="zh-CN" altLang="en-US" sz="3600" dirty="0">
              <a:latin typeface="SimSun" panose="02010600030101010101" pitchFamily="2" charset="-122"/>
              <a:ea typeface="SimSun" panose="02010600030101010101" pitchFamily="2" charset="-122"/>
            </a:endParaRPr>
          </a:p>
        </p:txBody>
      </p:sp>
      <p:sp>
        <p:nvSpPr>
          <p:cNvPr id="5" name="文本框 4">
            <a:extLst>
              <a:ext uri="{FF2B5EF4-FFF2-40B4-BE49-F238E27FC236}">
                <a16:creationId xmlns:a16="http://schemas.microsoft.com/office/drawing/2014/main" id="{A7B3B5DE-DE99-37F6-5509-6809F12DEC0F}"/>
              </a:ext>
            </a:extLst>
          </p:cNvPr>
          <p:cNvSpPr txBox="1"/>
          <p:nvPr/>
        </p:nvSpPr>
        <p:spPr>
          <a:xfrm>
            <a:off x="641906" y="1214651"/>
            <a:ext cx="7733980" cy="943528"/>
          </a:xfrm>
          <a:prstGeom prst="rect">
            <a:avLst/>
          </a:prstGeom>
          <a:noFill/>
        </p:spPr>
        <p:txBody>
          <a:bodyPr wrap="square" rtlCol="0">
            <a:spAutoFit/>
          </a:bodyPr>
          <a:lstStyle/>
          <a:p>
            <a:pPr>
              <a:lnSpc>
                <a:spcPct val="150000"/>
              </a:lnSpc>
            </a:pPr>
            <a:r>
              <a:rPr lang="zh-CN" altLang="en-US" sz="2000" dirty="0">
                <a:latin typeface="宋体" panose="02010600030101010101" pitchFamily="2" charset="-122"/>
                <a:ea typeface="宋体" panose="02010600030101010101" pitchFamily="2" charset="-122"/>
              </a:rPr>
              <a:t>挑战</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基于多视图可视化设计指南与 </a:t>
            </a:r>
            <a:r>
              <a:rPr lang="en-US" altLang="zh-CN" sz="2000" dirty="0">
                <a:latin typeface="宋体" panose="02010600030101010101" pitchFamily="2" charset="-122"/>
                <a:ea typeface="宋体" panose="02010600030101010101" pitchFamily="2" charset="-122"/>
              </a:rPr>
              <a:t>Tableau/Power BI</a:t>
            </a:r>
            <a:r>
              <a:rPr lang="zh-CN" altLang="en-US" sz="2000" dirty="0">
                <a:latin typeface="宋体" panose="02010600030101010101" pitchFamily="2" charset="-122"/>
                <a:ea typeface="宋体" panose="02010600030101010101" pitchFamily="2" charset="-122"/>
              </a:rPr>
              <a:t> 上优秀的设计，构建多维度的 </a:t>
            </a:r>
            <a:r>
              <a:rPr lang="en-US" altLang="zh-CN" sz="2000" dirty="0">
                <a:latin typeface="宋体" panose="02010600030101010101" pitchFamily="2" charset="-122"/>
                <a:ea typeface="宋体" panose="02010600030101010101" pitchFamily="2" charset="-122"/>
              </a:rPr>
              <a:t>metric </a:t>
            </a:r>
            <a:r>
              <a:rPr lang="zh-CN" altLang="en-US" sz="2000" dirty="0">
                <a:latin typeface="宋体" panose="02010600030101010101" pitchFamily="2" charset="-122"/>
                <a:ea typeface="宋体" panose="02010600030101010101" pitchFamily="2" charset="-122"/>
              </a:rPr>
              <a:t>对生成的 </a:t>
            </a:r>
            <a:r>
              <a:rPr lang="en-US" altLang="zh-CN" sz="2000" dirty="0">
                <a:latin typeface="宋体" panose="02010600030101010101" pitchFamily="2" charset="-122"/>
                <a:ea typeface="宋体" panose="02010600030101010101" pitchFamily="2" charset="-122"/>
              </a:rPr>
              <a:t>dashboard</a:t>
            </a:r>
            <a:r>
              <a:rPr lang="zh-CN" altLang="en-US" sz="2000" dirty="0">
                <a:latin typeface="宋体" panose="02010600030101010101" pitchFamily="2" charset="-122"/>
                <a:ea typeface="宋体" panose="02010600030101010101" pitchFamily="2" charset="-122"/>
              </a:rPr>
              <a:t> 进行评分</a:t>
            </a:r>
            <a:endParaRPr lang="en-US" altLang="zh-CN" sz="2000" dirty="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5221C0B9-A49F-0385-6AE4-E5745DCD3F72}"/>
              </a:ext>
            </a:extLst>
          </p:cNvPr>
          <p:cNvSpPr txBox="1"/>
          <p:nvPr/>
        </p:nvSpPr>
        <p:spPr>
          <a:xfrm>
            <a:off x="531017" y="4182558"/>
            <a:ext cx="7955758" cy="442878"/>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挑战</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将探索性仪表盘生成问题定义为序列预测问题。</a:t>
            </a:r>
            <a:endParaRPr lang="zh-CN" altLang="en-US" sz="18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32F0C4BF-AE3E-F2F0-1D8E-AF164F7F0033}"/>
              </a:ext>
            </a:extLst>
          </p:cNvPr>
          <p:cNvPicPr>
            <a:picLocks noChangeAspect="1"/>
          </p:cNvPicPr>
          <p:nvPr/>
        </p:nvPicPr>
        <p:blipFill>
          <a:blip r:embed="rId3"/>
          <a:stretch>
            <a:fillRect/>
          </a:stretch>
        </p:blipFill>
        <p:spPr>
          <a:xfrm>
            <a:off x="273189" y="2098263"/>
            <a:ext cx="8375886" cy="2073543"/>
          </a:xfrm>
          <a:prstGeom prst="rect">
            <a:avLst/>
          </a:prstGeom>
        </p:spPr>
      </p:pic>
      <p:pic>
        <p:nvPicPr>
          <p:cNvPr id="3" name="图片 2">
            <a:extLst>
              <a:ext uri="{FF2B5EF4-FFF2-40B4-BE49-F238E27FC236}">
                <a16:creationId xmlns:a16="http://schemas.microsoft.com/office/drawing/2014/main" id="{4C7EC704-706A-4166-42CC-85DFC7F821FA}"/>
              </a:ext>
            </a:extLst>
          </p:cNvPr>
          <p:cNvPicPr>
            <a:picLocks noChangeAspect="1"/>
          </p:cNvPicPr>
          <p:nvPr/>
        </p:nvPicPr>
        <p:blipFill>
          <a:blip r:embed="rId4"/>
          <a:stretch>
            <a:fillRect/>
          </a:stretch>
        </p:blipFill>
        <p:spPr>
          <a:xfrm>
            <a:off x="0" y="4838138"/>
            <a:ext cx="9144000" cy="1211855"/>
          </a:xfrm>
          <a:prstGeom prst="rect">
            <a:avLst/>
          </a:prstGeom>
        </p:spPr>
      </p:pic>
    </p:spTree>
    <p:extLst>
      <p:ext uri="{BB962C8B-B14F-4D97-AF65-F5344CB8AC3E}">
        <p14:creationId xmlns:p14="http://schemas.microsoft.com/office/powerpoint/2010/main" val="1805383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5F04EF5-1D89-E3C9-63B5-B8F89D86AAA6}"/>
              </a:ext>
            </a:extLst>
          </p:cNvPr>
          <p:cNvSpPr txBox="1"/>
          <p:nvPr/>
        </p:nvSpPr>
        <p:spPr>
          <a:xfrm>
            <a:off x="338138" y="1461622"/>
            <a:ext cx="8467724" cy="39205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sz="2400" b="1" kern="100" dirty="0">
                <a:effectLst/>
                <a:latin typeface="Times New Roman" panose="02020603050405020304" pitchFamily="18" charset="0"/>
                <a:ea typeface="SimSun" panose="02010600030101010101" pitchFamily="2" charset="-122"/>
                <a:cs typeface="Times New Roman" panose="02020603050405020304" pitchFamily="18" charset="0"/>
              </a:rPr>
              <a:t>一个初步研究</a:t>
            </a:r>
            <a:endParaRPr lang="en-US" altLang="zh-CN" sz="2400" b="1"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回顾了实际的仪表盘设计，并总结了推荐的设计考虑因素</a:t>
            </a:r>
            <a:endParaRPr lang="zh-CN" altLang="zh-CN" kern="100" dirty="0">
              <a:latin typeface="Times New Roman" panose="02020603050405020304" pitchFamily="18" charset="0"/>
              <a:ea typeface="SimSun" panose="02010600030101010101" pitchFamily="2" charset="-122"/>
              <a:cs typeface="Times New Roman" panose="02020603050405020304" pitchFamily="18" charset="0"/>
            </a:endParaRPr>
          </a:p>
          <a:p>
            <a:pPr marL="285750" lvl="1" indent="-285750" algn="just">
              <a:lnSpc>
                <a:spcPct val="150000"/>
              </a:lnSpc>
              <a:buFont typeface="Arial" panose="020B0604020202020204" pitchFamily="34" charset="0"/>
              <a:buChar char="•"/>
            </a:pPr>
            <a:r>
              <a:rPr lang="zh-CN" altLang="en-US" sz="2400" b="1" kern="100" dirty="0">
                <a:latin typeface="Times New Roman" panose="02020603050405020304" pitchFamily="18" charset="0"/>
                <a:ea typeface="SimSun" panose="02010600030101010101" pitchFamily="2" charset="-122"/>
                <a:cs typeface="Times New Roman" panose="02020603050405020304" pitchFamily="18" charset="0"/>
              </a:rPr>
              <a:t>仪表盘生成的强化学习公式</a:t>
            </a:r>
            <a:endParaRPr lang="en-US" altLang="zh-CN" sz="2400" b="1" kern="100" dirty="0">
              <a:latin typeface="Times New Roman" panose="02020603050405020304" pitchFamily="18" charset="0"/>
              <a:ea typeface="SimSun" panose="02010600030101010101" pitchFamily="2" charset="-122"/>
              <a:cs typeface="Times New Roman" panose="02020603050405020304" pitchFamily="18" charset="0"/>
            </a:endParaRPr>
          </a:p>
          <a:p>
            <a:pPr marL="742950" lvl="2" indent="-285750" algn="just">
              <a:lnSpc>
                <a:spcPct val="150000"/>
              </a:lnSpc>
              <a:buFont typeface="Arial" panose="020B0604020202020204" pitchFamily="34" charset="0"/>
              <a:buChar char="•"/>
            </a:pPr>
            <a:r>
              <a:rPr lang="zh-CN" altLang="en-US" kern="100" dirty="0">
                <a:effectLst/>
                <a:latin typeface="Times New Roman" panose="02020603050405020304" pitchFamily="18" charset="0"/>
                <a:ea typeface="SimSun" panose="02010600030101010101" pitchFamily="2" charset="-122"/>
                <a:cs typeface="Times New Roman" panose="02020603050405020304" pitchFamily="18" charset="0"/>
              </a:rPr>
              <a:t>奖励函数的定义，能够评估仪表盘的表达力和洞察力</a:t>
            </a:r>
            <a:endParaRPr lang="en-US" altLang="zh-CN"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lvl="1" indent="-285750" algn="just">
              <a:lnSpc>
                <a:spcPct val="150000"/>
              </a:lnSpc>
              <a:buFont typeface="Arial" panose="020B0604020202020204" pitchFamily="34" charset="0"/>
              <a:buChar char="•"/>
            </a:pPr>
            <a:r>
              <a:rPr lang="zh-CN" altLang="en-US" sz="2400" b="1" kern="100" dirty="0">
                <a:latin typeface="Times New Roman" panose="02020603050405020304" pitchFamily="18" charset="0"/>
                <a:ea typeface="SimSun" panose="02010600030101010101" pitchFamily="2" charset="-122"/>
                <a:cs typeface="Times New Roman" panose="02020603050405020304" pitchFamily="18" charset="0"/>
              </a:rPr>
              <a:t>一个新颖的深度神经网络</a:t>
            </a:r>
            <a:endParaRPr lang="en-US" altLang="zh-CN" sz="2400" b="1" kern="100" dirty="0">
              <a:latin typeface="Times New Roman" panose="02020603050405020304" pitchFamily="18" charset="0"/>
              <a:ea typeface="SimSun" panose="02010600030101010101" pitchFamily="2" charset="-122"/>
              <a:cs typeface="Times New Roman" panose="02020603050405020304" pitchFamily="18" charset="0"/>
            </a:endParaRPr>
          </a:p>
          <a:p>
            <a:pPr marL="742950" lvl="2" indent="-285750" algn="just">
              <a:lnSpc>
                <a:spcPct val="150000"/>
              </a:lnSpc>
              <a:buFont typeface="Arial" panose="020B0604020202020204" pitchFamily="34" charset="0"/>
              <a:buChar char="•"/>
            </a:pP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用于代理探索生成仪表盘的动作和参数</a:t>
            </a:r>
            <a:endParaRPr lang="en-US" altLang="zh-CN" kern="100" dirty="0">
              <a:latin typeface="Times New Roman" panose="02020603050405020304" pitchFamily="18" charset="0"/>
              <a:ea typeface="SimSun" panose="02010600030101010101" pitchFamily="2" charset="-122"/>
              <a:cs typeface="Times New Roman" panose="02020603050405020304" pitchFamily="18" charset="0"/>
            </a:endParaRPr>
          </a:p>
          <a:p>
            <a:pPr marL="285750" lvl="1" indent="-285750" algn="just">
              <a:lnSpc>
                <a:spcPct val="150000"/>
              </a:lnSpc>
              <a:buFont typeface="Arial" panose="020B0604020202020204" pitchFamily="34" charset="0"/>
              <a:buChar char="•"/>
            </a:pPr>
            <a:r>
              <a:rPr lang="zh-CN" altLang="en-US" sz="2400" b="1" kern="100" dirty="0">
                <a:latin typeface="Times New Roman" panose="02020603050405020304" pitchFamily="18" charset="0"/>
                <a:ea typeface="SimSun" panose="02010600030101010101" pitchFamily="2" charset="-122"/>
                <a:cs typeface="Times New Roman" panose="02020603050405020304" pitchFamily="18" charset="0"/>
              </a:rPr>
              <a:t>一系列定量和定性研究</a:t>
            </a:r>
            <a:endParaRPr lang="en-US" altLang="zh-CN" sz="2400" b="1" kern="100" dirty="0">
              <a:latin typeface="Times New Roman" panose="02020603050405020304" pitchFamily="18" charset="0"/>
              <a:ea typeface="SimSun" panose="02010600030101010101" pitchFamily="2" charset="-122"/>
              <a:cs typeface="Times New Roman" panose="02020603050405020304" pitchFamily="18" charset="0"/>
            </a:endParaRPr>
          </a:p>
          <a:p>
            <a:pPr marL="742950" lvl="2" indent="-285750" algn="just">
              <a:lnSpc>
                <a:spcPct val="150000"/>
              </a:lnSpc>
              <a:buFont typeface="Arial" panose="020B0604020202020204" pitchFamily="34" charset="0"/>
              <a:buChar char="•"/>
            </a:pPr>
            <a:r>
              <a:rPr lang="zh-CN" altLang="en-US" kern="100" dirty="0">
                <a:latin typeface="Times New Roman" panose="02020603050405020304" pitchFamily="18" charset="0"/>
                <a:ea typeface="SimSun" panose="02010600030101010101" pitchFamily="2" charset="-122"/>
                <a:cs typeface="Times New Roman" panose="02020603050405020304" pitchFamily="18" charset="0"/>
              </a:rPr>
              <a:t>验证了所提出的方法在为可视化设计自动化代理时的有效性</a:t>
            </a:r>
            <a:endParaRPr lang="en-US" altLang="zh-CN" kern="1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387150C2-BF89-50C0-774C-50F6890E5E91}"/>
              </a:ext>
            </a:extLst>
          </p:cNvPr>
          <p:cNvSpPr>
            <a:spLocks noGrp="1"/>
          </p:cNvSpPr>
          <p:nvPr>
            <p:ph type="title"/>
          </p:nvPr>
        </p:nvSpPr>
        <p:spPr/>
        <p:txBody>
          <a:bodyPr/>
          <a:lstStyle/>
          <a:p>
            <a:pPr>
              <a:lnSpc>
                <a:spcPct val="100000"/>
              </a:lnSpc>
            </a:pPr>
            <a:r>
              <a:rPr kumimoji="1" lang="zh-CN" altLang="en-US" sz="3600" b="1" dirty="0">
                <a:latin typeface="SimSun" panose="02010600030101010101" pitchFamily="2" charset="-122"/>
                <a:ea typeface="SimSun" panose="02010600030101010101" pitchFamily="2" charset="-122"/>
              </a:rPr>
              <a:t>贡献</a:t>
            </a:r>
            <a:endParaRPr kumimoji="1" lang="zh-CN" altLang="en-US" sz="36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57099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78F2D-3FF0-CC49-A0EC-1F15B631E715}"/>
              </a:ext>
            </a:extLst>
          </p:cNvPr>
          <p:cNvSpPr>
            <a:spLocks noGrp="1"/>
          </p:cNvSpPr>
          <p:nvPr>
            <p:ph type="title"/>
          </p:nvPr>
        </p:nvSpPr>
        <p:spPr/>
        <p:txBody>
          <a:bodyPr/>
          <a:lstStyle/>
          <a:p>
            <a:pPr>
              <a:lnSpc>
                <a:spcPct val="100000"/>
              </a:lnSpc>
            </a:pPr>
            <a:r>
              <a:rPr kumimoji="1" lang="zh-CN" altLang="en-US" sz="3600" b="1" dirty="0">
                <a:latin typeface="Times" pitchFamily="2" charset="0"/>
                <a:ea typeface="SimSun" panose="02010600030101010101" pitchFamily="2" charset="-122"/>
              </a:rPr>
              <a:t>初步研究</a:t>
            </a:r>
            <a:endParaRPr kumimoji="1" lang="zh-CN" altLang="en-US" sz="3600" dirty="0">
              <a:latin typeface="Times" pitchFamily="2" charset="0"/>
              <a:ea typeface="SimSun" panose="02010600030101010101" pitchFamily="2" charset="-122"/>
            </a:endParaRPr>
          </a:p>
        </p:txBody>
      </p:sp>
      <p:sp>
        <p:nvSpPr>
          <p:cNvPr id="6" name="矩形 5">
            <a:extLst>
              <a:ext uri="{FF2B5EF4-FFF2-40B4-BE49-F238E27FC236}">
                <a16:creationId xmlns:a16="http://schemas.microsoft.com/office/drawing/2014/main" id="{EFC25F10-AC87-5AC2-3CEE-F566D66E465F}"/>
              </a:ext>
            </a:extLst>
          </p:cNvPr>
          <p:cNvSpPr/>
          <p:nvPr/>
        </p:nvSpPr>
        <p:spPr>
          <a:xfrm>
            <a:off x="723104" y="1291786"/>
            <a:ext cx="2773680" cy="558800"/>
          </a:xfrm>
          <a:prstGeom prst="rect">
            <a:avLst/>
          </a:prstGeom>
          <a:solidFill>
            <a:srgbClr val="5E739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Times" pitchFamily="2" charset="0"/>
                <a:ea typeface="宋体" panose="02010600030101010101" pitchFamily="2" charset="-122"/>
              </a:rPr>
              <a:t>传统的多视图可视化</a:t>
            </a:r>
          </a:p>
        </p:txBody>
      </p:sp>
      <p:sp>
        <p:nvSpPr>
          <p:cNvPr id="15" name="箭头: 右 14">
            <a:extLst>
              <a:ext uri="{FF2B5EF4-FFF2-40B4-BE49-F238E27FC236}">
                <a16:creationId xmlns:a16="http://schemas.microsoft.com/office/drawing/2014/main" id="{85FDFED6-4773-FEF6-52A1-4B0A60F47A39}"/>
              </a:ext>
            </a:extLst>
          </p:cNvPr>
          <p:cNvSpPr/>
          <p:nvPr/>
        </p:nvSpPr>
        <p:spPr>
          <a:xfrm>
            <a:off x="3837728" y="2893420"/>
            <a:ext cx="1557968" cy="396240"/>
          </a:xfrm>
          <a:prstGeom prst="rightArrow">
            <a:avLst/>
          </a:prstGeom>
          <a:solidFill>
            <a:srgbClr val="E8EF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pitchFamily="2" charset="0"/>
            </a:endParaRPr>
          </a:p>
        </p:txBody>
      </p:sp>
      <p:sp>
        <p:nvSpPr>
          <p:cNvPr id="20" name="文本框 19">
            <a:extLst>
              <a:ext uri="{FF2B5EF4-FFF2-40B4-BE49-F238E27FC236}">
                <a16:creationId xmlns:a16="http://schemas.microsoft.com/office/drawing/2014/main" id="{38F96683-D859-DFED-149A-AD7197BD96D2}"/>
              </a:ext>
            </a:extLst>
          </p:cNvPr>
          <p:cNvSpPr txBox="1"/>
          <p:nvPr/>
        </p:nvSpPr>
        <p:spPr>
          <a:xfrm>
            <a:off x="564356" y="2029475"/>
            <a:ext cx="3273372" cy="2128340"/>
          </a:xfrm>
          <a:prstGeom prst="rect">
            <a:avLst/>
          </a:prstGeom>
          <a:noFill/>
        </p:spPr>
        <p:txBody>
          <a:bodyPr wrap="square" rtlCol="0">
            <a:spAutoFit/>
          </a:bodyPr>
          <a:lstStyle/>
          <a:p>
            <a:pPr>
              <a:lnSpc>
                <a:spcPct val="150000"/>
              </a:lnSpc>
            </a:pPr>
            <a:r>
              <a:rPr lang="en-US" altLang="zh-CN" dirty="0">
                <a:latin typeface="Times" pitchFamily="2" charset="0"/>
                <a:ea typeface="宋体" panose="02010600030101010101" pitchFamily="2" charset="-122"/>
              </a:rPr>
              <a:t>Power BI</a:t>
            </a:r>
            <a:r>
              <a:rPr lang="zh-CN" altLang="en-US" dirty="0">
                <a:latin typeface="Times" pitchFamily="2" charset="0"/>
                <a:ea typeface="宋体" panose="02010600030101010101" pitchFamily="2" charset="-122"/>
              </a:rPr>
              <a:t> 与 </a:t>
            </a:r>
            <a:r>
              <a:rPr lang="en-US" altLang="zh-CN" dirty="0">
                <a:latin typeface="Times" pitchFamily="2" charset="0"/>
                <a:ea typeface="宋体" panose="02010600030101010101" pitchFamily="2" charset="-122"/>
              </a:rPr>
              <a:t>Tableau</a:t>
            </a:r>
            <a:r>
              <a:rPr lang="zh-CN" altLang="en-US" dirty="0">
                <a:latin typeface="Times" pitchFamily="2" charset="0"/>
                <a:ea typeface="宋体" panose="02010600030101010101" pitchFamily="2" charset="-122"/>
              </a:rPr>
              <a:t> 上的模版</a:t>
            </a:r>
            <a:r>
              <a:rPr lang="en-US" altLang="zh-CN" dirty="0">
                <a:latin typeface="Times" pitchFamily="2" charset="0"/>
                <a:ea typeface="宋体" panose="02010600030101010101" pitchFamily="2" charset="-122"/>
              </a:rPr>
              <a:t>(40</a:t>
            </a:r>
            <a:r>
              <a:rPr lang="zh-CN" altLang="en-US" dirty="0">
                <a:latin typeface="Times" pitchFamily="2" charset="0"/>
                <a:ea typeface="宋体" panose="02010600030101010101" pitchFamily="2" charset="-122"/>
              </a:rPr>
              <a:t> 个来自于 </a:t>
            </a:r>
            <a:r>
              <a:rPr lang="en-US" altLang="zh-CN" dirty="0">
                <a:latin typeface="Times" pitchFamily="2" charset="0"/>
                <a:ea typeface="宋体" panose="02010600030101010101" pitchFamily="2" charset="-122"/>
              </a:rPr>
              <a:t>Tableau</a:t>
            </a:r>
            <a:r>
              <a:rPr lang="zh-CN" altLang="en-US" dirty="0">
                <a:latin typeface="Times" pitchFamily="2" charset="0"/>
                <a:ea typeface="宋体" panose="02010600030101010101" pitchFamily="2" charset="-122"/>
              </a:rPr>
              <a:t> </a:t>
            </a:r>
            <a:r>
              <a:rPr lang="en-US" altLang="zh-CN" dirty="0">
                <a:latin typeface="Times" pitchFamily="2" charset="0"/>
                <a:ea typeface="宋体" panose="02010600030101010101" pitchFamily="2" charset="-122"/>
              </a:rPr>
              <a:t>50</a:t>
            </a:r>
            <a:r>
              <a:rPr lang="zh-CN" altLang="en-US" dirty="0">
                <a:latin typeface="Times" pitchFamily="2" charset="0"/>
                <a:ea typeface="宋体" panose="02010600030101010101" pitchFamily="2" charset="-122"/>
              </a:rPr>
              <a:t>个来自于 </a:t>
            </a:r>
            <a:r>
              <a:rPr lang="en-US" altLang="zh-CN" dirty="0" err="1">
                <a:latin typeface="Times" pitchFamily="2" charset="0"/>
                <a:ea typeface="宋体" panose="02010600030101010101" pitchFamily="2" charset="-122"/>
              </a:rPr>
              <a:t>PowerBI</a:t>
            </a:r>
            <a:r>
              <a:rPr lang="en-US" altLang="zh-CN" dirty="0">
                <a:latin typeface="Times" pitchFamily="2" charset="0"/>
                <a:ea typeface="宋体" panose="02010600030101010101" pitchFamily="2" charset="-122"/>
              </a:rPr>
              <a:t>)</a:t>
            </a:r>
          </a:p>
          <a:p>
            <a:pPr>
              <a:lnSpc>
                <a:spcPct val="150000"/>
              </a:lnSpc>
            </a:pPr>
            <a:endParaRPr lang="en-US" altLang="zh-CN" dirty="0">
              <a:latin typeface="Times" pitchFamily="2" charset="0"/>
              <a:ea typeface="宋体" panose="02010600030101010101" pitchFamily="2" charset="-122"/>
            </a:endParaRPr>
          </a:p>
          <a:p>
            <a:pPr>
              <a:lnSpc>
                <a:spcPct val="150000"/>
              </a:lnSpc>
            </a:pPr>
            <a:r>
              <a:rPr lang="zh-CN" altLang="en-US" dirty="0">
                <a:latin typeface="Times" pitchFamily="2" charset="0"/>
                <a:ea typeface="宋体" panose="02010600030101010101" pitchFamily="2" charset="-122"/>
              </a:rPr>
              <a:t>多视图可视化设计指南</a:t>
            </a:r>
            <a:endParaRPr lang="en-US" altLang="zh-CN" dirty="0">
              <a:latin typeface="Times" pitchFamily="2" charset="0"/>
              <a:ea typeface="宋体" panose="02010600030101010101" pitchFamily="2" charset="-122"/>
            </a:endParaRPr>
          </a:p>
        </p:txBody>
      </p:sp>
      <p:sp>
        <p:nvSpPr>
          <p:cNvPr id="23" name="文本框 22">
            <a:extLst>
              <a:ext uri="{FF2B5EF4-FFF2-40B4-BE49-F238E27FC236}">
                <a16:creationId xmlns:a16="http://schemas.microsoft.com/office/drawing/2014/main" id="{C435B01B-A007-96F1-38C2-143593C921CC}"/>
              </a:ext>
            </a:extLst>
          </p:cNvPr>
          <p:cNvSpPr txBox="1"/>
          <p:nvPr/>
        </p:nvSpPr>
        <p:spPr>
          <a:xfrm>
            <a:off x="5395696" y="2149894"/>
            <a:ext cx="3453682" cy="3416320"/>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latin typeface="Times" pitchFamily="2" charset="0"/>
              <a:ea typeface="宋体" panose="02010600030101010101" pitchFamily="2" charset="-122"/>
            </a:endParaRPr>
          </a:p>
          <a:p>
            <a:pPr marL="285750" indent="-285750">
              <a:buFont typeface="Arial" panose="020B0604020202020204" pitchFamily="34" charset="0"/>
              <a:buChar char="•"/>
            </a:pPr>
            <a:r>
              <a:rPr lang="zh-CN" altLang="en-US" b="1" dirty="0">
                <a:latin typeface="Times" pitchFamily="2" charset="0"/>
                <a:ea typeface="宋体" panose="02010600030101010101" pitchFamily="2" charset="-122"/>
              </a:rPr>
              <a:t>多样性</a:t>
            </a:r>
            <a:r>
              <a:rPr lang="zh-CN" altLang="en-US" dirty="0">
                <a:latin typeface="Times" pitchFamily="2" charset="0"/>
                <a:ea typeface="宋体" panose="02010600030101010101" pitchFamily="2" charset="-122"/>
              </a:rPr>
              <a:t>：</a:t>
            </a:r>
            <a:r>
              <a:rPr lang="en-US" altLang="zh-CN" dirty="0">
                <a:latin typeface="Times" pitchFamily="2" charset="0"/>
                <a:ea typeface="宋体" panose="02010600030101010101" pitchFamily="2" charset="-122"/>
              </a:rPr>
              <a:t>dashboard </a:t>
            </a:r>
            <a:r>
              <a:rPr lang="zh-CN" altLang="en-US" dirty="0">
                <a:latin typeface="Times" pitchFamily="2" charset="0"/>
                <a:ea typeface="宋体" panose="02010600030101010101" pitchFamily="2" charset="-122"/>
              </a:rPr>
              <a:t>通常包含多个视图，每个视图都包含一个或多个图或组件</a:t>
            </a:r>
            <a:endParaRPr lang="en-US" altLang="zh-CN" dirty="0">
              <a:latin typeface="Times" pitchFamily="2" charset="0"/>
              <a:ea typeface="宋体" panose="02010600030101010101" pitchFamily="2" charset="-122"/>
            </a:endParaRPr>
          </a:p>
          <a:p>
            <a:pPr marL="285750" indent="-285750">
              <a:buFont typeface="Arial" panose="020B0604020202020204" pitchFamily="34" charset="0"/>
              <a:buChar char="•"/>
            </a:pPr>
            <a:r>
              <a:rPr lang="zh-CN" altLang="en-US" b="1" dirty="0">
                <a:latin typeface="Times" pitchFamily="2" charset="0"/>
                <a:ea typeface="宋体" panose="02010600030101010101" pitchFamily="2" charset="-122"/>
              </a:rPr>
              <a:t>简约性</a:t>
            </a:r>
            <a:r>
              <a:rPr lang="zh-CN" altLang="en-US" dirty="0">
                <a:latin typeface="Times" pitchFamily="2" charset="0"/>
                <a:ea typeface="宋体" panose="02010600030101010101" pitchFamily="2" charset="-122"/>
              </a:rPr>
              <a:t>：简约规则是指在保持有效性和表现力的同时最小化视图的数量。</a:t>
            </a:r>
            <a:endParaRPr lang="en-US" altLang="zh-CN" dirty="0">
              <a:latin typeface="Times" pitchFamily="2" charset="0"/>
              <a:ea typeface="宋体" panose="02010600030101010101" pitchFamily="2" charset="-122"/>
            </a:endParaRPr>
          </a:p>
          <a:p>
            <a:pPr marL="285750" indent="-285750">
              <a:buFont typeface="Arial" panose="020B0604020202020204" pitchFamily="34" charset="0"/>
              <a:buChar char="•"/>
            </a:pPr>
            <a:r>
              <a:rPr lang="zh-CN" altLang="en-US" b="1" dirty="0">
                <a:latin typeface="Times" pitchFamily="2" charset="0"/>
                <a:ea typeface="宋体" panose="02010600030101010101" pitchFamily="2" charset="-122"/>
              </a:rPr>
              <a:t>互补性</a:t>
            </a:r>
            <a:r>
              <a:rPr lang="en-US" altLang="zh-CN" b="1" dirty="0">
                <a:latin typeface="Times" pitchFamily="2" charset="0"/>
                <a:ea typeface="宋体" panose="02010600030101010101" pitchFamily="2" charset="-122"/>
              </a:rPr>
              <a:t> &amp; </a:t>
            </a:r>
            <a:r>
              <a:rPr lang="zh-CN" altLang="en-US" b="1" dirty="0">
                <a:latin typeface="Times" pitchFamily="2" charset="0"/>
                <a:ea typeface="宋体" panose="02010600030101010101" pitchFamily="2" charset="-122"/>
              </a:rPr>
              <a:t>分解性</a:t>
            </a:r>
            <a:r>
              <a:rPr lang="zh-CN" altLang="en-US" dirty="0">
                <a:latin typeface="Times" pitchFamily="2" charset="0"/>
                <a:ea typeface="宋体" panose="02010600030101010101" pitchFamily="2" charset="-122"/>
              </a:rPr>
              <a:t>：互补性是指图表如何补充多个数据列显示数据集的不同视角。分离性是指分析具有多个图表的复杂数据</a:t>
            </a:r>
          </a:p>
        </p:txBody>
      </p:sp>
      <p:sp>
        <p:nvSpPr>
          <p:cNvPr id="9" name="矩形 8">
            <a:extLst>
              <a:ext uri="{FF2B5EF4-FFF2-40B4-BE49-F238E27FC236}">
                <a16:creationId xmlns:a16="http://schemas.microsoft.com/office/drawing/2014/main" id="{71B94C37-4879-52B8-84D9-02D17545150C}"/>
              </a:ext>
            </a:extLst>
          </p:cNvPr>
          <p:cNvSpPr/>
          <p:nvPr/>
        </p:nvSpPr>
        <p:spPr>
          <a:xfrm>
            <a:off x="5805966" y="1291786"/>
            <a:ext cx="2773680" cy="558800"/>
          </a:xfrm>
          <a:prstGeom prst="rect">
            <a:avLst/>
          </a:prstGeom>
          <a:solidFill>
            <a:srgbClr val="5E739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Times" pitchFamily="2" charset="0"/>
                <a:ea typeface="宋体" panose="02010600030101010101" pitchFamily="2" charset="-122"/>
              </a:rPr>
              <a:t>设计规则</a:t>
            </a:r>
          </a:p>
        </p:txBody>
      </p:sp>
      <p:sp>
        <p:nvSpPr>
          <p:cNvPr id="3" name="十字形 2">
            <a:extLst>
              <a:ext uri="{FF2B5EF4-FFF2-40B4-BE49-F238E27FC236}">
                <a16:creationId xmlns:a16="http://schemas.microsoft.com/office/drawing/2014/main" id="{D2CCC31A-1812-810C-BE34-5EA2E2DD9551}"/>
              </a:ext>
            </a:extLst>
          </p:cNvPr>
          <p:cNvSpPr/>
          <p:nvPr/>
        </p:nvSpPr>
        <p:spPr>
          <a:xfrm>
            <a:off x="1963976" y="3396116"/>
            <a:ext cx="237357" cy="234639"/>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pitchFamily="2" charset="0"/>
            </a:endParaRPr>
          </a:p>
        </p:txBody>
      </p:sp>
      <p:pic>
        <p:nvPicPr>
          <p:cNvPr id="4" name="图片 3">
            <a:extLst>
              <a:ext uri="{FF2B5EF4-FFF2-40B4-BE49-F238E27FC236}">
                <a16:creationId xmlns:a16="http://schemas.microsoft.com/office/drawing/2014/main" id="{CDC5274D-D378-81E4-AC69-5B3DA6EBD376}"/>
              </a:ext>
            </a:extLst>
          </p:cNvPr>
          <p:cNvPicPr>
            <a:picLocks noChangeAspect="1"/>
          </p:cNvPicPr>
          <p:nvPr/>
        </p:nvPicPr>
        <p:blipFill>
          <a:blip r:embed="rId3"/>
          <a:stretch>
            <a:fillRect/>
          </a:stretch>
        </p:blipFill>
        <p:spPr>
          <a:xfrm>
            <a:off x="294622" y="4066226"/>
            <a:ext cx="3870978" cy="2289382"/>
          </a:xfrm>
          <a:prstGeom prst="rect">
            <a:avLst/>
          </a:prstGeom>
        </p:spPr>
      </p:pic>
    </p:spTree>
    <p:extLst>
      <p:ext uri="{BB962C8B-B14F-4D97-AF65-F5344CB8AC3E}">
        <p14:creationId xmlns:p14="http://schemas.microsoft.com/office/powerpoint/2010/main" val="267405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387150C2-BF89-50C0-774C-50F6890E5E91}"/>
              </a:ext>
            </a:extLst>
          </p:cNvPr>
          <p:cNvSpPr>
            <a:spLocks noGrp="1"/>
          </p:cNvSpPr>
          <p:nvPr>
            <p:ph type="title"/>
          </p:nvPr>
        </p:nvSpPr>
        <p:spPr/>
        <p:txBody>
          <a:bodyPr/>
          <a:lstStyle/>
          <a:p>
            <a:pPr>
              <a:lnSpc>
                <a:spcPct val="100000"/>
              </a:lnSpc>
            </a:pPr>
            <a:r>
              <a:rPr kumimoji="1" lang="zh-CN" altLang="en-US" sz="3600" b="1" dirty="0">
                <a:latin typeface="Times" pitchFamily="2" charset="0"/>
                <a:ea typeface="SimSun" panose="02010600030101010101" pitchFamily="2" charset="-122"/>
              </a:rPr>
              <a:t>问题定义</a:t>
            </a:r>
            <a:endParaRPr kumimoji="1" lang="zh-CN" altLang="en-US" sz="3600" dirty="0">
              <a:latin typeface="Times" pitchFamily="2" charset="0"/>
              <a:ea typeface="SimSun" panose="02010600030101010101" pitchFamily="2" charset="-122"/>
            </a:endParaRPr>
          </a:p>
        </p:txBody>
      </p:sp>
      <p:sp>
        <p:nvSpPr>
          <p:cNvPr id="15" name="矩形 14">
            <a:extLst>
              <a:ext uri="{FF2B5EF4-FFF2-40B4-BE49-F238E27FC236}">
                <a16:creationId xmlns:a16="http://schemas.microsoft.com/office/drawing/2014/main" id="{C32E5D5D-3E97-F7BC-6517-755CB0FB17DF}"/>
              </a:ext>
            </a:extLst>
          </p:cNvPr>
          <p:cNvSpPr/>
          <p:nvPr/>
        </p:nvSpPr>
        <p:spPr>
          <a:xfrm>
            <a:off x="526607" y="1513393"/>
            <a:ext cx="2764538" cy="5588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400" b="1" dirty="0">
                <a:solidFill>
                  <a:schemeClr val="tx1"/>
                </a:solidFill>
                <a:latin typeface="Times" pitchFamily="2" charset="0"/>
                <a:ea typeface="宋体" panose="02010600030101010101" pitchFamily="2" charset="-122"/>
              </a:rPr>
              <a:t>马尔可夫决策过程</a:t>
            </a:r>
          </a:p>
        </p:txBody>
      </p:sp>
      <p:pic>
        <p:nvPicPr>
          <p:cNvPr id="5" name="图片 4">
            <a:extLst>
              <a:ext uri="{FF2B5EF4-FFF2-40B4-BE49-F238E27FC236}">
                <a16:creationId xmlns:a16="http://schemas.microsoft.com/office/drawing/2014/main" id="{A815F9B9-F4ED-6AEB-543D-082F3E505857}"/>
              </a:ext>
            </a:extLst>
          </p:cNvPr>
          <p:cNvPicPr>
            <a:picLocks noChangeAspect="1"/>
          </p:cNvPicPr>
          <p:nvPr/>
        </p:nvPicPr>
        <p:blipFill>
          <a:blip r:embed="rId3"/>
          <a:stretch>
            <a:fillRect/>
          </a:stretch>
        </p:blipFill>
        <p:spPr>
          <a:xfrm>
            <a:off x="526607" y="2145986"/>
            <a:ext cx="2387600" cy="444500"/>
          </a:xfrm>
          <a:prstGeom prst="rect">
            <a:avLst/>
          </a:prstGeom>
        </p:spPr>
      </p:pic>
      <p:sp>
        <p:nvSpPr>
          <p:cNvPr id="7" name="文本框 6">
            <a:extLst>
              <a:ext uri="{FF2B5EF4-FFF2-40B4-BE49-F238E27FC236}">
                <a16:creationId xmlns:a16="http://schemas.microsoft.com/office/drawing/2014/main" id="{56227E97-91A6-B21A-5892-EF7422899E0D}"/>
              </a:ext>
            </a:extLst>
          </p:cNvPr>
          <p:cNvSpPr txBox="1"/>
          <p:nvPr/>
        </p:nvSpPr>
        <p:spPr>
          <a:xfrm>
            <a:off x="542254" y="2683884"/>
            <a:ext cx="2764539" cy="1200329"/>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dirty="0">
                <a:latin typeface="Times" pitchFamily="2" charset="0"/>
                <a:ea typeface="SimSun" panose="02010600030101010101" pitchFamily="2" charset="-122"/>
              </a:rPr>
              <a:t>S </a:t>
            </a:r>
            <a:r>
              <a:rPr kumimoji="1" lang="zh-CN" altLang="en-US" dirty="0">
                <a:latin typeface="Times" pitchFamily="2" charset="0"/>
                <a:ea typeface="SimSun" panose="02010600030101010101" pitchFamily="2" charset="-122"/>
              </a:rPr>
              <a:t>代表状态空间</a:t>
            </a:r>
            <a:endParaRPr kumimoji="1" lang="en-US" altLang="zh-CN" dirty="0">
              <a:latin typeface="Times" pitchFamily="2" charset="0"/>
              <a:ea typeface="SimSun" panose="02010600030101010101" pitchFamily="2" charset="-122"/>
            </a:endParaRPr>
          </a:p>
          <a:p>
            <a:pPr marL="285750" indent="-285750">
              <a:buFont typeface="Arial" panose="020B0604020202020204" pitchFamily="34" charset="0"/>
              <a:buChar char="•"/>
            </a:pPr>
            <a:r>
              <a:rPr kumimoji="1" lang="en-US" altLang="zh-CN" dirty="0">
                <a:latin typeface="Times" pitchFamily="2" charset="0"/>
                <a:ea typeface="SimSun" panose="02010600030101010101" pitchFamily="2" charset="-122"/>
              </a:rPr>
              <a:t>A </a:t>
            </a:r>
            <a:r>
              <a:rPr kumimoji="1" lang="zh-CN" altLang="en-US" dirty="0">
                <a:latin typeface="Times" pitchFamily="2" charset="0"/>
                <a:ea typeface="SimSun" panose="02010600030101010101" pitchFamily="2" charset="-122"/>
              </a:rPr>
              <a:t>代表动作空间</a:t>
            </a:r>
            <a:endParaRPr kumimoji="1" lang="en-US" altLang="zh-CN" dirty="0">
              <a:latin typeface="Times" pitchFamily="2" charset="0"/>
              <a:ea typeface="SimSun" panose="02010600030101010101" pitchFamily="2" charset="-122"/>
            </a:endParaRPr>
          </a:p>
          <a:p>
            <a:pPr marL="285750" indent="-285750">
              <a:buFont typeface="Arial" panose="020B0604020202020204" pitchFamily="34" charset="0"/>
              <a:buChar char="•"/>
            </a:pPr>
            <a:r>
              <a:rPr kumimoji="1" lang="en-US" altLang="zh-CN" dirty="0">
                <a:latin typeface="Times" pitchFamily="2" charset="0"/>
                <a:ea typeface="SimSun" panose="02010600030101010101" pitchFamily="2" charset="-122"/>
              </a:rPr>
              <a:t>P</a:t>
            </a:r>
            <a:r>
              <a:rPr kumimoji="1" lang="zh-CN" altLang="en-US" dirty="0">
                <a:latin typeface="Times" pitchFamily="2" charset="0"/>
                <a:ea typeface="SimSun" panose="02010600030101010101" pitchFamily="2" charset="-122"/>
              </a:rPr>
              <a:t> 代表每个动作的概率</a:t>
            </a:r>
            <a:endParaRPr kumimoji="1" lang="en-US" altLang="zh-CN" dirty="0">
              <a:latin typeface="Times" pitchFamily="2" charset="0"/>
              <a:ea typeface="SimSun" panose="02010600030101010101" pitchFamily="2" charset="-122"/>
            </a:endParaRPr>
          </a:p>
          <a:p>
            <a:pPr marL="285750" indent="-285750">
              <a:buFont typeface="Arial" panose="020B0604020202020204" pitchFamily="34" charset="0"/>
              <a:buChar char="•"/>
            </a:pPr>
            <a:r>
              <a:rPr kumimoji="1" lang="en-US" altLang="zh-CN" dirty="0">
                <a:latin typeface="Times" pitchFamily="2" charset="0"/>
                <a:ea typeface="SimSun" panose="02010600030101010101" pitchFamily="2" charset="-122"/>
              </a:rPr>
              <a:t>R </a:t>
            </a:r>
            <a:r>
              <a:rPr kumimoji="1" lang="zh-CN" altLang="en-US" dirty="0">
                <a:latin typeface="Times" pitchFamily="2" charset="0"/>
                <a:ea typeface="SimSun" panose="02010600030101010101" pitchFamily="2" charset="-122"/>
              </a:rPr>
              <a:t>代表奖励函数</a:t>
            </a:r>
          </a:p>
        </p:txBody>
      </p:sp>
      <p:pic>
        <p:nvPicPr>
          <p:cNvPr id="2050" name="Picture 2" descr="cs229-Lecture16】马尔可夫决策过程- Q_Quan - 博客园">
            <a:extLst>
              <a:ext uri="{FF2B5EF4-FFF2-40B4-BE49-F238E27FC236}">
                <a16:creationId xmlns:a16="http://schemas.microsoft.com/office/drawing/2014/main" id="{DE5B991A-C241-451D-7725-EDA27FBC4B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8" y="3977611"/>
            <a:ext cx="3472534" cy="2196755"/>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1BE7B883-1908-0219-447E-2E5B24BF86D1}"/>
              </a:ext>
            </a:extLst>
          </p:cNvPr>
          <p:cNvSpPr/>
          <p:nvPr/>
        </p:nvSpPr>
        <p:spPr>
          <a:xfrm>
            <a:off x="4510181" y="1093171"/>
            <a:ext cx="3044637" cy="5588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b="1" dirty="0">
                <a:solidFill>
                  <a:schemeClr val="tx1"/>
                </a:solidFill>
                <a:latin typeface="Times" pitchFamily="2" charset="0"/>
                <a:ea typeface="宋体" panose="02010600030101010101" pitchFamily="2" charset="-122"/>
              </a:rPr>
              <a:t>Dashboard </a:t>
            </a:r>
            <a:r>
              <a:rPr lang="zh-CN" altLang="en-US" sz="2400" b="1" dirty="0">
                <a:solidFill>
                  <a:schemeClr val="tx1"/>
                </a:solidFill>
                <a:latin typeface="Times" pitchFamily="2" charset="0"/>
                <a:ea typeface="宋体" panose="02010600030101010101" pitchFamily="2" charset="-122"/>
              </a:rPr>
              <a:t>构建模型</a:t>
            </a:r>
          </a:p>
        </p:txBody>
      </p:sp>
      <p:sp>
        <p:nvSpPr>
          <p:cNvPr id="8" name="文本框 7">
            <a:extLst>
              <a:ext uri="{FF2B5EF4-FFF2-40B4-BE49-F238E27FC236}">
                <a16:creationId xmlns:a16="http://schemas.microsoft.com/office/drawing/2014/main" id="{BDF983B8-8B54-ABC1-0E26-3F551DC4C387}"/>
              </a:ext>
            </a:extLst>
          </p:cNvPr>
          <p:cNvSpPr txBox="1"/>
          <p:nvPr/>
        </p:nvSpPr>
        <p:spPr>
          <a:xfrm>
            <a:off x="4572000" y="1685311"/>
            <a:ext cx="1326004" cy="369332"/>
          </a:xfrm>
          <a:prstGeom prst="rect">
            <a:avLst/>
          </a:prstGeom>
          <a:noFill/>
        </p:spPr>
        <p:txBody>
          <a:bodyPr wrap="none" rtlCol="0">
            <a:spAutoFit/>
          </a:bodyPr>
          <a:lstStyle/>
          <a:p>
            <a:r>
              <a:rPr kumimoji="1" lang="zh-CN" altLang="en-US" dirty="0">
                <a:latin typeface="Times" pitchFamily="2" charset="0"/>
              </a:rPr>
              <a:t>状态空间 </a:t>
            </a:r>
            <a:r>
              <a:rPr kumimoji="1" lang="en-US" altLang="zh-CN" dirty="0">
                <a:latin typeface="Times" pitchFamily="2" charset="0"/>
              </a:rPr>
              <a:t>S</a:t>
            </a:r>
            <a:endParaRPr kumimoji="1" lang="zh-CN" altLang="en-US" dirty="0">
              <a:latin typeface="Times" pitchFamily="2" charset="0"/>
            </a:endParaRPr>
          </a:p>
        </p:txBody>
      </p:sp>
      <p:pic>
        <p:nvPicPr>
          <p:cNvPr id="9" name="图片 8">
            <a:extLst>
              <a:ext uri="{FF2B5EF4-FFF2-40B4-BE49-F238E27FC236}">
                <a16:creationId xmlns:a16="http://schemas.microsoft.com/office/drawing/2014/main" id="{A2946072-EE0E-C0AD-BEF1-633156FCB65A}"/>
              </a:ext>
            </a:extLst>
          </p:cNvPr>
          <p:cNvPicPr>
            <a:picLocks noChangeAspect="1"/>
          </p:cNvPicPr>
          <p:nvPr/>
        </p:nvPicPr>
        <p:blipFill>
          <a:blip r:embed="rId5"/>
          <a:stretch>
            <a:fillRect/>
          </a:stretch>
        </p:blipFill>
        <p:spPr>
          <a:xfrm>
            <a:off x="4572000" y="2133286"/>
            <a:ext cx="2921000" cy="457200"/>
          </a:xfrm>
          <a:prstGeom prst="rect">
            <a:avLst/>
          </a:prstGeom>
        </p:spPr>
      </p:pic>
      <p:sp>
        <p:nvSpPr>
          <p:cNvPr id="18" name="文本框 17">
            <a:extLst>
              <a:ext uri="{FF2B5EF4-FFF2-40B4-BE49-F238E27FC236}">
                <a16:creationId xmlns:a16="http://schemas.microsoft.com/office/drawing/2014/main" id="{6CA6EE51-BA92-3B1D-BAA0-26408A7A3A36}"/>
              </a:ext>
            </a:extLst>
          </p:cNvPr>
          <p:cNvSpPr txBox="1"/>
          <p:nvPr/>
        </p:nvSpPr>
        <p:spPr>
          <a:xfrm>
            <a:off x="4572000" y="2602576"/>
            <a:ext cx="1326004" cy="369332"/>
          </a:xfrm>
          <a:prstGeom prst="rect">
            <a:avLst/>
          </a:prstGeom>
          <a:noFill/>
        </p:spPr>
        <p:txBody>
          <a:bodyPr wrap="none" rtlCol="0">
            <a:spAutoFit/>
          </a:bodyPr>
          <a:lstStyle/>
          <a:p>
            <a:r>
              <a:rPr kumimoji="1" lang="zh-CN" altLang="en-US" dirty="0">
                <a:latin typeface="Times" pitchFamily="2" charset="0"/>
              </a:rPr>
              <a:t>动作空间 </a:t>
            </a:r>
            <a:r>
              <a:rPr kumimoji="1" lang="en-US" altLang="zh-CN" dirty="0">
                <a:latin typeface="Times" pitchFamily="2" charset="0"/>
              </a:rPr>
              <a:t>P</a:t>
            </a:r>
            <a:endParaRPr kumimoji="1" lang="zh-CN" altLang="en-US" dirty="0">
              <a:latin typeface="Times" pitchFamily="2" charset="0"/>
            </a:endParaRPr>
          </a:p>
        </p:txBody>
      </p:sp>
      <p:pic>
        <p:nvPicPr>
          <p:cNvPr id="19" name="图片 18">
            <a:extLst>
              <a:ext uri="{FF2B5EF4-FFF2-40B4-BE49-F238E27FC236}">
                <a16:creationId xmlns:a16="http://schemas.microsoft.com/office/drawing/2014/main" id="{A446F09A-C06F-1836-99E3-059DB1F32307}"/>
              </a:ext>
            </a:extLst>
          </p:cNvPr>
          <p:cNvPicPr>
            <a:picLocks noChangeAspect="1"/>
          </p:cNvPicPr>
          <p:nvPr/>
        </p:nvPicPr>
        <p:blipFill>
          <a:blip r:embed="rId6"/>
          <a:stretch>
            <a:fillRect/>
          </a:stretch>
        </p:blipFill>
        <p:spPr>
          <a:xfrm>
            <a:off x="4572000" y="2971908"/>
            <a:ext cx="3111500" cy="381000"/>
          </a:xfrm>
          <a:prstGeom prst="rect">
            <a:avLst/>
          </a:prstGeom>
        </p:spPr>
      </p:pic>
      <p:sp>
        <p:nvSpPr>
          <p:cNvPr id="20" name="文本框 19">
            <a:extLst>
              <a:ext uri="{FF2B5EF4-FFF2-40B4-BE49-F238E27FC236}">
                <a16:creationId xmlns:a16="http://schemas.microsoft.com/office/drawing/2014/main" id="{20B4E4A0-4877-01C2-4D49-09B3F8FEA009}"/>
              </a:ext>
            </a:extLst>
          </p:cNvPr>
          <p:cNvSpPr txBox="1"/>
          <p:nvPr/>
        </p:nvSpPr>
        <p:spPr>
          <a:xfrm>
            <a:off x="4555614" y="3352908"/>
            <a:ext cx="2018501" cy="369332"/>
          </a:xfrm>
          <a:prstGeom prst="rect">
            <a:avLst/>
          </a:prstGeom>
          <a:noFill/>
        </p:spPr>
        <p:txBody>
          <a:bodyPr wrap="none" rtlCol="0">
            <a:spAutoFit/>
          </a:bodyPr>
          <a:lstStyle/>
          <a:p>
            <a:r>
              <a:rPr kumimoji="1" lang="zh-CN" altLang="en-US" dirty="0">
                <a:latin typeface="Times" pitchFamily="2" charset="0"/>
              </a:rPr>
              <a:t>每个动作的概率 </a:t>
            </a:r>
            <a:r>
              <a:rPr kumimoji="1" lang="en-US" altLang="zh-CN" dirty="0">
                <a:latin typeface="Times" pitchFamily="2" charset="0"/>
              </a:rPr>
              <a:t>P</a:t>
            </a:r>
            <a:endParaRPr kumimoji="1" lang="zh-CN" altLang="en-US" dirty="0">
              <a:latin typeface="Times" pitchFamily="2" charset="0"/>
            </a:endParaRPr>
          </a:p>
        </p:txBody>
      </p:sp>
      <p:sp>
        <p:nvSpPr>
          <p:cNvPr id="21" name="文本框 20">
            <a:extLst>
              <a:ext uri="{FF2B5EF4-FFF2-40B4-BE49-F238E27FC236}">
                <a16:creationId xmlns:a16="http://schemas.microsoft.com/office/drawing/2014/main" id="{8D5A6157-3E73-6132-095D-84B6515E9F3E}"/>
              </a:ext>
            </a:extLst>
          </p:cNvPr>
          <p:cNvSpPr txBox="1"/>
          <p:nvPr/>
        </p:nvSpPr>
        <p:spPr>
          <a:xfrm>
            <a:off x="4510182" y="3757356"/>
            <a:ext cx="2518638" cy="307777"/>
          </a:xfrm>
          <a:prstGeom prst="rect">
            <a:avLst/>
          </a:prstGeom>
          <a:noFill/>
        </p:spPr>
        <p:txBody>
          <a:bodyPr wrap="none" rtlCol="0">
            <a:spAutoFit/>
          </a:bodyPr>
          <a:lstStyle/>
          <a:p>
            <a:r>
              <a:rPr kumimoji="1" lang="zh-CN" altLang="en-US" sz="1400" dirty="0">
                <a:latin typeface="Times" pitchFamily="2" charset="0"/>
                <a:ea typeface="SimSun" panose="02010600030101010101" pitchFamily="2" charset="-122"/>
              </a:rPr>
              <a:t>一个序列推荐的深度神经网络</a:t>
            </a:r>
          </a:p>
        </p:txBody>
      </p:sp>
      <p:sp>
        <p:nvSpPr>
          <p:cNvPr id="22" name="文本框 21">
            <a:extLst>
              <a:ext uri="{FF2B5EF4-FFF2-40B4-BE49-F238E27FC236}">
                <a16:creationId xmlns:a16="http://schemas.microsoft.com/office/drawing/2014/main" id="{CA4F6FDA-9663-A8FA-E07C-2AEC2A4398A1}"/>
              </a:ext>
            </a:extLst>
          </p:cNvPr>
          <p:cNvSpPr txBox="1"/>
          <p:nvPr/>
        </p:nvSpPr>
        <p:spPr>
          <a:xfrm>
            <a:off x="4559176" y="4096668"/>
            <a:ext cx="1338828" cy="369332"/>
          </a:xfrm>
          <a:prstGeom prst="rect">
            <a:avLst/>
          </a:prstGeom>
          <a:noFill/>
        </p:spPr>
        <p:txBody>
          <a:bodyPr wrap="none" rtlCol="0">
            <a:spAutoFit/>
          </a:bodyPr>
          <a:lstStyle/>
          <a:p>
            <a:r>
              <a:rPr kumimoji="1" lang="zh-CN" altLang="en-US" dirty="0">
                <a:latin typeface="Times" pitchFamily="2" charset="0"/>
              </a:rPr>
              <a:t>奖励函数 </a:t>
            </a:r>
            <a:r>
              <a:rPr kumimoji="1" lang="en-US" altLang="zh-CN" dirty="0">
                <a:latin typeface="Times" pitchFamily="2" charset="0"/>
              </a:rPr>
              <a:t>R</a:t>
            </a:r>
            <a:endParaRPr kumimoji="1" lang="zh-CN" altLang="en-US" dirty="0">
              <a:latin typeface="Times" pitchFamily="2" charset="0"/>
            </a:endParaRPr>
          </a:p>
        </p:txBody>
      </p:sp>
      <p:pic>
        <p:nvPicPr>
          <p:cNvPr id="24" name="图片 23">
            <a:extLst>
              <a:ext uri="{FF2B5EF4-FFF2-40B4-BE49-F238E27FC236}">
                <a16:creationId xmlns:a16="http://schemas.microsoft.com/office/drawing/2014/main" id="{7DFC54FE-83CD-967D-29DB-E2B03A6AC6A4}"/>
              </a:ext>
            </a:extLst>
          </p:cNvPr>
          <p:cNvPicPr>
            <a:picLocks noChangeAspect="1"/>
          </p:cNvPicPr>
          <p:nvPr/>
        </p:nvPicPr>
        <p:blipFill>
          <a:blip r:embed="rId7"/>
          <a:stretch>
            <a:fillRect/>
          </a:stretch>
        </p:blipFill>
        <p:spPr>
          <a:xfrm>
            <a:off x="4510181" y="4435521"/>
            <a:ext cx="4229100" cy="520700"/>
          </a:xfrm>
          <a:prstGeom prst="rect">
            <a:avLst/>
          </a:prstGeom>
        </p:spPr>
      </p:pic>
      <p:sp>
        <p:nvSpPr>
          <p:cNvPr id="27" name="文本框 26">
            <a:extLst>
              <a:ext uri="{FF2B5EF4-FFF2-40B4-BE49-F238E27FC236}">
                <a16:creationId xmlns:a16="http://schemas.microsoft.com/office/drawing/2014/main" id="{A07BD15A-AC06-52C9-CF97-F0CE77593E15}"/>
              </a:ext>
            </a:extLst>
          </p:cNvPr>
          <p:cNvSpPr txBox="1"/>
          <p:nvPr/>
        </p:nvSpPr>
        <p:spPr>
          <a:xfrm>
            <a:off x="4510181" y="4866008"/>
            <a:ext cx="3506088" cy="1600438"/>
          </a:xfrm>
          <a:prstGeom prst="rect">
            <a:avLst/>
          </a:prstGeom>
          <a:noFill/>
        </p:spPr>
        <p:txBody>
          <a:bodyPr wrap="none" rtlCol="0">
            <a:spAutoFit/>
          </a:bodyPr>
          <a:lstStyle/>
          <a:p>
            <a:endParaRPr kumimoji="1" lang="en-US" altLang="zh-CN" sz="1400" dirty="0">
              <a:latin typeface="Times" pitchFamily="2" charset="0"/>
              <a:ea typeface="SimSun" panose="02010600030101010101" pitchFamily="2" charset="-122"/>
            </a:endParaRPr>
          </a:p>
          <a:p>
            <a:r>
              <a:rPr kumimoji="1" lang="zh-CN" altLang="en-US" sz="1400" dirty="0">
                <a:latin typeface="Times" pitchFamily="2" charset="0"/>
                <a:ea typeface="SimSun" panose="02010600030101010101" pitchFamily="2" charset="-122"/>
              </a:rPr>
              <a:t>分离性奖励</a:t>
            </a:r>
            <a:endParaRPr kumimoji="1" lang="en-US" altLang="zh-CN" sz="1400" dirty="0">
              <a:latin typeface="Times" pitchFamily="2" charset="0"/>
              <a:ea typeface="SimSun" panose="02010600030101010101" pitchFamily="2" charset="-122"/>
            </a:endParaRPr>
          </a:p>
          <a:p>
            <a:endParaRPr kumimoji="1" lang="en-US" altLang="zh-CN" sz="1400" dirty="0">
              <a:latin typeface="Times" pitchFamily="2" charset="0"/>
              <a:ea typeface="SimSun" panose="02010600030101010101" pitchFamily="2" charset="-122"/>
            </a:endParaRPr>
          </a:p>
          <a:p>
            <a:r>
              <a:rPr kumimoji="1" lang="zh-CN" altLang="en-US" sz="1400" dirty="0">
                <a:latin typeface="Times" pitchFamily="2" charset="0"/>
                <a:ea typeface="SimSun" panose="02010600030101010101" pitchFamily="2" charset="-122"/>
              </a:rPr>
              <a:t>简约性奖励</a:t>
            </a:r>
            <a:endParaRPr kumimoji="1" lang="en-US" altLang="zh-CN" sz="1400" dirty="0">
              <a:latin typeface="Times" pitchFamily="2" charset="0"/>
              <a:ea typeface="SimSun" panose="02010600030101010101" pitchFamily="2" charset="-122"/>
            </a:endParaRPr>
          </a:p>
          <a:p>
            <a:endParaRPr kumimoji="1" lang="en-US" altLang="zh-CN" sz="1400" dirty="0">
              <a:latin typeface="Times" pitchFamily="2" charset="0"/>
              <a:ea typeface="SimSun" panose="02010600030101010101" pitchFamily="2" charset="-122"/>
            </a:endParaRPr>
          </a:p>
          <a:p>
            <a:r>
              <a:rPr kumimoji="1" lang="zh-CN" altLang="en-US" sz="1400" dirty="0">
                <a:latin typeface="Times" pitchFamily="2" charset="0"/>
                <a:ea typeface="SimSun" panose="02010600030101010101" pitchFamily="2" charset="-122"/>
              </a:rPr>
              <a:t>数据洞察奖励：单列、两列、三列对应</a:t>
            </a:r>
            <a:r>
              <a:rPr kumimoji="1" lang="en-US" altLang="zh-CN" sz="1400" dirty="0">
                <a:latin typeface="Times" pitchFamily="2" charset="0"/>
                <a:ea typeface="SimSun" panose="02010600030101010101" pitchFamily="2" charset="-122"/>
              </a:rPr>
              <a:t>1</a:t>
            </a:r>
            <a:r>
              <a:rPr kumimoji="1" lang="zh-CN" altLang="en-US" sz="1400" dirty="0">
                <a:latin typeface="Times" pitchFamily="2" charset="0"/>
                <a:ea typeface="SimSun" panose="02010600030101010101" pitchFamily="2" charset="-122"/>
              </a:rPr>
              <a:t>，</a:t>
            </a:r>
            <a:endParaRPr kumimoji="1" lang="en-US" altLang="zh-CN" sz="1400" dirty="0">
              <a:latin typeface="Times" pitchFamily="2" charset="0"/>
              <a:ea typeface="SimSun" panose="02010600030101010101" pitchFamily="2" charset="-122"/>
            </a:endParaRPr>
          </a:p>
          <a:p>
            <a:r>
              <a:rPr kumimoji="1" lang="en-US" altLang="zh-CN" sz="1400" dirty="0">
                <a:latin typeface="Times" pitchFamily="2" charset="0"/>
                <a:ea typeface="SimSun" panose="02010600030101010101" pitchFamily="2" charset="-122"/>
              </a:rPr>
              <a:t>2</a:t>
            </a:r>
            <a:r>
              <a:rPr kumimoji="1" lang="zh-CN" altLang="en-US" sz="1400" dirty="0">
                <a:latin typeface="Times" pitchFamily="2" charset="0"/>
                <a:ea typeface="SimSun" panose="02010600030101010101" pitchFamily="2" charset="-122"/>
              </a:rPr>
              <a:t>，</a:t>
            </a:r>
            <a:r>
              <a:rPr kumimoji="1" lang="en-US" altLang="zh-CN" sz="1400" dirty="0">
                <a:latin typeface="Times" pitchFamily="2" charset="0"/>
                <a:ea typeface="SimSun" panose="02010600030101010101" pitchFamily="2" charset="-122"/>
              </a:rPr>
              <a:t>3</a:t>
            </a:r>
            <a:endParaRPr kumimoji="1" lang="zh-CN" altLang="en-US" sz="1400" dirty="0">
              <a:latin typeface="Times" pitchFamily="2" charset="0"/>
              <a:ea typeface="SimSun" panose="02010600030101010101" pitchFamily="2" charset="-122"/>
            </a:endParaRPr>
          </a:p>
        </p:txBody>
      </p:sp>
      <p:pic>
        <p:nvPicPr>
          <p:cNvPr id="28" name="图片 27">
            <a:extLst>
              <a:ext uri="{FF2B5EF4-FFF2-40B4-BE49-F238E27FC236}">
                <a16:creationId xmlns:a16="http://schemas.microsoft.com/office/drawing/2014/main" id="{10BEAEE2-C062-CB16-EC19-4E588882455F}"/>
              </a:ext>
            </a:extLst>
          </p:cNvPr>
          <p:cNvPicPr>
            <a:picLocks noChangeAspect="1"/>
          </p:cNvPicPr>
          <p:nvPr/>
        </p:nvPicPr>
        <p:blipFill>
          <a:blip r:embed="rId8"/>
          <a:stretch>
            <a:fillRect/>
          </a:stretch>
        </p:blipFill>
        <p:spPr>
          <a:xfrm>
            <a:off x="5553750" y="4836388"/>
            <a:ext cx="2616200" cy="596900"/>
          </a:xfrm>
          <a:prstGeom prst="rect">
            <a:avLst/>
          </a:prstGeom>
        </p:spPr>
      </p:pic>
      <p:pic>
        <p:nvPicPr>
          <p:cNvPr id="29" name="图片 28">
            <a:extLst>
              <a:ext uri="{FF2B5EF4-FFF2-40B4-BE49-F238E27FC236}">
                <a16:creationId xmlns:a16="http://schemas.microsoft.com/office/drawing/2014/main" id="{2D077B47-BBF7-A5EC-847B-6C6FB5C94980}"/>
              </a:ext>
            </a:extLst>
          </p:cNvPr>
          <p:cNvPicPr>
            <a:picLocks noChangeAspect="1"/>
          </p:cNvPicPr>
          <p:nvPr/>
        </p:nvPicPr>
        <p:blipFill>
          <a:blip r:embed="rId9"/>
          <a:stretch>
            <a:fillRect/>
          </a:stretch>
        </p:blipFill>
        <p:spPr>
          <a:xfrm>
            <a:off x="5553750" y="5433925"/>
            <a:ext cx="3185531" cy="572472"/>
          </a:xfrm>
          <a:prstGeom prst="rect">
            <a:avLst/>
          </a:prstGeom>
        </p:spPr>
      </p:pic>
    </p:spTree>
    <p:extLst>
      <p:ext uri="{BB962C8B-B14F-4D97-AF65-F5344CB8AC3E}">
        <p14:creationId xmlns:p14="http://schemas.microsoft.com/office/powerpoint/2010/main" val="422841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p:bldP spid="18" grpId="0"/>
      <p:bldP spid="20" grpId="0"/>
      <p:bldP spid="21" grpId="0"/>
      <p:bldP spid="22" grpId="0"/>
      <p:bldP spid="27"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8684</TotalTime>
  <Words>1122</Words>
  <Application>Microsoft Macintosh PowerPoint</Application>
  <PresentationFormat>全屏显示(4:3)</PresentationFormat>
  <Paragraphs>133</Paragraphs>
  <Slides>14</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宋体</vt:lpstr>
      <vt:lpstr>宋体</vt:lpstr>
      <vt:lpstr>Arial</vt:lpstr>
      <vt:lpstr>Arial Black</vt:lpstr>
      <vt:lpstr>Menlo</vt:lpstr>
      <vt:lpstr>Times</vt:lpstr>
      <vt:lpstr>Times New Roman</vt:lpstr>
      <vt:lpstr>1_Office 主题​​</vt:lpstr>
      <vt:lpstr>DashBot: Insight-Driven Dashboard Generation Based on Deep Reinforcement Learning</vt:lpstr>
      <vt:lpstr>作者</vt:lpstr>
      <vt:lpstr>背景</vt:lpstr>
      <vt:lpstr>背景</vt:lpstr>
      <vt:lpstr>挑战</vt:lpstr>
      <vt:lpstr>挑战</vt:lpstr>
      <vt:lpstr>贡献</vt:lpstr>
      <vt:lpstr>初步研究</vt:lpstr>
      <vt:lpstr>问题定义</vt:lpstr>
      <vt:lpstr>A3C 异步优势动作评价算法</vt:lpstr>
      <vt:lpstr>深度神经网络设计</vt:lpstr>
      <vt:lpstr>评估</vt:lpstr>
      <vt:lpstr>现阶段的限制&amp;未来工作</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PanJiacheng</dc:creator>
  <cp:lastModifiedBy>M10545</cp:lastModifiedBy>
  <cp:revision>360</cp:revision>
  <dcterms:created xsi:type="dcterms:W3CDTF">2021-07-19T07:53:26Z</dcterms:created>
  <dcterms:modified xsi:type="dcterms:W3CDTF">2022-12-22T09:02:20Z</dcterms:modified>
</cp:coreProperties>
</file>