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ic.es/industria-40-transformacion-digital/"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FA70D-AE6B-4E51-8523-E17ED8B40D97}"/>
              </a:ext>
            </a:extLst>
          </p:cNvPr>
          <p:cNvSpPr>
            <a:spLocks noGrp="1"/>
          </p:cNvSpPr>
          <p:nvPr>
            <p:ph type="ctrTitle"/>
          </p:nvPr>
        </p:nvSpPr>
        <p:spPr/>
        <p:txBody>
          <a:bodyPr/>
          <a:lstStyle/>
          <a:p>
            <a:pPr algn="ctr"/>
            <a:r>
              <a:rPr lang="es-MX" b="0" i="0" dirty="0">
                <a:effectLst/>
                <a:latin typeface="Roboto"/>
              </a:rPr>
              <a:t>Conferencia El papel de la inteligencia artificial en las industrias 4.0 y 5.0 en tiempos del COVID-19</a:t>
            </a:r>
            <a:endParaRPr lang="es-MX" dirty="0"/>
          </a:p>
        </p:txBody>
      </p:sp>
      <p:sp>
        <p:nvSpPr>
          <p:cNvPr id="3" name="Subtítulo 2">
            <a:extLst>
              <a:ext uri="{FF2B5EF4-FFF2-40B4-BE49-F238E27FC236}">
                <a16:creationId xmlns:a16="http://schemas.microsoft.com/office/drawing/2014/main" id="{04A6F0F1-3588-40F6-BBCD-F7BC7B680A95}"/>
              </a:ext>
            </a:extLst>
          </p:cNvPr>
          <p:cNvSpPr>
            <a:spLocks noGrp="1"/>
          </p:cNvSpPr>
          <p:nvPr>
            <p:ph type="subTitle" idx="1"/>
          </p:nvPr>
        </p:nvSpPr>
        <p:spPr/>
        <p:txBody>
          <a:bodyPr>
            <a:normAutofit lnSpcReduction="10000"/>
          </a:bodyPr>
          <a:lstStyle/>
          <a:p>
            <a:pPr algn="ctr"/>
            <a:r>
              <a:rPr lang="es-MX" dirty="0"/>
              <a:t>PLOMARES LULO VICTOR JAIR       SECUENCIA 1NM21</a:t>
            </a:r>
          </a:p>
          <a:p>
            <a:endParaRPr lang="es-MX" dirty="0"/>
          </a:p>
        </p:txBody>
      </p:sp>
    </p:spTree>
    <p:extLst>
      <p:ext uri="{BB962C8B-B14F-4D97-AF65-F5344CB8AC3E}">
        <p14:creationId xmlns:p14="http://schemas.microsoft.com/office/powerpoint/2010/main" val="68328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A011C-03B0-40B3-BE9E-49A92FFE0367}"/>
              </a:ext>
            </a:extLst>
          </p:cNvPr>
          <p:cNvSpPr>
            <a:spLocks noGrp="1"/>
          </p:cNvSpPr>
          <p:nvPr>
            <p:ph type="title"/>
          </p:nvPr>
        </p:nvSpPr>
        <p:spPr/>
        <p:txBody>
          <a:bodyPr/>
          <a:lstStyle/>
          <a:p>
            <a:r>
              <a:rPr lang="es-MX" dirty="0"/>
              <a:t>Resumen</a:t>
            </a:r>
          </a:p>
        </p:txBody>
      </p:sp>
      <p:sp>
        <p:nvSpPr>
          <p:cNvPr id="3" name="CuadroTexto 2">
            <a:extLst>
              <a:ext uri="{FF2B5EF4-FFF2-40B4-BE49-F238E27FC236}">
                <a16:creationId xmlns:a16="http://schemas.microsoft.com/office/drawing/2014/main" id="{5068FBFE-C66A-4CCC-9DEB-A89D9A9F6658}"/>
              </a:ext>
            </a:extLst>
          </p:cNvPr>
          <p:cNvSpPr txBox="1"/>
          <p:nvPr/>
        </p:nvSpPr>
        <p:spPr>
          <a:xfrm>
            <a:off x="810000" y="2217420"/>
            <a:ext cx="10271760" cy="4370427"/>
          </a:xfrm>
          <a:prstGeom prst="rect">
            <a:avLst/>
          </a:prstGeom>
          <a:noFill/>
        </p:spPr>
        <p:txBody>
          <a:bodyPr wrap="square" rtlCol="0">
            <a:spAutoFit/>
          </a:bodyPr>
          <a:lstStyle/>
          <a:p>
            <a:pPr algn="just">
              <a:spcBef>
                <a:spcPct val="20000"/>
              </a:spcBef>
              <a:spcAft>
                <a:spcPts val="600"/>
              </a:spcAft>
              <a:buClr>
                <a:schemeClr val="accent1"/>
              </a:buClr>
            </a:pPr>
            <a:r>
              <a:rPr lang="es-MX" sz="2000" dirty="0"/>
              <a:t>La Industria 4.0, también llamada industria inteligente, se considera la cuarta revolución industrial y busca transformar a la empresa en una organización inteligente para conseguir los mejores resultados de negocio.</a:t>
            </a:r>
          </a:p>
          <a:p>
            <a:pPr algn="just">
              <a:spcBef>
                <a:spcPct val="20000"/>
              </a:spcBef>
              <a:spcAft>
                <a:spcPts val="600"/>
              </a:spcAft>
              <a:buClr>
                <a:schemeClr val="accent1"/>
              </a:buClr>
            </a:pPr>
            <a:r>
              <a:rPr lang="es-MX" sz="2000" dirty="0"/>
              <a:t>A algunos les parecerá pronto para hablar de la próxima revolución industrial, la cuarta revolución industrial, pero la adopción de la tecnología digital se ha convertido en un punto en el que estamos listos para otro cambio radical, la trasformación digital de la industria o lo que se viene denominando </a:t>
            </a:r>
            <a:r>
              <a:rPr lang="es-MX" sz="2000" dirty="0">
                <a:hlinkClick r:id="rId2">
                  <a:extLst>
                    <a:ext uri="{A12FA001-AC4F-418D-AE19-62706E023703}">
                      <ahyp:hlinkClr xmlns:ahyp="http://schemas.microsoft.com/office/drawing/2018/hyperlinkcolor" val="tx"/>
                    </a:ext>
                  </a:extLst>
                </a:hlinkClick>
              </a:rPr>
              <a:t>industria 4.0</a:t>
            </a:r>
            <a:r>
              <a:rPr lang="es-MX" sz="2000" dirty="0"/>
              <a:t>.</a:t>
            </a:r>
          </a:p>
          <a:p>
            <a:pPr algn="just">
              <a:spcBef>
                <a:spcPct val="20000"/>
              </a:spcBef>
              <a:spcAft>
                <a:spcPts val="600"/>
              </a:spcAft>
              <a:buClr>
                <a:schemeClr val="accent1"/>
              </a:buClr>
            </a:pPr>
            <a:r>
              <a:rPr lang="es-MX" sz="2000" dirty="0"/>
              <a:t>El cambio se basa en la adopción de las nuevas tecnologías para la progresiva automatización del proceso productivo. Se trata de tecnologías innovadoras cuya aplicación a la industria se desarrollará día a día. Hablamos de fabricación aditiva, robótica colaborativa, herramientas de planificación de la producción, visión artificial, realidad virtual, gamificación, simulación de procesos, inteligencia operacional, etc.</a:t>
            </a:r>
          </a:p>
        </p:txBody>
      </p:sp>
      <p:pic>
        <p:nvPicPr>
          <p:cNvPr id="5" name="Imagen 4">
            <a:extLst>
              <a:ext uri="{FF2B5EF4-FFF2-40B4-BE49-F238E27FC236}">
                <a16:creationId xmlns:a16="http://schemas.microsoft.com/office/drawing/2014/main" id="{0313935A-C2C8-4611-81F1-BB89F9ACB284}"/>
              </a:ext>
            </a:extLst>
          </p:cNvPr>
          <p:cNvPicPr>
            <a:picLocks noChangeAspect="1"/>
          </p:cNvPicPr>
          <p:nvPr/>
        </p:nvPicPr>
        <p:blipFill>
          <a:blip r:embed="rId3"/>
          <a:stretch>
            <a:fillRect/>
          </a:stretch>
        </p:blipFill>
        <p:spPr>
          <a:xfrm>
            <a:off x="5297561" y="270153"/>
            <a:ext cx="2064709" cy="18782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Imagen 6">
            <a:extLst>
              <a:ext uri="{FF2B5EF4-FFF2-40B4-BE49-F238E27FC236}">
                <a16:creationId xmlns:a16="http://schemas.microsoft.com/office/drawing/2014/main" id="{A24A3F8D-90E2-4392-8415-38BCA2BB32D8}"/>
              </a:ext>
            </a:extLst>
          </p:cNvPr>
          <p:cNvPicPr>
            <a:picLocks noChangeAspect="1"/>
          </p:cNvPicPr>
          <p:nvPr/>
        </p:nvPicPr>
        <p:blipFill>
          <a:blip r:embed="rId4"/>
          <a:stretch>
            <a:fillRect/>
          </a:stretch>
        </p:blipFill>
        <p:spPr>
          <a:xfrm>
            <a:off x="7411181" y="866362"/>
            <a:ext cx="4438650" cy="685800"/>
          </a:xfrm>
          <a:prstGeom prst="rect">
            <a:avLst/>
          </a:prstGeom>
        </p:spPr>
      </p:pic>
    </p:spTree>
    <p:extLst>
      <p:ext uri="{BB962C8B-B14F-4D97-AF65-F5344CB8AC3E}">
        <p14:creationId xmlns:p14="http://schemas.microsoft.com/office/powerpoint/2010/main" val="276886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A011C-03B0-40B3-BE9E-49A92FFE0367}"/>
              </a:ext>
            </a:extLst>
          </p:cNvPr>
          <p:cNvSpPr>
            <a:spLocks noGrp="1"/>
          </p:cNvSpPr>
          <p:nvPr>
            <p:ph type="title"/>
          </p:nvPr>
        </p:nvSpPr>
        <p:spPr/>
        <p:txBody>
          <a:bodyPr/>
          <a:lstStyle/>
          <a:p>
            <a:r>
              <a:rPr lang="es-MX" dirty="0"/>
              <a:t>Resumen</a:t>
            </a:r>
          </a:p>
        </p:txBody>
      </p:sp>
      <p:sp>
        <p:nvSpPr>
          <p:cNvPr id="3" name="CuadroTexto 2">
            <a:extLst>
              <a:ext uri="{FF2B5EF4-FFF2-40B4-BE49-F238E27FC236}">
                <a16:creationId xmlns:a16="http://schemas.microsoft.com/office/drawing/2014/main" id="{5068FBFE-C66A-4CCC-9DEB-A89D9A9F6658}"/>
              </a:ext>
            </a:extLst>
          </p:cNvPr>
          <p:cNvSpPr txBox="1"/>
          <p:nvPr/>
        </p:nvSpPr>
        <p:spPr>
          <a:xfrm>
            <a:off x="810000" y="2217420"/>
            <a:ext cx="10271760" cy="4370427"/>
          </a:xfrm>
          <a:prstGeom prst="rect">
            <a:avLst/>
          </a:prstGeom>
          <a:noFill/>
        </p:spPr>
        <p:txBody>
          <a:bodyPr wrap="square" rtlCol="0">
            <a:spAutoFit/>
          </a:bodyPr>
          <a:lstStyle/>
          <a:p>
            <a:pPr algn="just">
              <a:spcBef>
                <a:spcPct val="20000"/>
              </a:spcBef>
              <a:spcAft>
                <a:spcPts val="600"/>
              </a:spcAft>
              <a:buClr>
                <a:schemeClr val="accent1"/>
              </a:buClr>
            </a:pPr>
            <a:r>
              <a:rPr lang="es-MX" sz="2000" dirty="0"/>
              <a:t>En el futuro próximo veremos una era de fábricas inteligentes que integrarán lo físico con lo virtual, donde los fabricantes y maquinas compartirán información con la cadena de suministro y donde los procesos pueden ser optimizados automáticamente, ser </a:t>
            </a:r>
            <a:r>
              <a:rPr lang="es-MX" sz="2000" dirty="0" err="1"/>
              <a:t>auto-configurables</a:t>
            </a:r>
            <a:r>
              <a:rPr lang="es-MX" sz="2000" dirty="0"/>
              <a:t> y usar inteligencia artificial para completar tareas difíciles basadas en flujos de trabajo complejos.</a:t>
            </a:r>
          </a:p>
          <a:p>
            <a:pPr algn="just">
              <a:spcBef>
                <a:spcPct val="20000"/>
              </a:spcBef>
              <a:spcAft>
                <a:spcPts val="600"/>
              </a:spcAft>
              <a:buClr>
                <a:schemeClr val="accent1"/>
              </a:buClr>
            </a:pPr>
            <a:r>
              <a:rPr lang="es-MX" sz="2000" dirty="0"/>
              <a:t>Por otro lado la fabricación bajo demanda para prototipos personalizados y piezas en producciones de tiradas cortas es una de las áreas de más rápido crecimiento en la industria gracias a los avances en la fabricación aditiva.</a:t>
            </a:r>
          </a:p>
          <a:p>
            <a:pPr algn="just">
              <a:spcBef>
                <a:spcPct val="20000"/>
              </a:spcBef>
              <a:spcAft>
                <a:spcPts val="600"/>
              </a:spcAft>
              <a:buClr>
                <a:schemeClr val="accent1"/>
              </a:buClr>
            </a:pPr>
            <a:r>
              <a:rPr lang="es-MX" sz="2000" dirty="0"/>
              <a:t>Todo esto implica la necesidad de disponer de sistemas que operen y gestionen la información de banda ancha y las infraestructuras para las tecnologías de la información, así como los edificios y los sistemas de tráfico. Este concepto de industria 4.0 representa un salto muy importante para la mayoría de las organizaciones.</a:t>
            </a:r>
          </a:p>
        </p:txBody>
      </p:sp>
    </p:spTree>
    <p:extLst>
      <p:ext uri="{BB962C8B-B14F-4D97-AF65-F5344CB8AC3E}">
        <p14:creationId xmlns:p14="http://schemas.microsoft.com/office/powerpoint/2010/main" val="178756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A011C-03B0-40B3-BE9E-49A92FFE0367}"/>
              </a:ext>
            </a:extLst>
          </p:cNvPr>
          <p:cNvSpPr>
            <a:spLocks noGrp="1"/>
          </p:cNvSpPr>
          <p:nvPr>
            <p:ph type="title"/>
          </p:nvPr>
        </p:nvSpPr>
        <p:spPr/>
        <p:txBody>
          <a:bodyPr/>
          <a:lstStyle/>
          <a:p>
            <a:r>
              <a:rPr lang="es-MX" dirty="0"/>
              <a:t>Resumen</a:t>
            </a:r>
          </a:p>
        </p:txBody>
      </p:sp>
      <p:sp>
        <p:nvSpPr>
          <p:cNvPr id="3" name="CuadroTexto 2">
            <a:extLst>
              <a:ext uri="{FF2B5EF4-FFF2-40B4-BE49-F238E27FC236}">
                <a16:creationId xmlns:a16="http://schemas.microsoft.com/office/drawing/2014/main" id="{5068FBFE-C66A-4CCC-9DEB-A89D9A9F6658}"/>
              </a:ext>
            </a:extLst>
          </p:cNvPr>
          <p:cNvSpPr txBox="1"/>
          <p:nvPr/>
        </p:nvSpPr>
        <p:spPr>
          <a:xfrm>
            <a:off x="810000" y="2217420"/>
            <a:ext cx="10271760" cy="2693045"/>
          </a:xfrm>
          <a:prstGeom prst="rect">
            <a:avLst/>
          </a:prstGeom>
          <a:noFill/>
        </p:spPr>
        <p:txBody>
          <a:bodyPr wrap="square" rtlCol="0">
            <a:spAutoFit/>
          </a:bodyPr>
          <a:lstStyle/>
          <a:p>
            <a:pPr algn="just">
              <a:spcBef>
                <a:spcPct val="20000"/>
              </a:spcBef>
              <a:spcAft>
                <a:spcPts val="600"/>
              </a:spcAft>
              <a:buClr>
                <a:schemeClr val="accent1"/>
              </a:buClr>
            </a:pPr>
            <a:r>
              <a:rPr lang="es-MX" sz="2000" dirty="0"/>
              <a:t>El uso de estas tecnologías, en tiempos de pandemia a causa del virus COVID-19, es muy importante, porque se están implementando nuevas maneras de buscar principalmente, la seguridad de los ciudadanos.</a:t>
            </a:r>
          </a:p>
          <a:p>
            <a:pPr algn="just">
              <a:spcBef>
                <a:spcPct val="20000"/>
              </a:spcBef>
              <a:spcAft>
                <a:spcPts val="600"/>
              </a:spcAft>
              <a:buClr>
                <a:schemeClr val="accent1"/>
              </a:buClr>
            </a:pPr>
            <a:r>
              <a:rPr lang="es-MX" sz="2000" dirty="0"/>
              <a:t>El desarrollo de estas tecnologías, se esta empleando en todas las áreas, por ejemplo, se están utilizando robots para mandar medicamentos y </a:t>
            </a:r>
            <a:r>
              <a:rPr lang="es-MX" sz="2000" dirty="0" err="1"/>
              <a:t>asi</a:t>
            </a:r>
            <a:r>
              <a:rPr lang="es-MX" sz="2000" dirty="0"/>
              <a:t> evitar el contacto, otro ejemplo, la empresa Boston </a:t>
            </a:r>
            <a:r>
              <a:rPr lang="es-MX" sz="2000" dirty="0" err="1"/>
              <a:t>Dynamic´s</a:t>
            </a:r>
            <a:r>
              <a:rPr lang="es-MX" sz="2000" dirty="0"/>
              <a:t> utiliza un robot en forma peculiar a la de un animal, el cual sirve para medir la temperatura d ellos ciudadanos.</a:t>
            </a:r>
          </a:p>
        </p:txBody>
      </p:sp>
      <p:pic>
        <p:nvPicPr>
          <p:cNvPr id="5" name="Imagen 4">
            <a:extLst>
              <a:ext uri="{FF2B5EF4-FFF2-40B4-BE49-F238E27FC236}">
                <a16:creationId xmlns:a16="http://schemas.microsoft.com/office/drawing/2014/main" id="{FB8DDCDD-8E63-4BF0-AD13-9E80AE1D5F04}"/>
              </a:ext>
            </a:extLst>
          </p:cNvPr>
          <p:cNvPicPr>
            <a:picLocks noChangeAspect="1"/>
          </p:cNvPicPr>
          <p:nvPr/>
        </p:nvPicPr>
        <p:blipFill>
          <a:blip r:embed="rId2"/>
          <a:stretch>
            <a:fillRect/>
          </a:stretch>
        </p:blipFill>
        <p:spPr>
          <a:xfrm>
            <a:off x="4507605" y="4572487"/>
            <a:ext cx="2876550" cy="1838325"/>
          </a:xfrm>
          <a:prstGeom prst="rect">
            <a:avLst/>
          </a:prstGeom>
        </p:spPr>
      </p:pic>
    </p:spTree>
    <p:extLst>
      <p:ext uri="{BB962C8B-B14F-4D97-AF65-F5344CB8AC3E}">
        <p14:creationId xmlns:p14="http://schemas.microsoft.com/office/powerpoint/2010/main" val="245692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A011C-03B0-40B3-BE9E-49A92FFE0367}"/>
              </a:ext>
            </a:extLst>
          </p:cNvPr>
          <p:cNvSpPr>
            <a:spLocks noGrp="1"/>
          </p:cNvSpPr>
          <p:nvPr>
            <p:ph type="title"/>
          </p:nvPr>
        </p:nvSpPr>
        <p:spPr/>
        <p:txBody>
          <a:bodyPr/>
          <a:lstStyle/>
          <a:p>
            <a:r>
              <a:rPr lang="es-MX" dirty="0"/>
              <a:t>Opinión </a:t>
            </a:r>
          </a:p>
        </p:txBody>
      </p:sp>
      <p:sp>
        <p:nvSpPr>
          <p:cNvPr id="3" name="CuadroTexto 2">
            <a:extLst>
              <a:ext uri="{FF2B5EF4-FFF2-40B4-BE49-F238E27FC236}">
                <a16:creationId xmlns:a16="http://schemas.microsoft.com/office/drawing/2014/main" id="{5068FBFE-C66A-4CCC-9DEB-A89D9A9F6658}"/>
              </a:ext>
            </a:extLst>
          </p:cNvPr>
          <p:cNvSpPr txBox="1"/>
          <p:nvPr/>
        </p:nvSpPr>
        <p:spPr>
          <a:xfrm>
            <a:off x="810000" y="2217420"/>
            <a:ext cx="10271760" cy="3567130"/>
          </a:xfrm>
          <a:prstGeom prst="rect">
            <a:avLst/>
          </a:prstGeom>
          <a:noFill/>
        </p:spPr>
        <p:txBody>
          <a:bodyPr wrap="square" rtlCol="0">
            <a:spAutoFit/>
          </a:bodyPr>
          <a:lstStyle/>
          <a:p>
            <a:pPr algn="just">
              <a:spcBef>
                <a:spcPct val="20000"/>
              </a:spcBef>
              <a:spcAft>
                <a:spcPts val="600"/>
              </a:spcAft>
              <a:buClr>
                <a:schemeClr val="accent1"/>
              </a:buClr>
            </a:pPr>
            <a:r>
              <a:rPr lang="es-MX" sz="2400" dirty="0"/>
              <a:t>Una conferencia que nos deja que pensar, ya que nos hace hacer conciencia acerca de como nuestro mundo ha cambiado a causa de la pandemia, pero también me gusto mucho, ya que el Dr. Juan nos cuenta acerca de como se esta utilizando la tecnología en las industrias, para combatir o prevenir el virus del COVID-19.</a:t>
            </a:r>
          </a:p>
          <a:p>
            <a:pPr algn="just">
              <a:spcBef>
                <a:spcPct val="20000"/>
              </a:spcBef>
              <a:spcAft>
                <a:spcPts val="600"/>
              </a:spcAft>
              <a:buClr>
                <a:schemeClr val="accent1"/>
              </a:buClr>
            </a:pPr>
            <a:r>
              <a:rPr lang="es-MX" sz="2400" dirty="0"/>
              <a:t>Me parecido muy interesante, las propuestas hechas por las grandes empresas tecnológicas y como cada una de ellas desarrolla robots que ayudan a mejorar la calidad de vida de la sociedad.</a:t>
            </a:r>
          </a:p>
        </p:txBody>
      </p:sp>
    </p:spTree>
    <p:extLst>
      <p:ext uri="{BB962C8B-B14F-4D97-AF65-F5344CB8AC3E}">
        <p14:creationId xmlns:p14="http://schemas.microsoft.com/office/powerpoint/2010/main" val="3985767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50</TotalTime>
  <Words>525</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Century Gothic</vt:lpstr>
      <vt:lpstr>Roboto</vt:lpstr>
      <vt:lpstr>Wingdings 2</vt:lpstr>
      <vt:lpstr>Citable</vt:lpstr>
      <vt:lpstr>Conferencia El papel de la inteligencia artificial en las industrias 4.0 y 5.0 en tiempos del COVID-19</vt:lpstr>
      <vt:lpstr>Resumen</vt:lpstr>
      <vt:lpstr>Resumen</vt:lpstr>
      <vt:lpstr>Resumen</vt:lpstr>
      <vt:lpstr>Opinión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Conferencia El papel de la inteligencia artificial en las industrias 4.0 y 5.0 en tiempos del COVID-19</dc:title>
  <dc:creator>Jair PS</dc:creator>
  <cp:lastModifiedBy>Jair PS</cp:lastModifiedBy>
  <cp:revision>6</cp:revision>
  <dcterms:created xsi:type="dcterms:W3CDTF">2020-11-13T20:38:06Z</dcterms:created>
  <dcterms:modified xsi:type="dcterms:W3CDTF">2020-11-13T22:32:56Z</dcterms:modified>
</cp:coreProperties>
</file>