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D552B-AABA-4FAD-97B5-96E4528ADA6B}"/>
              </a:ext>
            </a:extLst>
          </p:cNvPr>
          <p:cNvSpPr>
            <a:spLocks noGrp="1"/>
          </p:cNvSpPr>
          <p:nvPr>
            <p:ph type="ctrTitle"/>
          </p:nvPr>
        </p:nvSpPr>
        <p:spPr/>
        <p:txBody>
          <a:bodyPr/>
          <a:lstStyle/>
          <a:p>
            <a:pPr algn="ctr"/>
            <a:r>
              <a:rPr lang="es-MX" b="0" i="0" dirty="0">
                <a:effectLst/>
                <a:latin typeface="Roboto"/>
              </a:rPr>
              <a:t>Conferencia "Aplicaciones y tendencias en Seguridad-e y Salud-e utilizando Manuscritos”</a:t>
            </a:r>
            <a:endParaRPr lang="es-MX" dirty="0"/>
          </a:p>
        </p:txBody>
      </p:sp>
      <p:sp>
        <p:nvSpPr>
          <p:cNvPr id="3" name="Subtítulo 2">
            <a:extLst>
              <a:ext uri="{FF2B5EF4-FFF2-40B4-BE49-F238E27FC236}">
                <a16:creationId xmlns:a16="http://schemas.microsoft.com/office/drawing/2014/main" id="{DC75463F-D572-4679-85E2-A70B8FB25B1E}"/>
              </a:ext>
            </a:extLst>
          </p:cNvPr>
          <p:cNvSpPr>
            <a:spLocks noGrp="1"/>
          </p:cNvSpPr>
          <p:nvPr>
            <p:ph type="subTitle" idx="1"/>
          </p:nvPr>
        </p:nvSpPr>
        <p:spPr/>
        <p:txBody>
          <a:bodyPr>
            <a:normAutofit lnSpcReduction="10000"/>
          </a:bodyPr>
          <a:lstStyle/>
          <a:p>
            <a:pPr algn="ctr"/>
            <a:r>
              <a:rPr lang="es-MX" dirty="0"/>
              <a:t>PLOMARES LULO VICTOR JAIR       SECUENCIA 1NM21</a:t>
            </a:r>
          </a:p>
          <a:p>
            <a:endParaRPr lang="es-MX" dirty="0"/>
          </a:p>
        </p:txBody>
      </p:sp>
    </p:spTree>
    <p:extLst>
      <p:ext uri="{BB962C8B-B14F-4D97-AF65-F5344CB8AC3E}">
        <p14:creationId xmlns:p14="http://schemas.microsoft.com/office/powerpoint/2010/main" val="257541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1E4D9-5EB9-4744-8B5C-8A96FF9EDDE3}"/>
              </a:ext>
            </a:extLst>
          </p:cNvPr>
          <p:cNvSpPr>
            <a:spLocks noGrp="1"/>
          </p:cNvSpPr>
          <p:nvPr>
            <p:ph type="title"/>
          </p:nvPr>
        </p:nvSpPr>
        <p:spPr/>
        <p:txBody>
          <a:bodyPr/>
          <a:lstStyle/>
          <a:p>
            <a:r>
              <a:rPr lang="es-MX" dirty="0"/>
              <a:t>RESUMEN	</a:t>
            </a:r>
          </a:p>
        </p:txBody>
      </p:sp>
      <p:sp>
        <p:nvSpPr>
          <p:cNvPr id="3" name="Marcador de contenido 2">
            <a:extLst>
              <a:ext uri="{FF2B5EF4-FFF2-40B4-BE49-F238E27FC236}">
                <a16:creationId xmlns:a16="http://schemas.microsoft.com/office/drawing/2014/main" id="{18D6BB82-4E26-4377-8BEE-6A910492D262}"/>
              </a:ext>
            </a:extLst>
          </p:cNvPr>
          <p:cNvSpPr>
            <a:spLocks noGrp="1"/>
          </p:cNvSpPr>
          <p:nvPr>
            <p:ph idx="1"/>
          </p:nvPr>
        </p:nvSpPr>
        <p:spPr/>
        <p:txBody>
          <a:bodyPr/>
          <a:lstStyle/>
          <a:p>
            <a:pPr marL="0" indent="0" algn="just">
              <a:buNone/>
            </a:pPr>
            <a:r>
              <a:rPr lang="es-MX" sz="2000" dirty="0"/>
              <a:t>La Industria 4.0 implica la promesa de una nueva revolución que combina técnicas avanzadas de producción y operaciones con tecnologías inteligentes que se integrarán en las organizaciones, las personas y los activos.</a:t>
            </a:r>
          </a:p>
          <a:p>
            <a:pPr marL="0" indent="0" algn="just">
              <a:buNone/>
            </a:pPr>
            <a:r>
              <a:rPr lang="es-MX" sz="2000" dirty="0"/>
              <a:t>Esta revolución está marcada por la aparición de nuevas tecnologías como la robótica, la analítica, la inteligencia artificial, las tecnologías cognitivas, la nanotecnología y el Internet </a:t>
            </a:r>
            <a:r>
              <a:rPr lang="es-MX" sz="2000" dirty="0" err="1"/>
              <a:t>of</a:t>
            </a:r>
            <a:r>
              <a:rPr lang="es-MX" sz="2000" dirty="0"/>
              <a:t> </a:t>
            </a:r>
            <a:r>
              <a:rPr lang="es-MX" sz="2000" dirty="0" err="1"/>
              <a:t>Things</a:t>
            </a:r>
            <a:r>
              <a:rPr lang="es-MX" sz="2000" dirty="0"/>
              <a:t> (</a:t>
            </a:r>
            <a:r>
              <a:rPr lang="es-MX" sz="2000" dirty="0" err="1"/>
              <a:t>IoT</a:t>
            </a:r>
            <a:r>
              <a:rPr lang="es-MX" sz="2000" dirty="0"/>
              <a:t>), entre otros. Las organizaciones deben identificar las tecnologías que mejor satisfacen sus necesidades para invertir en ellas. Si las empresas no comprenden los cambios y oportunidades que trae consigo la Industria 4.0, corren el riesgo de perder cuota de mercado.</a:t>
            </a:r>
          </a:p>
          <a:p>
            <a:pPr marL="0" indent="0">
              <a:buNone/>
            </a:pPr>
            <a:endParaRPr lang="es-MX" dirty="0"/>
          </a:p>
        </p:txBody>
      </p:sp>
      <p:pic>
        <p:nvPicPr>
          <p:cNvPr id="5" name="Imagen 4">
            <a:extLst>
              <a:ext uri="{FF2B5EF4-FFF2-40B4-BE49-F238E27FC236}">
                <a16:creationId xmlns:a16="http://schemas.microsoft.com/office/drawing/2014/main" id="{BA9A7409-CF03-49C1-80BC-60EEC68470EA}"/>
              </a:ext>
            </a:extLst>
          </p:cNvPr>
          <p:cNvPicPr>
            <a:picLocks noChangeAspect="1"/>
          </p:cNvPicPr>
          <p:nvPr/>
        </p:nvPicPr>
        <p:blipFill>
          <a:blip r:embed="rId2"/>
          <a:stretch>
            <a:fillRect/>
          </a:stretch>
        </p:blipFill>
        <p:spPr>
          <a:xfrm>
            <a:off x="5249371" y="178409"/>
            <a:ext cx="1693257" cy="16415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Imagen 6">
            <a:extLst>
              <a:ext uri="{FF2B5EF4-FFF2-40B4-BE49-F238E27FC236}">
                <a16:creationId xmlns:a16="http://schemas.microsoft.com/office/drawing/2014/main" id="{CA6A5E26-2E55-45D4-BA42-F3E7D1D21DE1}"/>
              </a:ext>
            </a:extLst>
          </p:cNvPr>
          <p:cNvPicPr>
            <a:picLocks noChangeAspect="1"/>
          </p:cNvPicPr>
          <p:nvPr/>
        </p:nvPicPr>
        <p:blipFill>
          <a:blip r:embed="rId3"/>
          <a:stretch>
            <a:fillRect/>
          </a:stretch>
        </p:blipFill>
        <p:spPr>
          <a:xfrm>
            <a:off x="6942628" y="580158"/>
            <a:ext cx="4944572" cy="731635"/>
          </a:xfrm>
          <a:prstGeom prst="rect">
            <a:avLst/>
          </a:prstGeom>
        </p:spPr>
      </p:pic>
    </p:spTree>
    <p:extLst>
      <p:ext uri="{BB962C8B-B14F-4D97-AF65-F5344CB8AC3E}">
        <p14:creationId xmlns:p14="http://schemas.microsoft.com/office/powerpoint/2010/main" val="415930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1E4D9-5EB9-4744-8B5C-8A96FF9EDDE3}"/>
              </a:ext>
            </a:extLst>
          </p:cNvPr>
          <p:cNvSpPr>
            <a:spLocks noGrp="1"/>
          </p:cNvSpPr>
          <p:nvPr>
            <p:ph type="title"/>
          </p:nvPr>
        </p:nvSpPr>
        <p:spPr/>
        <p:txBody>
          <a:bodyPr/>
          <a:lstStyle/>
          <a:p>
            <a:r>
              <a:rPr lang="es-MX" dirty="0"/>
              <a:t>RESUMEN	</a:t>
            </a:r>
          </a:p>
        </p:txBody>
      </p:sp>
      <p:sp>
        <p:nvSpPr>
          <p:cNvPr id="3" name="Marcador de contenido 2">
            <a:extLst>
              <a:ext uri="{FF2B5EF4-FFF2-40B4-BE49-F238E27FC236}">
                <a16:creationId xmlns:a16="http://schemas.microsoft.com/office/drawing/2014/main" id="{18D6BB82-4E26-4377-8BEE-6A910492D262}"/>
              </a:ext>
            </a:extLst>
          </p:cNvPr>
          <p:cNvSpPr>
            <a:spLocks noGrp="1"/>
          </p:cNvSpPr>
          <p:nvPr>
            <p:ph idx="1"/>
          </p:nvPr>
        </p:nvSpPr>
        <p:spPr/>
        <p:txBody>
          <a:bodyPr/>
          <a:lstStyle/>
          <a:p>
            <a:pPr marL="0" indent="0" algn="just">
              <a:buNone/>
            </a:pPr>
            <a:r>
              <a:rPr lang="es-MX" sz="2000" dirty="0"/>
              <a:t>Es importante entender el potencial de esta cuarta revolución industrial porque no solo afectará a los procesos de fabricación. Su alcance es mucho más amplio, afectando a todas las industrias y sectores e incluso a la sociedad. La industria 4.0 puede mejorar las operaciones de negocio y el crecimiento de los ingresos, transformado los productos, la cadena de suministro y las expectativas de los clientes. Es probable que dicha revolución cambie la forma en que hacemos las cosas, pero también podría afectar cómo los clientes interactúan con ellas y las experiencias que esperan tener mientras interactúan con las empresas. Más allá de eso, podría generar cambios en la fuerza laboral, lo que requeriría nuevas capacidades y roles.</a:t>
            </a:r>
          </a:p>
        </p:txBody>
      </p:sp>
    </p:spTree>
    <p:extLst>
      <p:ext uri="{BB962C8B-B14F-4D97-AF65-F5344CB8AC3E}">
        <p14:creationId xmlns:p14="http://schemas.microsoft.com/office/powerpoint/2010/main" val="199160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1E4D9-5EB9-4744-8B5C-8A96FF9EDDE3}"/>
              </a:ext>
            </a:extLst>
          </p:cNvPr>
          <p:cNvSpPr>
            <a:spLocks noGrp="1"/>
          </p:cNvSpPr>
          <p:nvPr>
            <p:ph type="title"/>
          </p:nvPr>
        </p:nvSpPr>
        <p:spPr/>
        <p:txBody>
          <a:bodyPr/>
          <a:lstStyle/>
          <a:p>
            <a:r>
              <a:rPr lang="es-MX" dirty="0"/>
              <a:t>RESUMEN	</a:t>
            </a:r>
          </a:p>
        </p:txBody>
      </p:sp>
      <p:sp>
        <p:nvSpPr>
          <p:cNvPr id="3" name="Marcador de contenido 2">
            <a:extLst>
              <a:ext uri="{FF2B5EF4-FFF2-40B4-BE49-F238E27FC236}">
                <a16:creationId xmlns:a16="http://schemas.microsoft.com/office/drawing/2014/main" id="{18D6BB82-4E26-4377-8BEE-6A910492D262}"/>
              </a:ext>
            </a:extLst>
          </p:cNvPr>
          <p:cNvSpPr>
            <a:spLocks noGrp="1"/>
          </p:cNvSpPr>
          <p:nvPr>
            <p:ph idx="1"/>
          </p:nvPr>
        </p:nvSpPr>
        <p:spPr/>
        <p:txBody>
          <a:bodyPr>
            <a:normAutofit fontScale="85000" lnSpcReduction="20000"/>
          </a:bodyPr>
          <a:lstStyle/>
          <a:p>
            <a:pPr marL="0" indent="0" algn="just">
              <a:buNone/>
            </a:pPr>
            <a:r>
              <a:rPr lang="es-MX" sz="2000" dirty="0"/>
              <a:t>Para comprender mejor la ciencia de datos (y cómo puede aprovecharla) es igual de importante conocer otros términos relacionados con el campo, como inteligencia artificial (IA) y aprendizaje automático. Frecuentemente, encontrará que estos términos se usan indistintamente, pero hay matices.</a:t>
            </a:r>
          </a:p>
          <a:p>
            <a:pPr marL="0" indent="0" algn="just">
              <a:buNone/>
            </a:pPr>
            <a:r>
              <a:rPr lang="es-MX" sz="2000" dirty="0"/>
              <a:t>Este es un breve resumen:</a:t>
            </a:r>
          </a:p>
          <a:p>
            <a:pPr algn="just">
              <a:buFont typeface="Arial" panose="020B0604020202020204" pitchFamily="34" charset="0"/>
              <a:buChar char="•"/>
            </a:pPr>
            <a:r>
              <a:rPr lang="es-MX" sz="2000" dirty="0"/>
              <a:t>IA significa hacer que una computadora imite de alguna manera el comportamiento humano.</a:t>
            </a:r>
          </a:p>
          <a:p>
            <a:pPr algn="just">
              <a:buFont typeface="Arial" panose="020B0604020202020204" pitchFamily="34" charset="0"/>
              <a:buChar char="•"/>
            </a:pPr>
            <a:r>
              <a:rPr lang="es-MX" sz="2000" dirty="0"/>
              <a:t>La ciencia de los datos es un subconjunto de la IA que se refiere más a las áreas superpuestas de las estadísticas, los métodos científicos y el análisis de datos, que se utilizan todas para extraer significado y conocimientos de los datos.</a:t>
            </a:r>
          </a:p>
          <a:p>
            <a:pPr algn="just">
              <a:buFont typeface="Arial" panose="020B0604020202020204" pitchFamily="34" charset="0"/>
              <a:buChar char="•"/>
            </a:pPr>
            <a:r>
              <a:rPr lang="es-MX" sz="2000" dirty="0"/>
              <a:t>El Aprendizaje automático es otro subconjunto de la IA y consiste en las técnicas que permiten que las computadoras descubran cosas a partir de los datos y realicen aplicaciones de IA.</a:t>
            </a:r>
          </a:p>
          <a:p>
            <a:pPr algn="just">
              <a:buFont typeface="Arial" panose="020B0604020202020204" pitchFamily="34" charset="0"/>
              <a:buChar char="•"/>
            </a:pPr>
            <a:r>
              <a:rPr lang="es-MX" sz="2000" dirty="0"/>
              <a:t>Aprendizaje profundo, que es un subconjunto del aprendizaje automático que permite que las computadoras resuelvan problemas más complejos.</a:t>
            </a:r>
          </a:p>
        </p:txBody>
      </p:sp>
    </p:spTree>
    <p:extLst>
      <p:ext uri="{BB962C8B-B14F-4D97-AF65-F5344CB8AC3E}">
        <p14:creationId xmlns:p14="http://schemas.microsoft.com/office/powerpoint/2010/main" val="155173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1E4D9-5EB9-4744-8B5C-8A96FF9EDDE3}"/>
              </a:ext>
            </a:extLst>
          </p:cNvPr>
          <p:cNvSpPr>
            <a:spLocks noGrp="1"/>
          </p:cNvSpPr>
          <p:nvPr>
            <p:ph type="title"/>
          </p:nvPr>
        </p:nvSpPr>
        <p:spPr/>
        <p:txBody>
          <a:bodyPr/>
          <a:lstStyle/>
          <a:p>
            <a:r>
              <a:rPr lang="es-MX" dirty="0"/>
              <a:t>RESUMEN	</a:t>
            </a:r>
          </a:p>
        </p:txBody>
      </p:sp>
      <p:sp>
        <p:nvSpPr>
          <p:cNvPr id="3" name="Marcador de contenido 2">
            <a:extLst>
              <a:ext uri="{FF2B5EF4-FFF2-40B4-BE49-F238E27FC236}">
                <a16:creationId xmlns:a16="http://schemas.microsoft.com/office/drawing/2014/main" id="{18D6BB82-4E26-4377-8BEE-6A910492D262}"/>
              </a:ext>
            </a:extLst>
          </p:cNvPr>
          <p:cNvSpPr>
            <a:spLocks noGrp="1"/>
          </p:cNvSpPr>
          <p:nvPr>
            <p:ph idx="1"/>
          </p:nvPr>
        </p:nvSpPr>
        <p:spPr>
          <a:xfrm>
            <a:off x="818712" y="2428027"/>
            <a:ext cx="10554574" cy="3636511"/>
          </a:xfrm>
        </p:spPr>
        <p:txBody>
          <a:bodyPr>
            <a:normAutofit fontScale="85000" lnSpcReduction="20000"/>
          </a:bodyPr>
          <a:lstStyle/>
          <a:p>
            <a:pPr marL="0" indent="0" algn="just">
              <a:buNone/>
            </a:pPr>
            <a:r>
              <a:rPr lang="es-MX" sz="2300" dirty="0"/>
              <a:t>La ciencia de datos combina múltiples campos que incluyen estadísticas, métodos científicos y análisis de datos para extraer el valor de los datos.</a:t>
            </a:r>
          </a:p>
          <a:p>
            <a:pPr marL="0" indent="0" algn="just">
              <a:buNone/>
            </a:pPr>
            <a:r>
              <a:rPr lang="es-MX" sz="2300" dirty="0"/>
              <a:t>Los practicantes de la ciencia de datos se llaman científicos de datos y combinan una variedad de conocimientos para analizar los datos recopilados de la web, de teléfonos inteligentes, de clientes, sensores y otras fuentes.</a:t>
            </a:r>
          </a:p>
          <a:p>
            <a:pPr marL="0" indent="0" algn="just">
              <a:buNone/>
            </a:pPr>
            <a:r>
              <a:rPr lang="es-MX" sz="2300" dirty="0"/>
              <a:t>La ciencia de datos es uno de los campos más emocionantes que existen en la actualidad. Pero, ¿por qué es tan importante?</a:t>
            </a:r>
          </a:p>
          <a:p>
            <a:pPr marL="0" indent="0" algn="just">
              <a:buNone/>
            </a:pPr>
            <a:r>
              <a:rPr lang="es-MX" sz="2300" dirty="0"/>
              <a:t>Porque las empresas disponen un tesoro de datos sin aprovechar. Ahora que la tecnología moderna ha permitido la creación y el almacenamiento de cantidades cada vez mayores de información, el volumen de datos explotó. Se estima que el 90 % de los datos en el mundo se crearon en los últimos dos años. Por ejemplo, los usuarios de Facebook suben 10 millones de fotos por hora.</a:t>
            </a:r>
          </a:p>
          <a:p>
            <a:pPr marL="0" indent="0">
              <a:buNone/>
            </a:pPr>
            <a:endParaRPr lang="es-MX" sz="1700" dirty="0"/>
          </a:p>
          <a:p>
            <a:pPr marL="0" indent="0" algn="l">
              <a:buNone/>
            </a:pPr>
            <a:endParaRPr lang="es-MX" sz="1700" dirty="0"/>
          </a:p>
        </p:txBody>
      </p:sp>
    </p:spTree>
    <p:extLst>
      <p:ext uri="{BB962C8B-B14F-4D97-AF65-F5344CB8AC3E}">
        <p14:creationId xmlns:p14="http://schemas.microsoft.com/office/powerpoint/2010/main" val="428591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1E4D9-5EB9-4744-8B5C-8A96FF9EDDE3}"/>
              </a:ext>
            </a:extLst>
          </p:cNvPr>
          <p:cNvSpPr>
            <a:spLocks noGrp="1"/>
          </p:cNvSpPr>
          <p:nvPr>
            <p:ph type="title"/>
          </p:nvPr>
        </p:nvSpPr>
        <p:spPr/>
        <p:txBody>
          <a:bodyPr/>
          <a:lstStyle/>
          <a:p>
            <a:r>
              <a:rPr lang="es-MX" dirty="0"/>
              <a:t>RESUMEN	</a:t>
            </a:r>
          </a:p>
        </p:txBody>
      </p:sp>
      <p:sp>
        <p:nvSpPr>
          <p:cNvPr id="3" name="Marcador de contenido 2">
            <a:extLst>
              <a:ext uri="{FF2B5EF4-FFF2-40B4-BE49-F238E27FC236}">
                <a16:creationId xmlns:a16="http://schemas.microsoft.com/office/drawing/2014/main" id="{18D6BB82-4E26-4377-8BEE-6A910492D262}"/>
              </a:ext>
            </a:extLst>
          </p:cNvPr>
          <p:cNvSpPr>
            <a:spLocks noGrp="1"/>
          </p:cNvSpPr>
          <p:nvPr>
            <p:ph idx="1"/>
          </p:nvPr>
        </p:nvSpPr>
        <p:spPr>
          <a:xfrm>
            <a:off x="818712" y="2622603"/>
            <a:ext cx="10554574" cy="3636511"/>
          </a:xfrm>
        </p:spPr>
        <p:txBody>
          <a:bodyPr>
            <a:normAutofit fontScale="70000" lnSpcReduction="20000"/>
          </a:bodyPr>
          <a:lstStyle/>
          <a:p>
            <a:pPr marL="0" indent="0" algn="just">
              <a:buNone/>
            </a:pPr>
            <a:r>
              <a:rPr lang="es-MX" sz="2600" dirty="0"/>
              <a:t>Pero estos datos frecuentemente solo permanecen almacenados en bases de datos y lagos de datos, básicamente sin tocar.</a:t>
            </a:r>
          </a:p>
          <a:p>
            <a:pPr marL="0" indent="0" algn="just">
              <a:buNone/>
            </a:pPr>
            <a:r>
              <a:rPr lang="es-MX" sz="2600" dirty="0"/>
              <a:t>La gran cantidad de datos recopilados y almacenados por estas tecnologías puede generar beneficios transformadores para las organizaciones y sociedades de todo el mundo, pero solo si sabemos interpretarlos. Ahí es donde entra en acción la ciencia de datos.</a:t>
            </a:r>
          </a:p>
          <a:p>
            <a:pPr marL="0" indent="0" algn="just">
              <a:buNone/>
            </a:pPr>
            <a:r>
              <a:rPr lang="es-MX" sz="2600" dirty="0"/>
              <a:t>La ciencia de datos revela tendencias y genera información que las empresas pueden utilizar para tomar mejores decisiones y crear productos y servicios más innovadores. Quizás lo más importante es que permite que los modelos de aprendizaje automático (ML) aprendan de las grandes cantidades de datos que se les suministran en vez de depender principalmente de los analistas de negocios para ver qué pueden descubrir a partir de los datos.</a:t>
            </a:r>
          </a:p>
          <a:p>
            <a:pPr marL="0" indent="0" algn="just">
              <a:buNone/>
            </a:pPr>
            <a:r>
              <a:rPr lang="es-MX" sz="2600" dirty="0"/>
              <a:t>Los datos son la base de la innovación, pero su valor proviene de la información que los científicos pueden extraer y luego utilizar a partir de estos.</a:t>
            </a:r>
          </a:p>
          <a:p>
            <a:pPr marL="0" indent="0">
              <a:buNone/>
            </a:pPr>
            <a:endParaRPr lang="es-MX" sz="1700" dirty="0"/>
          </a:p>
          <a:p>
            <a:pPr marL="0" indent="0" algn="l">
              <a:buNone/>
            </a:pPr>
            <a:endParaRPr lang="es-MX" sz="1700" dirty="0"/>
          </a:p>
        </p:txBody>
      </p:sp>
    </p:spTree>
    <p:extLst>
      <p:ext uri="{BB962C8B-B14F-4D97-AF65-F5344CB8AC3E}">
        <p14:creationId xmlns:p14="http://schemas.microsoft.com/office/powerpoint/2010/main" val="68905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1E4D9-5EB9-4744-8B5C-8A96FF9EDDE3}"/>
              </a:ext>
            </a:extLst>
          </p:cNvPr>
          <p:cNvSpPr>
            <a:spLocks noGrp="1"/>
          </p:cNvSpPr>
          <p:nvPr>
            <p:ph type="title"/>
          </p:nvPr>
        </p:nvSpPr>
        <p:spPr/>
        <p:txBody>
          <a:bodyPr/>
          <a:lstStyle/>
          <a:p>
            <a:r>
              <a:rPr lang="es-MX" dirty="0"/>
              <a:t>Opinión </a:t>
            </a:r>
          </a:p>
        </p:txBody>
      </p:sp>
      <p:sp>
        <p:nvSpPr>
          <p:cNvPr id="4" name="Marcador de contenido 2">
            <a:extLst>
              <a:ext uri="{FF2B5EF4-FFF2-40B4-BE49-F238E27FC236}">
                <a16:creationId xmlns:a16="http://schemas.microsoft.com/office/drawing/2014/main" id="{76D93A28-E84A-43F7-95F5-129C7221864D}"/>
              </a:ext>
            </a:extLst>
          </p:cNvPr>
          <p:cNvSpPr txBox="1">
            <a:spLocks/>
          </p:cNvSpPr>
          <p:nvPr/>
        </p:nvSpPr>
        <p:spPr>
          <a:xfrm>
            <a:off x="818712" y="2622603"/>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s-MX" sz="2400" dirty="0"/>
              <a:t>La conferencia me gusto, ya que dentro de esta nos habla sobre el como se están moviendo las tecnologías dentro de las industrias, nos dan un panorama muy amplio sobre el como se han ido desarrollando a través de los años y el como se están utilizando para crear mas tecnologías. Por ejemplo ya se esta utilizando inteligencia artificial (IA) dentro de ellas, y esto quiere decir que las tecnologías ya pueden imitar las habilidades y capacidades de los seres humanos.</a:t>
            </a:r>
            <a:endParaRPr lang="es-MX" sz="1700" dirty="0"/>
          </a:p>
          <a:p>
            <a:pPr marL="0" indent="0">
              <a:buFont typeface="Wingdings 2" charset="2"/>
              <a:buNone/>
            </a:pPr>
            <a:endParaRPr lang="es-MX" sz="1700" dirty="0"/>
          </a:p>
        </p:txBody>
      </p:sp>
    </p:spTree>
    <p:extLst>
      <p:ext uri="{BB962C8B-B14F-4D97-AF65-F5344CB8AC3E}">
        <p14:creationId xmlns:p14="http://schemas.microsoft.com/office/powerpoint/2010/main" val="262042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TM03457503[[fn=Citable]]</Template>
  <TotalTime>72</TotalTime>
  <Words>851</Words>
  <Application>Microsoft Office PowerPoint</Application>
  <PresentationFormat>Panorámica</PresentationFormat>
  <Paragraphs>26</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Roboto</vt:lpstr>
      <vt:lpstr>Wingdings 2</vt:lpstr>
      <vt:lpstr>Citable</vt:lpstr>
      <vt:lpstr>Conferencia "Aplicaciones y tendencias en Seguridad-e y Salud-e utilizando Manuscritos”</vt:lpstr>
      <vt:lpstr>RESUMEN </vt:lpstr>
      <vt:lpstr>RESUMEN </vt:lpstr>
      <vt:lpstr>RESUMEN </vt:lpstr>
      <vt:lpstr>RESUMEN </vt:lpstr>
      <vt:lpstr>RESUMEN </vt:lpstr>
      <vt:lpstr>Opinión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Conferencia "Aplicaciones y tendencias en Seguridad-e y Salud-e utilizando Manuscritos”</dc:title>
  <dc:creator>Jair PS</dc:creator>
  <cp:lastModifiedBy>Jair PS</cp:lastModifiedBy>
  <cp:revision>6</cp:revision>
  <dcterms:created xsi:type="dcterms:W3CDTF">2020-11-13T20:44:26Z</dcterms:created>
  <dcterms:modified xsi:type="dcterms:W3CDTF">2020-11-13T22:38:15Z</dcterms:modified>
</cp:coreProperties>
</file>