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embeddedFontLst>
    <p:embeddedFont>
      <p:font typeface="Lato" charset="0"/>
      <p:regular r:id="rId28"/>
      <p:bold r:id="rId29"/>
      <p:italic r:id="rId30"/>
      <p:boldItalic r:id="rId31"/>
    </p:embeddedFont>
    <p:embeddedFont>
      <p:font typeface="Raleway"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AD8146A-16D6-4E11-965F-3FC35D5A2F0E}">
  <a:tblStyle styleId="{9AD8146A-16D6-4E11-965F-3FC35D5A2F0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2" d="100"/>
          <a:sy n="102" d="100"/>
        </p:scale>
        <p:origin x="-444" y="22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9448064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003887cbd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003887cbd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fd59f75fc7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fd59f75fc7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fd59f75fc7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fd59f75fc7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fd59f75fc7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fd59f75fc7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fd59f75fc7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1fd59f75fc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fd59f75fc7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fd59f75fc7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fd59f75fc7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fd59f75fc7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fd59f75fc7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fd59f75fc7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fd64a560b7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fd64a560b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fd64a560b7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fd64a560b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32ec20116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32ec2011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fd64a560b7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fd64a560b7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fd64a560b7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fd64a560b7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fd64a560b7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fd64a560b7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fd64a560b7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fd64a560b7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fd64a560b7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1fd64a560b7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fd64a560b7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1fd64a560b7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181556201c_0_3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181556201c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f993f7a897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f993f7a89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fd59f75fc7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fd59f75fc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fd59f75fc7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fd59f75fc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fd59f75fc7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fd59f75fc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003887cbd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003887cbd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fd59f75fc7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fd59f75fc7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Capstone Project</a:t>
            </a:r>
            <a:endParaRPr/>
          </a:p>
          <a:p>
            <a:pPr marL="0" lvl="0" indent="0" algn="l" rtl="0">
              <a:spcBef>
                <a:spcPts val="0"/>
              </a:spcBef>
              <a:spcAft>
                <a:spcPts val="0"/>
              </a:spcAft>
              <a:buNone/>
            </a:pPr>
            <a:r>
              <a:rPr lang="en"/>
              <a:t>EDA on Airbnb booking</a:t>
            </a:r>
            <a:endParaRPr/>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935"/>
              <a:buNone/>
            </a:pPr>
            <a:r>
              <a:rPr lang="en" sz="1760" b="1" dirty="0"/>
              <a:t>By</a:t>
            </a:r>
            <a:endParaRPr sz="1760" b="1" dirty="0"/>
          </a:p>
          <a:p>
            <a:pPr marL="0" lvl="0" indent="0" algn="ctr" rtl="0">
              <a:lnSpc>
                <a:spcPct val="80000"/>
              </a:lnSpc>
              <a:spcBef>
                <a:spcPts val="0"/>
              </a:spcBef>
              <a:spcAft>
                <a:spcPts val="0"/>
              </a:spcAft>
              <a:buSzPts val="935"/>
              <a:buNone/>
            </a:pPr>
            <a:r>
              <a:rPr lang="en" sz="1760" b="1" dirty="0"/>
              <a:t> </a:t>
            </a:r>
            <a:r>
              <a:rPr lang="en" sz="1760" b="1" dirty="0" smtClean="0"/>
              <a:t>                      LALIT</a:t>
            </a:r>
            <a:endParaRPr sz="1760" b="1" dirty="0"/>
          </a:p>
        </p:txBody>
      </p:sp>
      <p:pic>
        <p:nvPicPr>
          <p:cNvPr id="88" name="Google Shape;88;p13"/>
          <p:cNvPicPr preferRelativeResize="0"/>
          <p:nvPr/>
        </p:nvPicPr>
        <p:blipFill>
          <a:blip r:embed="rId3">
            <a:alphaModFix/>
          </a:blip>
          <a:stretch>
            <a:fillRect/>
          </a:stretch>
        </p:blipFill>
        <p:spPr>
          <a:xfrm>
            <a:off x="7827450" y="603250"/>
            <a:ext cx="1083725" cy="1083725"/>
          </a:xfrm>
          <a:prstGeom prst="rect">
            <a:avLst/>
          </a:prstGeom>
          <a:noFill/>
          <a:ln>
            <a:noFill/>
          </a:ln>
        </p:spPr>
      </p:pic>
      <p:pic>
        <p:nvPicPr>
          <p:cNvPr id="89" name="Google Shape;89;p13"/>
          <p:cNvPicPr preferRelativeResize="0"/>
          <p:nvPr/>
        </p:nvPicPr>
        <p:blipFill>
          <a:blip r:embed="rId4">
            <a:alphaModFix/>
          </a:blip>
          <a:stretch>
            <a:fillRect/>
          </a:stretch>
        </p:blipFill>
        <p:spPr>
          <a:xfrm>
            <a:off x="954625" y="3058575"/>
            <a:ext cx="1963093" cy="1664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Correlation between all the numerical data</a:t>
            </a:r>
            <a:endParaRPr/>
          </a:p>
        </p:txBody>
      </p:sp>
      <p:sp>
        <p:nvSpPr>
          <p:cNvPr id="154" name="Google Shape;154;p22"/>
          <p:cNvSpPr txBox="1">
            <a:spLocks noGrp="1"/>
          </p:cNvSpPr>
          <p:nvPr>
            <p:ph type="body" idx="1"/>
          </p:nvPr>
        </p:nvSpPr>
        <p:spPr>
          <a:xfrm>
            <a:off x="118525" y="2078875"/>
            <a:ext cx="2529300" cy="2941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As we can see from this chart that there is not that much correlation between the given category because the maximum value here we found </a:t>
            </a:r>
            <a:r>
              <a:rPr lang="en"/>
              <a:t>is </a:t>
            </a:r>
            <a:r>
              <a:rPr lang="en" smtClean="0"/>
              <a:t>0.59 between </a:t>
            </a:r>
            <a:r>
              <a:rPr lang="en" dirty="0"/>
              <a:t>Host_id and number_of_reviews and some more correlation between host_listing_count to availability_365.</a:t>
            </a:r>
            <a:endParaRPr dirty="0"/>
          </a:p>
        </p:txBody>
      </p:sp>
      <p:pic>
        <p:nvPicPr>
          <p:cNvPr id="155" name="Google Shape;155;p22"/>
          <p:cNvPicPr preferRelativeResize="0"/>
          <p:nvPr/>
        </p:nvPicPr>
        <p:blipFill>
          <a:blip r:embed="rId3">
            <a:alphaModFix/>
          </a:blip>
          <a:stretch>
            <a:fillRect/>
          </a:stretch>
        </p:blipFill>
        <p:spPr>
          <a:xfrm>
            <a:off x="2552700" y="1717000"/>
            <a:ext cx="6302624" cy="342649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55"/>
                                        </p:tgtEl>
                                        <p:attrNameLst>
                                          <p:attrName>style.visibility</p:attrName>
                                        </p:attrNameLst>
                                      </p:cBhvr>
                                      <p:to>
                                        <p:strVal val="visible"/>
                                      </p:to>
                                    </p:set>
                                    <p:anim calcmode="lin" valueType="num">
                                      <p:cBhvr additive="base">
                                        <p:cTn id="7" dur="1000"/>
                                        <p:tgtEl>
                                          <p:spTgt spid="155"/>
                                        </p:tgtEl>
                                        <p:attrNameLst>
                                          <p:attrName>ppt_w</p:attrName>
                                        </p:attrNameLst>
                                      </p:cBhvr>
                                      <p:tavLst>
                                        <p:tav tm="0">
                                          <p:val>
                                            <p:strVal val="0"/>
                                          </p:val>
                                        </p:tav>
                                        <p:tav tm="100000">
                                          <p:val>
                                            <p:strVal val="#ppt_w"/>
                                          </p:val>
                                        </p:tav>
                                      </p:tavLst>
                                    </p:anim>
                                    <p:anim calcmode="lin" valueType="num">
                                      <p:cBhvr additive="base">
                                        <p:cTn id="8" dur="1000"/>
                                        <p:tgtEl>
                                          <p:spTgt spid="155"/>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3"/>
          <p:cNvSpPr txBox="1">
            <a:spLocks noGrp="1"/>
          </p:cNvSpPr>
          <p:nvPr>
            <p:ph type="title"/>
          </p:nvPr>
        </p:nvSpPr>
        <p:spPr>
          <a:xfrm>
            <a:off x="729450" y="1318650"/>
            <a:ext cx="7688700" cy="79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Is the Manhattan neighbourhood preferred over other neighbourhood :-</a:t>
            </a:r>
            <a:endParaRPr/>
          </a:p>
        </p:txBody>
      </p:sp>
      <p:sp>
        <p:nvSpPr>
          <p:cNvPr id="161" name="Google Shape;161;p23"/>
          <p:cNvSpPr txBox="1">
            <a:spLocks noGrp="1"/>
          </p:cNvSpPr>
          <p:nvPr>
            <p:ph type="body" idx="1"/>
          </p:nvPr>
        </p:nvSpPr>
        <p:spPr>
          <a:xfrm>
            <a:off x="727650" y="2239925"/>
            <a:ext cx="7688700" cy="2261100"/>
          </a:xfrm>
          <a:prstGeom prst="rect">
            <a:avLst/>
          </a:prstGeom>
        </p:spPr>
        <p:txBody>
          <a:bodyPr spcFirstLastPara="1" wrap="square" lIns="91425" tIns="91425" rIns="91425" bIns="91425" anchor="t" anchorCtr="0">
            <a:normAutofit lnSpcReduction="10000"/>
          </a:bodyPr>
          <a:lstStyle/>
          <a:p>
            <a:pPr marL="457200" lvl="0" indent="-311150" algn="l" rtl="0">
              <a:lnSpc>
                <a:spcPct val="150000"/>
              </a:lnSpc>
              <a:spcBef>
                <a:spcPts val="0"/>
              </a:spcBef>
              <a:spcAft>
                <a:spcPts val="0"/>
              </a:spcAft>
              <a:buSzPts val="1300"/>
              <a:buChar char="●"/>
            </a:pPr>
            <a:r>
              <a:rPr lang="en"/>
              <a:t>As we can see through our analysis that people prefer Manhattan neighborhood locations compared to other locations.</a:t>
            </a:r>
            <a:endParaRPr/>
          </a:p>
          <a:p>
            <a:pPr marL="457200" lvl="0" indent="-311150" algn="l" rtl="0">
              <a:lnSpc>
                <a:spcPct val="150000"/>
              </a:lnSpc>
              <a:spcBef>
                <a:spcPts val="0"/>
              </a:spcBef>
              <a:spcAft>
                <a:spcPts val="0"/>
              </a:spcAft>
              <a:buSzPts val="1300"/>
              <a:buChar char="●"/>
            </a:pPr>
            <a:r>
              <a:rPr lang="en"/>
              <a:t>Manhattan                                             21661</a:t>
            </a:r>
            <a:endParaRPr/>
          </a:p>
          <a:p>
            <a:pPr marL="457200" lvl="0" indent="-311150" algn="l" rtl="0">
              <a:lnSpc>
                <a:spcPct val="150000"/>
              </a:lnSpc>
              <a:spcBef>
                <a:spcPts val="0"/>
              </a:spcBef>
              <a:spcAft>
                <a:spcPts val="0"/>
              </a:spcAft>
              <a:buSzPts val="1300"/>
              <a:buChar char="●"/>
            </a:pPr>
            <a:r>
              <a:rPr lang="en"/>
              <a:t>Brooklyn                                                 20104</a:t>
            </a:r>
            <a:endParaRPr/>
          </a:p>
          <a:p>
            <a:pPr marL="457200" lvl="0" indent="-311150" algn="l" rtl="0">
              <a:lnSpc>
                <a:spcPct val="150000"/>
              </a:lnSpc>
              <a:spcBef>
                <a:spcPts val="0"/>
              </a:spcBef>
              <a:spcAft>
                <a:spcPts val="0"/>
              </a:spcAft>
              <a:buSzPts val="1300"/>
              <a:buChar char="●"/>
            </a:pPr>
            <a:r>
              <a:rPr lang="en"/>
              <a:t>Queens                                                       5666</a:t>
            </a:r>
            <a:endParaRPr/>
          </a:p>
          <a:p>
            <a:pPr marL="457200" lvl="0" indent="-311150" algn="l" rtl="0">
              <a:lnSpc>
                <a:spcPct val="150000"/>
              </a:lnSpc>
              <a:spcBef>
                <a:spcPts val="0"/>
              </a:spcBef>
              <a:spcAft>
                <a:spcPts val="0"/>
              </a:spcAft>
              <a:buSzPts val="1300"/>
              <a:buChar char="●"/>
            </a:pPr>
            <a:r>
              <a:rPr lang="en"/>
              <a:t>Bronx                                                           1091</a:t>
            </a:r>
            <a:endParaRPr/>
          </a:p>
          <a:p>
            <a:pPr marL="457200" lvl="0" indent="-311150" algn="l" rtl="0">
              <a:lnSpc>
                <a:spcPct val="150000"/>
              </a:lnSpc>
              <a:spcBef>
                <a:spcPts val="0"/>
              </a:spcBef>
              <a:spcAft>
                <a:spcPts val="0"/>
              </a:spcAft>
              <a:buSzPts val="1300"/>
              <a:buChar char="●"/>
            </a:pPr>
            <a:r>
              <a:rPr lang="en"/>
              <a:t>Staten Island                                              373</a:t>
            </a:r>
            <a:endParaRPr/>
          </a:p>
        </p:txBody>
      </p:sp>
      <p:sp>
        <p:nvSpPr>
          <p:cNvPr id="162" name="Google Shape;162;p23"/>
          <p:cNvSpPr/>
          <p:nvPr/>
        </p:nvSpPr>
        <p:spPr>
          <a:xfrm>
            <a:off x="2723425" y="2978525"/>
            <a:ext cx="303000" cy="123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3"/>
          <p:cNvSpPr/>
          <p:nvPr/>
        </p:nvSpPr>
        <p:spPr>
          <a:xfrm>
            <a:off x="2723425" y="3283325"/>
            <a:ext cx="303000" cy="123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3"/>
          <p:cNvSpPr/>
          <p:nvPr/>
        </p:nvSpPr>
        <p:spPr>
          <a:xfrm>
            <a:off x="2723425" y="3588125"/>
            <a:ext cx="303000" cy="123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3"/>
          <p:cNvSpPr/>
          <p:nvPr/>
        </p:nvSpPr>
        <p:spPr>
          <a:xfrm>
            <a:off x="2723425" y="3892925"/>
            <a:ext cx="303000" cy="123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3"/>
          <p:cNvSpPr/>
          <p:nvPr/>
        </p:nvSpPr>
        <p:spPr>
          <a:xfrm>
            <a:off x="2723425" y="4197725"/>
            <a:ext cx="303000" cy="123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Best rating hotel according to their price :-	</a:t>
            </a:r>
            <a:endParaRPr/>
          </a:p>
        </p:txBody>
      </p:sp>
      <p:sp>
        <p:nvSpPr>
          <p:cNvPr id="172" name="Google Shape;172;p24"/>
          <p:cNvSpPr txBox="1">
            <a:spLocks noGrp="1"/>
          </p:cNvSpPr>
          <p:nvPr>
            <p:ph type="body" idx="1"/>
          </p:nvPr>
        </p:nvSpPr>
        <p:spPr>
          <a:xfrm>
            <a:off x="729450" y="2078875"/>
            <a:ext cx="3842700" cy="2804400"/>
          </a:xfrm>
          <a:prstGeom prst="rect">
            <a:avLst/>
          </a:prstGeom>
        </p:spPr>
        <p:txBody>
          <a:bodyPr spcFirstLastPara="1" wrap="square" lIns="91425" tIns="91425" rIns="91425" bIns="91425" anchor="t" anchorCtr="0">
            <a:normAutofit/>
          </a:bodyPr>
          <a:lstStyle/>
          <a:p>
            <a:pPr marL="457200" lvl="0" indent="-311150" algn="l" rtl="0">
              <a:lnSpc>
                <a:spcPct val="150000"/>
              </a:lnSpc>
              <a:spcBef>
                <a:spcPts val="0"/>
              </a:spcBef>
              <a:spcAft>
                <a:spcPts val="0"/>
              </a:spcAft>
              <a:buSzPts val="1300"/>
              <a:buChar char="●"/>
            </a:pPr>
            <a:r>
              <a:rPr lang="en"/>
              <a:t>As we can see from this analysis generally people review that hotel who have less prices.</a:t>
            </a:r>
            <a:endParaRPr/>
          </a:p>
          <a:p>
            <a:pPr marL="457200" lvl="0" indent="-311150" algn="l" rtl="0">
              <a:lnSpc>
                <a:spcPct val="150000"/>
              </a:lnSpc>
              <a:spcBef>
                <a:spcPts val="0"/>
              </a:spcBef>
              <a:spcAft>
                <a:spcPts val="0"/>
              </a:spcAft>
              <a:buSzPts val="1300"/>
              <a:buChar char="●"/>
            </a:pPr>
            <a:r>
              <a:rPr lang="en"/>
              <a:t>From the 1st bar, the price is around 1000 whose reviews are 0 and at the 3rd bar, the price is again around 1000 rupees whose reviews are 0.02.</a:t>
            </a:r>
            <a:endParaRPr/>
          </a:p>
        </p:txBody>
      </p:sp>
      <p:pic>
        <p:nvPicPr>
          <p:cNvPr id="173" name="Google Shape;173;p24"/>
          <p:cNvPicPr preferRelativeResize="0"/>
          <p:nvPr/>
        </p:nvPicPr>
        <p:blipFill>
          <a:blip r:embed="rId3">
            <a:alphaModFix/>
          </a:blip>
          <a:stretch>
            <a:fillRect/>
          </a:stretch>
        </p:blipFill>
        <p:spPr>
          <a:xfrm>
            <a:off x="4937125" y="1856875"/>
            <a:ext cx="4103150" cy="31321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73"/>
                                        </p:tgtEl>
                                        <p:attrNameLst>
                                          <p:attrName>style.visibility</p:attrName>
                                        </p:attrNameLst>
                                      </p:cBhvr>
                                      <p:to>
                                        <p:strVal val="visible"/>
                                      </p:to>
                                    </p:set>
                                    <p:anim calcmode="lin" valueType="num">
                                      <p:cBhvr additive="base">
                                        <p:cTn id="7" dur="1000"/>
                                        <p:tgtEl>
                                          <p:spTgt spid="173"/>
                                        </p:tgtEl>
                                        <p:attrNameLst>
                                          <p:attrName>ppt_w</p:attrName>
                                        </p:attrNameLst>
                                      </p:cBhvr>
                                      <p:tavLst>
                                        <p:tav tm="0">
                                          <p:val>
                                            <p:strVal val="0"/>
                                          </p:val>
                                        </p:tav>
                                        <p:tav tm="100000">
                                          <p:val>
                                            <p:strVal val="#ppt_w"/>
                                          </p:val>
                                        </p:tav>
                                      </p:tavLst>
                                    </p:anim>
                                    <p:anim calcmode="lin" valueType="num">
                                      <p:cBhvr additive="base">
                                        <p:cTn id="8" dur="1000"/>
                                        <p:tgtEl>
                                          <p:spTgt spid="173"/>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5"/>
          <p:cNvSpPr txBox="1">
            <a:spLocks noGrp="1"/>
          </p:cNvSpPr>
          <p:nvPr>
            <p:ph type="title"/>
          </p:nvPr>
        </p:nvSpPr>
        <p:spPr>
          <a:xfrm>
            <a:off x="175775" y="1282550"/>
            <a:ext cx="8742300" cy="795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For each neighbourhood count how many of them prefer the same location :-</a:t>
            </a:r>
            <a:endParaRPr/>
          </a:p>
        </p:txBody>
      </p:sp>
      <p:graphicFrame>
        <p:nvGraphicFramePr>
          <p:cNvPr id="179" name="Google Shape;179;p25"/>
          <p:cNvGraphicFramePr/>
          <p:nvPr/>
        </p:nvGraphicFramePr>
        <p:xfrm>
          <a:off x="273300" y="2120225"/>
          <a:ext cx="8597400" cy="2938695"/>
        </p:xfrm>
        <a:graphic>
          <a:graphicData uri="http://schemas.openxmlformats.org/drawingml/2006/table">
            <a:tbl>
              <a:tblPr>
                <a:noFill/>
                <a:tableStyleId>{9AD8146A-16D6-4E11-965F-3FC35D5A2F0E}</a:tableStyleId>
              </a:tblPr>
              <a:tblGrid>
                <a:gridCol w="2149350"/>
                <a:gridCol w="2149350"/>
                <a:gridCol w="2149350"/>
                <a:gridCol w="2149350"/>
              </a:tblGrid>
              <a:tr h="554725">
                <a:tc>
                  <a:txBody>
                    <a:bodyPr/>
                    <a:lstStyle/>
                    <a:p>
                      <a:pPr marL="0" lvl="0" indent="0" algn="l" rtl="0">
                        <a:spcBef>
                          <a:spcPts val="0"/>
                        </a:spcBef>
                        <a:spcAft>
                          <a:spcPts val="0"/>
                        </a:spcAft>
                        <a:buNone/>
                      </a:pPr>
                      <a:r>
                        <a:rPr lang="en"/>
                        <a:t>Index</a:t>
                      </a:r>
                      <a:endParaRPr/>
                    </a:p>
                  </a:txBody>
                  <a:tcPr marL="91425" marR="91425" marT="91425" marB="91425"/>
                </a:tc>
                <a:tc>
                  <a:txBody>
                    <a:bodyPr/>
                    <a:lstStyle/>
                    <a:p>
                      <a:pPr marL="0" lvl="0" indent="0" algn="l" rtl="0">
                        <a:spcBef>
                          <a:spcPts val="0"/>
                        </a:spcBef>
                        <a:spcAft>
                          <a:spcPts val="0"/>
                        </a:spcAft>
                        <a:buNone/>
                      </a:pPr>
                      <a:r>
                        <a:rPr lang="en"/>
                        <a:t>host_name</a:t>
                      </a:r>
                      <a:endParaRPr/>
                    </a:p>
                  </a:txBody>
                  <a:tcPr marL="91425" marR="91425" marT="91425" marB="91425"/>
                </a:tc>
                <a:tc>
                  <a:txBody>
                    <a:bodyPr/>
                    <a:lstStyle/>
                    <a:p>
                      <a:pPr marL="0" lvl="0" indent="0" algn="l" rtl="0">
                        <a:spcBef>
                          <a:spcPts val="0"/>
                        </a:spcBef>
                        <a:spcAft>
                          <a:spcPts val="0"/>
                        </a:spcAft>
                        <a:buNone/>
                      </a:pPr>
                      <a:r>
                        <a:rPr lang="en"/>
                        <a:t>neighbourhood_group</a:t>
                      </a:r>
                      <a:endParaRPr/>
                    </a:p>
                  </a:txBody>
                  <a:tcPr marL="91425" marR="91425" marT="91425" marB="91425"/>
                </a:tc>
                <a:tc>
                  <a:txBody>
                    <a:bodyPr/>
                    <a:lstStyle/>
                    <a:p>
                      <a:pPr marL="0" lvl="0" indent="0" algn="l" rtl="0">
                        <a:spcBef>
                          <a:spcPts val="0"/>
                        </a:spcBef>
                        <a:spcAft>
                          <a:spcPts val="0"/>
                        </a:spcAft>
                        <a:buNone/>
                      </a:pPr>
                      <a:r>
                        <a:rPr lang="en"/>
                        <a:t>calculated_host_listing_count</a:t>
                      </a:r>
                      <a:endParaRPr/>
                    </a:p>
                  </a:txBody>
                  <a:tcPr marL="91425" marR="91425" marT="91425" marB="91425"/>
                </a:tc>
              </a:tr>
              <a:tr h="465825">
                <a:tc>
                  <a:txBody>
                    <a:bodyPr/>
                    <a:lstStyle/>
                    <a:p>
                      <a:pPr marL="0" lvl="0" indent="0" algn="l" rtl="0">
                        <a:spcBef>
                          <a:spcPts val="0"/>
                        </a:spcBef>
                        <a:spcAft>
                          <a:spcPts val="0"/>
                        </a:spcAft>
                        <a:buNone/>
                      </a:pPr>
                      <a:r>
                        <a:rPr lang="en"/>
                        <a:t>13217</a:t>
                      </a:r>
                      <a:endParaRPr/>
                    </a:p>
                  </a:txBody>
                  <a:tcPr marL="91425" marR="91425" marT="91425" marB="91425"/>
                </a:tc>
                <a:tc>
                  <a:txBody>
                    <a:bodyPr/>
                    <a:lstStyle/>
                    <a:p>
                      <a:pPr marL="0" lvl="0" indent="0" algn="l" rtl="0">
                        <a:spcBef>
                          <a:spcPts val="0"/>
                        </a:spcBef>
                        <a:spcAft>
                          <a:spcPts val="0"/>
                        </a:spcAft>
                        <a:buNone/>
                      </a:pPr>
                      <a:r>
                        <a:rPr lang="en"/>
                        <a:t>Sonder(NYC)</a:t>
                      </a:r>
                      <a:endParaRPr/>
                    </a:p>
                  </a:txBody>
                  <a:tcPr marL="91425" marR="91425" marT="91425" marB="91425"/>
                </a:tc>
                <a:tc>
                  <a:txBody>
                    <a:bodyPr/>
                    <a:lstStyle/>
                    <a:p>
                      <a:pPr marL="0" lvl="0" indent="0" algn="l" rtl="0">
                        <a:spcBef>
                          <a:spcPts val="0"/>
                        </a:spcBef>
                        <a:spcAft>
                          <a:spcPts val="0"/>
                        </a:spcAft>
                        <a:buNone/>
                      </a:pPr>
                      <a:r>
                        <a:rPr lang="en"/>
                        <a:t>Manhattan</a:t>
                      </a:r>
                      <a:endParaRPr/>
                    </a:p>
                  </a:txBody>
                  <a:tcPr marL="91425" marR="91425" marT="91425" marB="91425"/>
                </a:tc>
                <a:tc>
                  <a:txBody>
                    <a:bodyPr/>
                    <a:lstStyle/>
                    <a:p>
                      <a:pPr marL="0" lvl="0" indent="0" algn="l" rtl="0">
                        <a:spcBef>
                          <a:spcPts val="0"/>
                        </a:spcBef>
                        <a:spcAft>
                          <a:spcPts val="0"/>
                        </a:spcAft>
                        <a:buNone/>
                      </a:pPr>
                      <a:r>
                        <a:rPr lang="en"/>
                        <a:t>327</a:t>
                      </a:r>
                      <a:endParaRPr/>
                    </a:p>
                  </a:txBody>
                  <a:tcPr marL="91425" marR="91425" marT="91425" marB="91425"/>
                </a:tc>
              </a:tr>
              <a:tr h="465825">
                <a:tc>
                  <a:txBody>
                    <a:bodyPr/>
                    <a:lstStyle/>
                    <a:p>
                      <a:pPr marL="0" lvl="0" indent="0" algn="l" rtl="0">
                        <a:spcBef>
                          <a:spcPts val="0"/>
                        </a:spcBef>
                        <a:spcAft>
                          <a:spcPts val="0"/>
                        </a:spcAft>
                        <a:buNone/>
                      </a:pPr>
                      <a:r>
                        <a:rPr lang="en"/>
                        <a:t>1834</a:t>
                      </a:r>
                      <a:endParaRPr/>
                    </a:p>
                  </a:txBody>
                  <a:tcPr marL="91425" marR="91425" marT="91425" marB="91425"/>
                </a:tc>
                <a:tc>
                  <a:txBody>
                    <a:bodyPr/>
                    <a:lstStyle/>
                    <a:p>
                      <a:pPr marL="0" lvl="0" indent="0" algn="l" rtl="0">
                        <a:spcBef>
                          <a:spcPts val="0"/>
                        </a:spcBef>
                        <a:spcAft>
                          <a:spcPts val="0"/>
                        </a:spcAft>
                        <a:buNone/>
                      </a:pPr>
                      <a:r>
                        <a:rPr lang="en"/>
                        <a:t>Blueground</a:t>
                      </a:r>
                      <a:endParaRPr/>
                    </a:p>
                  </a:txBody>
                  <a:tcPr marL="91425" marR="91425" marT="91425" marB="91425"/>
                </a:tc>
                <a:tc>
                  <a:txBody>
                    <a:bodyPr/>
                    <a:lstStyle/>
                    <a:p>
                      <a:pPr marL="0" lvl="0" indent="0" algn="l" rtl="0">
                        <a:spcBef>
                          <a:spcPts val="0"/>
                        </a:spcBef>
                        <a:spcAft>
                          <a:spcPts val="0"/>
                        </a:spcAft>
                        <a:buNone/>
                      </a:pPr>
                      <a:r>
                        <a:rPr lang="en"/>
                        <a:t>Manhattan</a:t>
                      </a:r>
                      <a:endParaRPr/>
                    </a:p>
                  </a:txBody>
                  <a:tcPr marL="91425" marR="91425" marT="91425" marB="91425"/>
                </a:tc>
                <a:tc>
                  <a:txBody>
                    <a:bodyPr/>
                    <a:lstStyle/>
                    <a:p>
                      <a:pPr marL="0" lvl="0" indent="0" algn="l" rtl="0">
                        <a:spcBef>
                          <a:spcPts val="0"/>
                        </a:spcBef>
                        <a:spcAft>
                          <a:spcPts val="0"/>
                        </a:spcAft>
                        <a:buNone/>
                      </a:pPr>
                      <a:r>
                        <a:rPr lang="en"/>
                        <a:t>232</a:t>
                      </a:r>
                      <a:endParaRPr/>
                    </a:p>
                  </a:txBody>
                  <a:tcPr marL="91425" marR="91425" marT="91425" marB="91425"/>
                </a:tc>
              </a:tr>
              <a:tr h="465825">
                <a:tc>
                  <a:txBody>
                    <a:bodyPr/>
                    <a:lstStyle/>
                    <a:p>
                      <a:pPr marL="0" lvl="0" indent="0" algn="l" rtl="0">
                        <a:spcBef>
                          <a:spcPts val="0"/>
                        </a:spcBef>
                        <a:spcAft>
                          <a:spcPts val="0"/>
                        </a:spcAft>
                        <a:buNone/>
                      </a:pPr>
                      <a:r>
                        <a:rPr lang="en"/>
                        <a:t>1833</a:t>
                      </a:r>
                      <a:endParaRPr/>
                    </a:p>
                  </a:txBody>
                  <a:tcPr marL="91425" marR="91425" marT="91425" marB="91425"/>
                </a:tc>
                <a:tc>
                  <a:txBody>
                    <a:bodyPr/>
                    <a:lstStyle/>
                    <a:p>
                      <a:pPr marL="0" lvl="0" indent="0" algn="l" rtl="0">
                        <a:spcBef>
                          <a:spcPts val="0"/>
                        </a:spcBef>
                        <a:spcAft>
                          <a:spcPts val="0"/>
                        </a:spcAft>
                        <a:buNone/>
                      </a:pPr>
                      <a:r>
                        <a:rPr lang="en"/>
                        <a:t>Blueground</a:t>
                      </a:r>
                      <a:endParaRPr/>
                    </a:p>
                  </a:txBody>
                  <a:tcPr marL="91425" marR="91425" marT="91425" marB="91425"/>
                </a:tc>
                <a:tc>
                  <a:txBody>
                    <a:bodyPr/>
                    <a:lstStyle/>
                    <a:p>
                      <a:pPr marL="0" lvl="0" indent="0" algn="l" rtl="0">
                        <a:spcBef>
                          <a:spcPts val="0"/>
                        </a:spcBef>
                        <a:spcAft>
                          <a:spcPts val="0"/>
                        </a:spcAft>
                        <a:buNone/>
                      </a:pPr>
                      <a:r>
                        <a:rPr lang="en"/>
                        <a:t>Brooklyn</a:t>
                      </a:r>
                      <a:endParaRPr/>
                    </a:p>
                  </a:txBody>
                  <a:tcPr marL="91425" marR="91425" marT="91425" marB="91425"/>
                </a:tc>
                <a:tc>
                  <a:txBody>
                    <a:bodyPr/>
                    <a:lstStyle/>
                    <a:p>
                      <a:pPr marL="0" lvl="0" indent="0" algn="l" rtl="0">
                        <a:spcBef>
                          <a:spcPts val="0"/>
                        </a:spcBef>
                        <a:spcAft>
                          <a:spcPts val="0"/>
                        </a:spcAft>
                        <a:buNone/>
                      </a:pPr>
                      <a:r>
                        <a:rPr lang="en"/>
                        <a:t>232</a:t>
                      </a:r>
                      <a:endParaRPr/>
                    </a:p>
                  </a:txBody>
                  <a:tcPr marL="91425" marR="91425" marT="91425" marB="91425"/>
                </a:tc>
              </a:tr>
              <a:tr h="465825">
                <a:tc>
                  <a:txBody>
                    <a:bodyPr/>
                    <a:lstStyle/>
                    <a:p>
                      <a:pPr marL="0" lvl="0" indent="0" algn="l" rtl="0">
                        <a:spcBef>
                          <a:spcPts val="0"/>
                        </a:spcBef>
                        <a:spcAft>
                          <a:spcPts val="0"/>
                        </a:spcAft>
                        <a:buNone/>
                      </a:pPr>
                      <a:r>
                        <a:rPr lang="en"/>
                        <a:t>7275</a:t>
                      </a:r>
                      <a:endParaRPr/>
                    </a:p>
                  </a:txBody>
                  <a:tcPr marL="91425" marR="91425" marT="91425" marB="91425"/>
                </a:tc>
                <a:tc>
                  <a:txBody>
                    <a:bodyPr/>
                    <a:lstStyle/>
                    <a:p>
                      <a:pPr marL="0" lvl="0" indent="0" algn="l" rtl="0">
                        <a:spcBef>
                          <a:spcPts val="0"/>
                        </a:spcBef>
                        <a:spcAft>
                          <a:spcPts val="0"/>
                        </a:spcAft>
                        <a:buNone/>
                      </a:pPr>
                      <a:r>
                        <a:rPr lang="en"/>
                        <a:t>Kara</a:t>
                      </a:r>
                      <a:endParaRPr/>
                    </a:p>
                  </a:txBody>
                  <a:tcPr marL="91425" marR="91425" marT="91425" marB="91425"/>
                </a:tc>
                <a:tc>
                  <a:txBody>
                    <a:bodyPr/>
                    <a:lstStyle/>
                    <a:p>
                      <a:pPr marL="0" lvl="0" indent="0" algn="l" rtl="0">
                        <a:spcBef>
                          <a:spcPts val="0"/>
                        </a:spcBef>
                        <a:spcAft>
                          <a:spcPts val="0"/>
                        </a:spcAft>
                        <a:buNone/>
                      </a:pPr>
                      <a:r>
                        <a:rPr lang="en"/>
                        <a:t>Manhattan</a:t>
                      </a:r>
                      <a:endParaRPr/>
                    </a:p>
                  </a:txBody>
                  <a:tcPr marL="91425" marR="91425" marT="91425" marB="91425"/>
                </a:tc>
                <a:tc>
                  <a:txBody>
                    <a:bodyPr/>
                    <a:lstStyle/>
                    <a:p>
                      <a:pPr marL="0" lvl="0" indent="0" algn="l" rtl="0">
                        <a:spcBef>
                          <a:spcPts val="0"/>
                        </a:spcBef>
                        <a:spcAft>
                          <a:spcPts val="0"/>
                        </a:spcAft>
                        <a:buNone/>
                      </a:pPr>
                      <a:r>
                        <a:rPr lang="en"/>
                        <a:t>121</a:t>
                      </a:r>
                      <a:endParaRPr/>
                    </a:p>
                  </a:txBody>
                  <a:tcPr marL="91425" marR="91425" marT="91425" marB="91425"/>
                </a:tc>
              </a:tr>
              <a:tr h="465825">
                <a:tc>
                  <a:txBody>
                    <a:bodyPr/>
                    <a:lstStyle/>
                    <a:p>
                      <a:pPr marL="0" lvl="0" indent="0" algn="l" rtl="0">
                        <a:spcBef>
                          <a:spcPts val="0"/>
                        </a:spcBef>
                        <a:spcAft>
                          <a:spcPts val="0"/>
                        </a:spcAft>
                        <a:buNone/>
                      </a:pPr>
                      <a:r>
                        <a:rPr lang="en"/>
                        <a:t>7480</a:t>
                      </a:r>
                      <a:endParaRPr/>
                    </a:p>
                  </a:txBody>
                  <a:tcPr marL="91425" marR="91425" marT="91425" marB="91425"/>
                </a:tc>
                <a:tc>
                  <a:txBody>
                    <a:bodyPr/>
                    <a:lstStyle/>
                    <a:p>
                      <a:pPr marL="0" lvl="0" indent="0" algn="l" rtl="0">
                        <a:spcBef>
                          <a:spcPts val="0"/>
                        </a:spcBef>
                        <a:spcAft>
                          <a:spcPts val="0"/>
                        </a:spcAft>
                        <a:buNone/>
                      </a:pPr>
                      <a:r>
                        <a:rPr lang="en"/>
                        <a:t>Kazuya</a:t>
                      </a:r>
                      <a:endParaRPr/>
                    </a:p>
                  </a:txBody>
                  <a:tcPr marL="91425" marR="91425" marT="91425" marB="91425"/>
                </a:tc>
                <a:tc>
                  <a:txBody>
                    <a:bodyPr/>
                    <a:lstStyle/>
                    <a:p>
                      <a:pPr marL="0" lvl="0" indent="0" algn="l" rtl="0">
                        <a:spcBef>
                          <a:spcPts val="0"/>
                        </a:spcBef>
                        <a:spcAft>
                          <a:spcPts val="0"/>
                        </a:spcAft>
                        <a:buNone/>
                      </a:pPr>
                      <a:r>
                        <a:rPr lang="en"/>
                        <a:t>Queens</a:t>
                      </a:r>
                      <a:endParaRPr/>
                    </a:p>
                  </a:txBody>
                  <a:tcPr marL="91425" marR="91425" marT="91425" marB="91425"/>
                </a:tc>
                <a:tc>
                  <a:txBody>
                    <a:bodyPr/>
                    <a:lstStyle/>
                    <a:p>
                      <a:pPr marL="0" lvl="0" indent="0" algn="l" rtl="0">
                        <a:spcBef>
                          <a:spcPts val="0"/>
                        </a:spcBef>
                        <a:spcAft>
                          <a:spcPts val="0"/>
                        </a:spcAft>
                        <a:buNone/>
                      </a:pPr>
                      <a:r>
                        <a:rPr lang="en"/>
                        <a:t>103</a:t>
                      </a:r>
                      <a:endParaRPr/>
                    </a:p>
                  </a:txBody>
                  <a:tcPr marL="91425" marR="91425" marT="91425" marB="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6"/>
          <p:cNvSpPr txBox="1">
            <a:spLocks noGrp="1"/>
          </p:cNvSpPr>
          <p:nvPr>
            <p:ph type="title"/>
          </p:nvPr>
        </p:nvSpPr>
        <p:spPr>
          <a:xfrm>
            <a:off x="273300" y="1280775"/>
            <a:ext cx="85974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588"/>
              <a:t>Minimum nights people should pay per location acc to the price  :-</a:t>
            </a:r>
            <a:endParaRPr sz="1588"/>
          </a:p>
        </p:txBody>
      </p:sp>
      <p:graphicFrame>
        <p:nvGraphicFramePr>
          <p:cNvPr id="185" name="Google Shape;185;p26"/>
          <p:cNvGraphicFramePr/>
          <p:nvPr/>
        </p:nvGraphicFramePr>
        <p:xfrm>
          <a:off x="273300" y="1638685"/>
          <a:ext cx="8390000" cy="3319630"/>
        </p:xfrm>
        <a:graphic>
          <a:graphicData uri="http://schemas.openxmlformats.org/drawingml/2006/table">
            <a:tbl>
              <a:tblPr>
                <a:noFill/>
                <a:tableStyleId>{9AD8146A-16D6-4E11-965F-3FC35D5A2F0E}</a:tableStyleId>
              </a:tblPr>
              <a:tblGrid>
                <a:gridCol w="2097500"/>
                <a:gridCol w="2097500"/>
                <a:gridCol w="2097500"/>
                <a:gridCol w="2097500"/>
              </a:tblGrid>
              <a:tr h="521025">
                <a:tc>
                  <a:txBody>
                    <a:bodyPr/>
                    <a:lstStyle/>
                    <a:p>
                      <a:pPr marL="0" lvl="0" indent="0" algn="l" rtl="0">
                        <a:spcBef>
                          <a:spcPts val="0"/>
                        </a:spcBef>
                        <a:spcAft>
                          <a:spcPts val="0"/>
                        </a:spcAft>
                        <a:buNone/>
                      </a:pPr>
                      <a:r>
                        <a:rPr lang="en"/>
                        <a:t>Index</a:t>
                      </a:r>
                      <a:endParaRPr/>
                    </a:p>
                  </a:txBody>
                  <a:tcPr marL="91425" marR="91425" marT="91425" marB="91425"/>
                </a:tc>
                <a:tc>
                  <a:txBody>
                    <a:bodyPr/>
                    <a:lstStyle/>
                    <a:p>
                      <a:pPr marL="0" lvl="0" indent="0" algn="l" rtl="0">
                        <a:spcBef>
                          <a:spcPts val="0"/>
                        </a:spcBef>
                        <a:spcAft>
                          <a:spcPts val="0"/>
                        </a:spcAft>
                        <a:buNone/>
                      </a:pPr>
                      <a:r>
                        <a:rPr lang="en"/>
                        <a:t>Minimum_nights</a:t>
                      </a:r>
                      <a:endParaRPr/>
                    </a:p>
                  </a:txBody>
                  <a:tcPr marL="91425" marR="91425" marT="91425" marB="91425"/>
                </a:tc>
                <a:tc>
                  <a:txBody>
                    <a:bodyPr/>
                    <a:lstStyle/>
                    <a:p>
                      <a:pPr marL="0" lvl="0" indent="0" algn="l" rtl="0">
                        <a:spcBef>
                          <a:spcPts val="0"/>
                        </a:spcBef>
                        <a:spcAft>
                          <a:spcPts val="0"/>
                        </a:spcAft>
                        <a:buNone/>
                      </a:pPr>
                      <a:r>
                        <a:rPr lang="en"/>
                        <a:t>Name</a:t>
                      </a:r>
                      <a:endParaRPr/>
                    </a:p>
                  </a:txBody>
                  <a:tcPr marL="91425" marR="91425" marT="91425" marB="91425"/>
                </a:tc>
                <a:tc>
                  <a:txBody>
                    <a:bodyPr/>
                    <a:lstStyle/>
                    <a:p>
                      <a:pPr marL="0" lvl="0" indent="0" algn="l" rtl="0">
                        <a:spcBef>
                          <a:spcPts val="0"/>
                        </a:spcBef>
                        <a:spcAft>
                          <a:spcPts val="0"/>
                        </a:spcAft>
                        <a:buNone/>
                      </a:pPr>
                      <a:r>
                        <a:rPr lang="en"/>
                        <a:t>Price</a:t>
                      </a:r>
                      <a:endParaRPr/>
                    </a:p>
                  </a:txBody>
                  <a:tcPr marL="91425" marR="91425" marT="91425" marB="91425"/>
                </a:tc>
              </a:tr>
              <a:tr h="560625">
                <a:tc>
                  <a:txBody>
                    <a:bodyPr/>
                    <a:lstStyle/>
                    <a:p>
                      <a:pPr marL="0" lvl="0" indent="0" algn="l" rtl="0">
                        <a:spcBef>
                          <a:spcPts val="0"/>
                        </a:spcBef>
                        <a:spcAft>
                          <a:spcPts val="0"/>
                        </a:spcAft>
                        <a:buNone/>
                      </a:pPr>
                      <a:r>
                        <a:rPr lang="en"/>
                        <a:t>0</a:t>
                      </a:r>
                      <a:endParaRPr/>
                    </a:p>
                  </a:txBody>
                  <a:tcPr marL="91425" marR="91425" marT="91425" marB="91425"/>
                </a:tc>
                <a:tc>
                  <a:txBody>
                    <a:bodyPr/>
                    <a:lstStyle/>
                    <a:p>
                      <a:pPr marL="0" lvl="0" indent="0" algn="l" rtl="0">
                        <a:spcBef>
                          <a:spcPts val="0"/>
                        </a:spcBef>
                        <a:spcAft>
                          <a:spcPts val="0"/>
                        </a:spcAft>
                        <a:buNone/>
                      </a:pPr>
                      <a:r>
                        <a:rPr lang="en"/>
                        <a:t>100</a:t>
                      </a:r>
                      <a:endParaRPr/>
                    </a:p>
                  </a:txBody>
                  <a:tcPr marL="91425" marR="91425" marT="91425" marB="91425"/>
                </a:tc>
                <a:tc>
                  <a:txBody>
                    <a:bodyPr/>
                    <a:lstStyle/>
                    <a:p>
                      <a:pPr marL="0" lvl="0" indent="0" algn="l" rtl="0">
                        <a:spcBef>
                          <a:spcPts val="0"/>
                        </a:spcBef>
                        <a:spcAft>
                          <a:spcPts val="0"/>
                        </a:spcAft>
                        <a:buNone/>
                      </a:pPr>
                      <a:r>
                        <a:rPr lang="en" sz="1100">
                          <a:latin typeface="Lato"/>
                          <a:ea typeface="Lato"/>
                          <a:cs typeface="Lato"/>
                          <a:sym typeface="Lato"/>
                        </a:rPr>
                        <a:t>Furnished room in Astoria apartment</a:t>
                      </a:r>
                      <a:endParaRPr sz="1100">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a:t>327</a:t>
                      </a:r>
                      <a:endParaRPr/>
                    </a:p>
                  </a:txBody>
                  <a:tcPr marL="91425" marR="91425" marT="91425" marB="91425"/>
                </a:tc>
              </a:tr>
              <a:tr h="442850">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30</a:t>
                      </a:r>
                      <a:endParaRPr/>
                    </a:p>
                  </a:txBody>
                  <a:tcPr marL="91425" marR="91425" marT="91425" marB="91425"/>
                </a:tc>
                <a:tc>
                  <a:txBody>
                    <a:bodyPr/>
                    <a:lstStyle/>
                    <a:p>
                      <a:pPr marL="0" lvl="0" indent="0" algn="l" rtl="0">
                        <a:spcBef>
                          <a:spcPts val="0"/>
                        </a:spcBef>
                        <a:spcAft>
                          <a:spcPts val="0"/>
                        </a:spcAft>
                        <a:buNone/>
                      </a:pPr>
                      <a:r>
                        <a:rPr lang="en" sz="1100">
                          <a:latin typeface="Lato"/>
                          <a:ea typeface="Lato"/>
                          <a:cs typeface="Lato"/>
                          <a:sym typeface="Lato"/>
                        </a:rPr>
                        <a:t>1-BR Lincoln Center</a:t>
                      </a:r>
                      <a:endParaRPr sz="1100">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a:t>232</a:t>
                      </a:r>
                      <a:endParaRPr/>
                    </a:p>
                  </a:txBody>
                  <a:tcPr marL="91425" marR="91425" marT="91425" marB="91425"/>
                </a:tc>
              </a:tr>
              <a:tr h="638500">
                <a:tc>
                  <a:txBody>
                    <a:bodyPr/>
                    <a:lstStyle/>
                    <a:p>
                      <a:pPr marL="0" lvl="0" indent="0" algn="l" rtl="0">
                        <a:spcBef>
                          <a:spcPts val="0"/>
                        </a:spcBef>
                        <a:spcAft>
                          <a:spcPts val="0"/>
                        </a:spcAft>
                        <a:buNone/>
                      </a:pPr>
                      <a:r>
                        <a:rPr lang="en"/>
                        <a:t>2</a:t>
                      </a:r>
                      <a:endParaRPr/>
                    </a:p>
                  </a:txBody>
                  <a:tcPr marL="91425" marR="91425" marT="91425" marB="91425"/>
                </a:tc>
                <a:tc>
                  <a:txBody>
                    <a:bodyPr/>
                    <a:lstStyle/>
                    <a:p>
                      <a:pPr marL="0" lvl="0" indent="0" algn="l" rtl="0">
                        <a:spcBef>
                          <a:spcPts val="0"/>
                        </a:spcBef>
                        <a:spcAft>
                          <a:spcPts val="0"/>
                        </a:spcAft>
                        <a:buNone/>
                      </a:pPr>
                      <a:r>
                        <a:rPr lang="en"/>
                        <a:t>5</a:t>
                      </a:r>
                      <a:endParaRPr/>
                    </a:p>
                  </a:txBody>
                  <a:tcPr marL="91425" marR="91425" marT="91425" marB="91425"/>
                </a:tc>
                <a:tc>
                  <a:txBody>
                    <a:bodyPr/>
                    <a:lstStyle/>
                    <a:p>
                      <a:pPr marL="0" lvl="0" indent="0" algn="l" rtl="0">
                        <a:spcBef>
                          <a:spcPts val="0"/>
                        </a:spcBef>
                        <a:spcAft>
                          <a:spcPts val="0"/>
                        </a:spcAft>
                        <a:buNone/>
                      </a:pPr>
                      <a:r>
                        <a:rPr lang="en" sz="1100">
                          <a:latin typeface="Lato"/>
                          <a:ea typeface="Lato"/>
                          <a:cs typeface="Lato"/>
                          <a:sym typeface="Lato"/>
                        </a:rPr>
                        <a:t>Luxury 1 bedroom apt. -stunning Manhattan views</a:t>
                      </a:r>
                      <a:endParaRPr sz="1100">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a:t>232</a:t>
                      </a:r>
                      <a:endParaRPr/>
                    </a:p>
                  </a:txBody>
                  <a:tcPr marL="91425" marR="91425" marT="91425" marB="91425"/>
                </a:tc>
              </a:tr>
              <a:tr h="442875">
                <a:tc>
                  <a:txBody>
                    <a:bodyPr/>
                    <a:lstStyle/>
                    <a:p>
                      <a:pPr marL="0" lvl="0" indent="0" algn="l" rtl="0">
                        <a:spcBef>
                          <a:spcPts val="0"/>
                        </a:spcBef>
                        <a:spcAft>
                          <a:spcPts val="0"/>
                        </a:spcAft>
                        <a:buNone/>
                      </a:pPr>
                      <a:r>
                        <a:rPr lang="en"/>
                        <a:t>3</a:t>
                      </a:r>
                      <a:endParaRPr/>
                    </a:p>
                  </a:txBody>
                  <a:tcPr marL="91425" marR="91425" marT="91425" marB="91425"/>
                </a:tc>
                <a:tc>
                  <a:txBody>
                    <a:bodyPr/>
                    <a:lstStyle/>
                    <a:p>
                      <a:pPr marL="0" lvl="0" indent="0" algn="l" rtl="0">
                        <a:spcBef>
                          <a:spcPts val="0"/>
                        </a:spcBef>
                        <a:spcAft>
                          <a:spcPts val="0"/>
                        </a:spcAft>
                        <a:buNone/>
                      </a:pPr>
                      <a:r>
                        <a:rPr lang="en"/>
                        <a:t>99</a:t>
                      </a:r>
                      <a:endParaRPr/>
                    </a:p>
                  </a:txBody>
                  <a:tcPr marL="91425" marR="91425" marT="91425" marB="91425"/>
                </a:tc>
                <a:tc>
                  <a:txBody>
                    <a:bodyPr/>
                    <a:lstStyle/>
                    <a:p>
                      <a:pPr marL="0" lvl="0" indent="0" algn="l" rtl="0">
                        <a:spcBef>
                          <a:spcPts val="0"/>
                        </a:spcBef>
                        <a:spcAft>
                          <a:spcPts val="0"/>
                        </a:spcAft>
                        <a:buNone/>
                      </a:pPr>
                      <a:r>
                        <a:rPr lang="en" sz="1100">
                          <a:latin typeface="Lato"/>
                          <a:ea typeface="Lato"/>
                          <a:cs typeface="Lato"/>
                          <a:sym typeface="Lato"/>
                        </a:rPr>
                        <a:t>Quiet, Clean, Lit @ LES &amp; Chinatown</a:t>
                      </a:r>
                      <a:endParaRPr sz="1100">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a:t>121</a:t>
                      </a:r>
                      <a:endParaRPr/>
                    </a:p>
                  </a:txBody>
                  <a:tcPr marL="91425" marR="91425" marT="91425" marB="91425"/>
                </a:tc>
              </a:tr>
              <a:tr h="638500">
                <a:tc>
                  <a:txBody>
                    <a:bodyPr/>
                    <a:lstStyle/>
                    <a:p>
                      <a:pPr marL="0" lvl="0" indent="0" algn="l" rtl="0">
                        <a:spcBef>
                          <a:spcPts val="0"/>
                        </a:spcBef>
                        <a:spcAft>
                          <a:spcPts val="0"/>
                        </a:spcAft>
                        <a:buNone/>
                      </a:pPr>
                      <a:r>
                        <a:rPr lang="en"/>
                        <a:t>4</a:t>
                      </a:r>
                      <a:endParaRPr/>
                    </a:p>
                  </a:txBody>
                  <a:tcPr marL="91425" marR="91425" marT="91425" marB="91425"/>
                </a:tc>
                <a:tc>
                  <a:txBody>
                    <a:bodyPr/>
                    <a:lstStyle/>
                    <a:p>
                      <a:pPr marL="0" lvl="0" indent="0" algn="l" rtl="0">
                        <a:spcBef>
                          <a:spcPts val="0"/>
                        </a:spcBef>
                        <a:spcAft>
                          <a:spcPts val="0"/>
                        </a:spcAft>
                        <a:buNone/>
                      </a:pPr>
                      <a:r>
                        <a:rPr lang="en"/>
                        <a:t>30</a:t>
                      </a:r>
                      <a:endParaRPr/>
                    </a:p>
                  </a:txBody>
                  <a:tcPr marL="91425" marR="91425" marT="91425" marB="91425"/>
                </a:tc>
                <a:tc>
                  <a:txBody>
                    <a:bodyPr/>
                    <a:lstStyle/>
                    <a:p>
                      <a:pPr marL="0" lvl="0" indent="0" algn="l" rtl="0">
                        <a:spcBef>
                          <a:spcPts val="0"/>
                        </a:spcBef>
                        <a:spcAft>
                          <a:spcPts val="0"/>
                        </a:spcAft>
                        <a:buNone/>
                      </a:pPr>
                      <a:r>
                        <a:rPr lang="en" sz="1100">
                          <a:latin typeface="Lato"/>
                          <a:ea typeface="Lato"/>
                          <a:cs typeface="Lato"/>
                          <a:sym typeface="Lato"/>
                        </a:rPr>
                        <a:t>2br - The Heart of NYC: Manhattan's Lower East Side</a:t>
                      </a:r>
                      <a:endParaRPr sz="1100">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a:t>103</a:t>
                      </a:r>
                      <a:endParaRPr/>
                    </a:p>
                  </a:txBody>
                  <a:tcPr marL="91425" marR="91425" marT="91425" marB="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Most busiest location and why :-</a:t>
            </a:r>
            <a:endParaRPr/>
          </a:p>
        </p:txBody>
      </p:sp>
      <p:sp>
        <p:nvSpPr>
          <p:cNvPr id="191" name="Google Shape;191;p27"/>
          <p:cNvSpPr txBox="1">
            <a:spLocks noGrp="1"/>
          </p:cNvSpPr>
          <p:nvPr>
            <p:ph type="body" idx="1"/>
          </p:nvPr>
        </p:nvSpPr>
        <p:spPr>
          <a:xfrm>
            <a:off x="729450" y="2078875"/>
            <a:ext cx="2796900" cy="2261100"/>
          </a:xfrm>
          <a:prstGeom prst="rect">
            <a:avLst/>
          </a:prstGeom>
        </p:spPr>
        <p:txBody>
          <a:bodyPr spcFirstLastPara="1" wrap="square" lIns="91425" tIns="91425" rIns="91425" bIns="91425" anchor="t" anchorCtr="0">
            <a:normAutofit fontScale="92500" lnSpcReduction="10000"/>
          </a:bodyPr>
          <a:lstStyle/>
          <a:p>
            <a:pPr marL="457200" lvl="0" indent="-311150" algn="l" rtl="0">
              <a:spcBef>
                <a:spcPts val="0"/>
              </a:spcBef>
              <a:spcAft>
                <a:spcPts val="0"/>
              </a:spcAft>
              <a:buSzPts val="1300"/>
              <a:buChar char="●"/>
            </a:pPr>
            <a:r>
              <a:rPr lang="en"/>
              <a:t>As we can see that Dona, Jj, Maya, Carol, and Danielle is the top 5 busiest host.</a:t>
            </a:r>
            <a:endParaRPr/>
          </a:p>
          <a:p>
            <a:pPr marL="457200" lvl="0" indent="-311150" algn="l" rtl="0">
              <a:spcBef>
                <a:spcPts val="0"/>
              </a:spcBef>
              <a:spcAft>
                <a:spcPts val="0"/>
              </a:spcAft>
              <a:buSzPts val="1300"/>
              <a:buChar char="●"/>
            </a:pPr>
            <a:r>
              <a:rPr lang="en"/>
              <a:t>According to the chart, the highest number of reviews is the maximum number of people who choose them.</a:t>
            </a:r>
            <a:endParaRPr/>
          </a:p>
          <a:p>
            <a:pPr marL="457200" lvl="0" indent="-311150" algn="l" rtl="0">
              <a:spcBef>
                <a:spcPts val="0"/>
              </a:spcBef>
              <a:spcAft>
                <a:spcPts val="0"/>
              </a:spcAft>
              <a:buSzPts val="1300"/>
              <a:buChar char="●"/>
            </a:pPr>
            <a:r>
              <a:rPr lang="en"/>
              <a:t>So we try to make each and every review should be good so that helps in our business.</a:t>
            </a:r>
            <a:endParaRPr/>
          </a:p>
        </p:txBody>
      </p:sp>
      <p:pic>
        <p:nvPicPr>
          <p:cNvPr id="192" name="Google Shape;192;p27"/>
          <p:cNvPicPr preferRelativeResize="0"/>
          <p:nvPr/>
        </p:nvPicPr>
        <p:blipFill>
          <a:blip r:embed="rId3">
            <a:alphaModFix/>
          </a:blip>
          <a:stretch>
            <a:fillRect/>
          </a:stretch>
        </p:blipFill>
        <p:spPr>
          <a:xfrm>
            <a:off x="3657600" y="1764026"/>
            <a:ext cx="5312850" cy="31403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92"/>
                                        </p:tgtEl>
                                        <p:attrNameLst>
                                          <p:attrName>style.visibility</p:attrName>
                                        </p:attrNameLst>
                                      </p:cBhvr>
                                      <p:to>
                                        <p:strVal val="visible"/>
                                      </p:to>
                                    </p:set>
                                    <p:anim calcmode="lin" valueType="num">
                                      <p:cBhvr additive="base">
                                        <p:cTn id="7" dur="1000"/>
                                        <p:tgtEl>
                                          <p:spTgt spid="192"/>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2"/>
                                        </p:tgtEl>
                                        <p:attrNameLst>
                                          <p:attrName>style.visibility</p:attrName>
                                        </p:attrNameLst>
                                      </p:cBhvr>
                                      <p:to>
                                        <p:strVal val="visible"/>
                                      </p:to>
                                    </p:set>
                                    <p:animEffect transition="in" filter="fade">
                                      <p:cBhvr>
                                        <p:cTn id="12" dur="1000"/>
                                        <p:tgtEl>
                                          <p:spTgt spid="1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Area have highest number of reviews :-</a:t>
            </a:r>
            <a:endParaRPr/>
          </a:p>
        </p:txBody>
      </p:sp>
      <p:sp>
        <p:nvSpPr>
          <p:cNvPr id="198" name="Google Shape;198;p28"/>
          <p:cNvSpPr txBox="1">
            <a:spLocks noGrp="1"/>
          </p:cNvSpPr>
          <p:nvPr>
            <p:ph type="body" idx="1"/>
          </p:nvPr>
        </p:nvSpPr>
        <p:spPr>
          <a:xfrm>
            <a:off x="549475" y="2006250"/>
            <a:ext cx="3582300" cy="2613900"/>
          </a:xfrm>
          <a:prstGeom prst="rect">
            <a:avLst/>
          </a:prstGeom>
        </p:spPr>
        <p:txBody>
          <a:bodyPr spcFirstLastPara="1" wrap="square" lIns="91425" tIns="91425" rIns="91425" bIns="91425" anchor="t" anchorCtr="0">
            <a:normAutofit/>
          </a:bodyPr>
          <a:lstStyle/>
          <a:p>
            <a:pPr marL="457200" lvl="0" indent="-311150" algn="l" rtl="0">
              <a:lnSpc>
                <a:spcPct val="150000"/>
              </a:lnSpc>
              <a:spcBef>
                <a:spcPts val="0"/>
              </a:spcBef>
              <a:spcAft>
                <a:spcPts val="0"/>
              </a:spcAft>
              <a:buSzPts val="1300"/>
              <a:buChar char="●"/>
            </a:pPr>
            <a:r>
              <a:rPr lang="en"/>
              <a:t>As we see the highest number of reviews gets the Queens area which is 629.</a:t>
            </a:r>
            <a:endParaRPr/>
          </a:p>
          <a:p>
            <a:pPr marL="457200" lvl="0" indent="-311150" algn="l" rtl="0">
              <a:lnSpc>
                <a:spcPct val="150000"/>
              </a:lnSpc>
              <a:spcBef>
                <a:spcPts val="0"/>
              </a:spcBef>
              <a:spcAft>
                <a:spcPts val="0"/>
              </a:spcAft>
              <a:buSzPts val="1300"/>
              <a:buChar char="●"/>
            </a:pPr>
            <a:r>
              <a:rPr lang="en"/>
              <a:t>So if the number of reviews is the highest people visit them most.</a:t>
            </a:r>
            <a:endParaRPr/>
          </a:p>
          <a:p>
            <a:pPr marL="457200" lvl="0" indent="-311150" algn="l" rtl="0">
              <a:lnSpc>
                <a:spcPct val="150000"/>
              </a:lnSpc>
              <a:spcBef>
                <a:spcPts val="0"/>
              </a:spcBef>
              <a:spcAft>
                <a:spcPts val="0"/>
              </a:spcAft>
              <a:buSzPts val="1300"/>
              <a:buChar char="●"/>
            </a:pPr>
            <a:r>
              <a:rPr lang="en"/>
              <a:t>In these top 10 Angela is the lowest one so we have to improve it.</a:t>
            </a:r>
            <a:endParaRPr/>
          </a:p>
        </p:txBody>
      </p:sp>
      <p:pic>
        <p:nvPicPr>
          <p:cNvPr id="199" name="Google Shape;199;p28"/>
          <p:cNvPicPr preferRelativeResize="0"/>
          <p:nvPr/>
        </p:nvPicPr>
        <p:blipFill>
          <a:blip r:embed="rId3">
            <a:alphaModFix/>
          </a:blip>
          <a:stretch>
            <a:fillRect/>
          </a:stretch>
        </p:blipFill>
        <p:spPr>
          <a:xfrm>
            <a:off x="4464150" y="2006250"/>
            <a:ext cx="4527451" cy="30250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99"/>
                                        </p:tgtEl>
                                        <p:attrNameLst>
                                          <p:attrName>style.visibility</p:attrName>
                                        </p:attrNameLst>
                                      </p:cBhvr>
                                      <p:to>
                                        <p:strVal val="visible"/>
                                      </p:to>
                                    </p:set>
                                    <p:anim calcmode="lin" valueType="num">
                                      <p:cBhvr additive="base">
                                        <p:cTn id="7" dur="1000"/>
                                        <p:tgtEl>
                                          <p:spTgt spid="199"/>
                                        </p:tgtEl>
                                        <p:attrNameLst>
                                          <p:attrName>ppt_w</p:attrName>
                                        </p:attrNameLst>
                                      </p:cBhvr>
                                      <p:tavLst>
                                        <p:tav tm="0">
                                          <p:val>
                                            <p:strVal val="0"/>
                                          </p:val>
                                        </p:tav>
                                        <p:tav tm="100000">
                                          <p:val>
                                            <p:strVal val="#ppt_w"/>
                                          </p:val>
                                        </p:tav>
                                      </p:tavLst>
                                    </p:anim>
                                    <p:anim calcmode="lin" valueType="num">
                                      <p:cBhvr additive="base">
                                        <p:cTn id="8" dur="1000"/>
                                        <p:tgtEl>
                                          <p:spTgt spid="199"/>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Price of host according to their number of reviews :-</a:t>
            </a:r>
            <a:endParaRPr/>
          </a:p>
        </p:txBody>
      </p:sp>
      <p:sp>
        <p:nvSpPr>
          <p:cNvPr id="205" name="Google Shape;205;p29"/>
          <p:cNvSpPr txBox="1">
            <a:spLocks noGrp="1"/>
          </p:cNvSpPr>
          <p:nvPr>
            <p:ph type="body" idx="1"/>
          </p:nvPr>
        </p:nvSpPr>
        <p:spPr>
          <a:xfrm>
            <a:off x="729450" y="2078875"/>
            <a:ext cx="2739300" cy="22611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1200"/>
              </a:spcAft>
              <a:buNone/>
            </a:pPr>
            <a:r>
              <a:rPr lang="en"/>
              <a:t>So we have already seen that generally, the price is low where people review and here people's highest reviews mean generally the price is less in Queens locations.</a:t>
            </a:r>
            <a:endParaRPr/>
          </a:p>
        </p:txBody>
      </p:sp>
      <p:pic>
        <p:nvPicPr>
          <p:cNvPr id="206" name="Google Shape;206;p29"/>
          <p:cNvPicPr preferRelativeResize="0"/>
          <p:nvPr/>
        </p:nvPicPr>
        <p:blipFill>
          <a:blip r:embed="rId3">
            <a:alphaModFix/>
          </a:blip>
          <a:stretch>
            <a:fillRect/>
          </a:stretch>
        </p:blipFill>
        <p:spPr>
          <a:xfrm>
            <a:off x="3388300" y="1898650"/>
            <a:ext cx="5524975" cy="32448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6"/>
                                        </p:tgtEl>
                                        <p:attrNameLst>
                                          <p:attrName>style.visibility</p:attrName>
                                        </p:attrNameLst>
                                      </p:cBhvr>
                                      <p:to>
                                        <p:strVal val="visible"/>
                                      </p:to>
                                    </p:set>
                                    <p:anim calcmode="lin" valueType="num">
                                      <p:cBhvr additive="base">
                                        <p:cTn id="7" dur="1000"/>
                                        <p:tgtEl>
                                          <p:spTgt spid="206"/>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0"/>
          <p:cNvSpPr txBox="1">
            <a:spLocks noGrp="1"/>
          </p:cNvSpPr>
          <p:nvPr>
            <p:ph type="title"/>
          </p:nvPr>
        </p:nvSpPr>
        <p:spPr>
          <a:xfrm>
            <a:off x="729450" y="1318650"/>
            <a:ext cx="7688700" cy="442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Distribution of listings across the neighbourhood :-</a:t>
            </a:r>
            <a:endParaRPr/>
          </a:p>
        </p:txBody>
      </p:sp>
      <p:sp>
        <p:nvSpPr>
          <p:cNvPr id="212" name="Google Shape;212;p30"/>
          <p:cNvSpPr txBox="1">
            <a:spLocks noGrp="1"/>
          </p:cNvSpPr>
          <p:nvPr>
            <p:ph type="body" idx="1"/>
          </p:nvPr>
        </p:nvSpPr>
        <p:spPr>
          <a:xfrm>
            <a:off x="729450" y="2078875"/>
            <a:ext cx="2394600" cy="3002100"/>
          </a:xfrm>
          <a:prstGeom prst="rect">
            <a:avLst/>
          </a:prstGeom>
        </p:spPr>
        <p:txBody>
          <a:bodyPr spcFirstLastPara="1" wrap="square" lIns="91425" tIns="91425" rIns="91425" bIns="91425" anchor="t" anchorCtr="0">
            <a:normAutofit fontScale="92500"/>
          </a:bodyPr>
          <a:lstStyle/>
          <a:p>
            <a:pPr marL="457200" lvl="0" indent="-310832" algn="l" rtl="0">
              <a:lnSpc>
                <a:spcPct val="150000"/>
              </a:lnSpc>
              <a:spcBef>
                <a:spcPts val="0"/>
              </a:spcBef>
              <a:spcAft>
                <a:spcPts val="0"/>
              </a:spcAft>
              <a:buSzPct val="100000"/>
              <a:buChar char="●"/>
            </a:pPr>
            <a:r>
              <a:rPr lang="en" sz="1400"/>
              <a:t>With this chart, we can say that most of the listings are located in Upper East Side.</a:t>
            </a:r>
            <a:endParaRPr sz="1400"/>
          </a:p>
          <a:p>
            <a:pPr marL="457200" lvl="0" indent="-310832" algn="l" rtl="0">
              <a:lnSpc>
                <a:spcPct val="150000"/>
              </a:lnSpc>
              <a:spcBef>
                <a:spcPts val="0"/>
              </a:spcBef>
              <a:spcAft>
                <a:spcPts val="0"/>
              </a:spcAft>
              <a:buSzPct val="100000"/>
              <a:buChar char="●"/>
            </a:pPr>
            <a:r>
              <a:rPr lang="en" sz="1400"/>
              <a:t>So we have to check why Upper East Side is most listed and why others are not and make changes according to it.</a:t>
            </a:r>
            <a:endParaRPr sz="1400"/>
          </a:p>
          <a:p>
            <a:pPr marL="0" lvl="0" indent="0" algn="l" rtl="0">
              <a:spcBef>
                <a:spcPts val="1200"/>
              </a:spcBef>
              <a:spcAft>
                <a:spcPts val="1200"/>
              </a:spcAft>
              <a:buNone/>
            </a:pPr>
            <a:endParaRPr/>
          </a:p>
        </p:txBody>
      </p:sp>
      <p:pic>
        <p:nvPicPr>
          <p:cNvPr id="213" name="Google Shape;213;p30"/>
          <p:cNvPicPr preferRelativeResize="0"/>
          <p:nvPr/>
        </p:nvPicPr>
        <p:blipFill>
          <a:blip r:embed="rId3">
            <a:alphaModFix/>
          </a:blip>
          <a:stretch>
            <a:fillRect/>
          </a:stretch>
        </p:blipFill>
        <p:spPr>
          <a:xfrm>
            <a:off x="3124200" y="1839775"/>
            <a:ext cx="5968249" cy="33037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1" fill="hold" nodeType="clickEffect">
                                  <p:stCondLst>
                                    <p:cond delay="0"/>
                                  </p:stCondLst>
                                  <p:childTnLst>
                                    <p:anim calcmode="lin" valueType="num">
                                      <p:cBhvr additive="base">
                                        <p:cTn id="6" dur="1000"/>
                                        <p:tgtEl>
                                          <p:spTgt spid="213"/>
                                        </p:tgtEl>
                                        <p:attrNameLst>
                                          <p:attrName>ppt_y</p:attrName>
                                        </p:attrNameLst>
                                      </p:cBhvr>
                                      <p:tavLst>
                                        <p:tav tm="0">
                                          <p:val>
                                            <p:strVal val="#ppt_y"/>
                                          </p:val>
                                        </p:tav>
                                        <p:tav tm="100000">
                                          <p:val>
                                            <p:strVal val="#ppt_y-1"/>
                                          </p:val>
                                        </p:tav>
                                      </p:tavLst>
                                    </p:anim>
                                    <p:set>
                                      <p:cBhvr>
                                        <p:cTn id="7" dur="1" fill="hold">
                                          <p:stCondLst>
                                            <p:cond delay="1000"/>
                                          </p:stCondLst>
                                        </p:cTn>
                                        <p:tgtEl>
                                          <p:spTgt spid="2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Room type distribution :- </a:t>
            </a:r>
            <a:endParaRPr/>
          </a:p>
        </p:txBody>
      </p:sp>
      <p:sp>
        <p:nvSpPr>
          <p:cNvPr id="219" name="Google Shape;219;p31"/>
          <p:cNvSpPr txBox="1">
            <a:spLocks noGrp="1"/>
          </p:cNvSpPr>
          <p:nvPr>
            <p:ph type="body" idx="1"/>
          </p:nvPr>
        </p:nvSpPr>
        <p:spPr>
          <a:xfrm>
            <a:off x="729450" y="2078875"/>
            <a:ext cx="23418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We already know that most people choose an Entire home/apt and according to it, the availability of room type is seen.</a:t>
            </a:r>
            <a:endParaRPr/>
          </a:p>
        </p:txBody>
      </p:sp>
      <p:pic>
        <p:nvPicPr>
          <p:cNvPr id="220" name="Google Shape;220;p31"/>
          <p:cNvPicPr preferRelativeResize="0"/>
          <p:nvPr/>
        </p:nvPicPr>
        <p:blipFill>
          <a:blip r:embed="rId3">
            <a:alphaModFix/>
          </a:blip>
          <a:stretch>
            <a:fillRect/>
          </a:stretch>
        </p:blipFill>
        <p:spPr>
          <a:xfrm>
            <a:off x="4161375" y="1794600"/>
            <a:ext cx="4455575" cy="28133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0"/>
                                        </p:tgtEl>
                                        <p:attrNameLst>
                                          <p:attrName>style.visibility</p:attrName>
                                        </p:attrNameLst>
                                      </p:cBhvr>
                                      <p:to>
                                        <p:strVal val="visible"/>
                                      </p:to>
                                    </p:set>
                                    <p:anim calcmode="lin" valueType="num">
                                      <p:cBhvr additive="base">
                                        <p:cTn id="7" dur="1000"/>
                                        <p:tgtEl>
                                          <p:spTgt spid="2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Airbnb? And why Analyse it?</a:t>
            </a:r>
            <a:endParaRPr/>
          </a:p>
        </p:txBody>
      </p:sp>
      <p:sp>
        <p:nvSpPr>
          <p:cNvPr id="95" name="Google Shape;95;p14"/>
          <p:cNvSpPr txBox="1">
            <a:spLocks noGrp="1"/>
          </p:cNvSpPr>
          <p:nvPr>
            <p:ph type="body" idx="1"/>
          </p:nvPr>
        </p:nvSpPr>
        <p:spPr>
          <a:xfrm>
            <a:off x="729450" y="2078875"/>
            <a:ext cx="7688700" cy="2528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solidFill>
                  <a:srgbClr val="374151"/>
                </a:solidFill>
                <a:highlight>
                  <a:srgbClr val="F7F7F8"/>
                </a:highlight>
              </a:rPr>
              <a:t>Airbnb is an online platform that allows people to rent out their homes or apartments to travelers seeking accommodations. It was launched in 2008 and has since become a popular alternative to traditional hotels and rental properties. The platform allows hosts to list their properties and manage bookings, while travelers can search for and book properties based on their preferences and needs.</a:t>
            </a:r>
            <a:endParaRPr sz="1400">
              <a:solidFill>
                <a:srgbClr val="374151"/>
              </a:solidFill>
              <a:highlight>
                <a:srgbClr val="F7F7F8"/>
              </a:highlight>
            </a:endParaRPr>
          </a:p>
          <a:p>
            <a:pPr marL="0" lvl="0" indent="0" algn="l" rtl="0">
              <a:spcBef>
                <a:spcPts val="1200"/>
              </a:spcBef>
              <a:spcAft>
                <a:spcPts val="1200"/>
              </a:spcAft>
              <a:buNone/>
            </a:pPr>
            <a:r>
              <a:rPr lang="en" sz="1400">
                <a:solidFill>
                  <a:srgbClr val="374151"/>
                </a:solidFill>
                <a:highlight>
                  <a:srgbClr val="F7F7F8"/>
                </a:highlight>
              </a:rPr>
              <a:t>We analyse it because analyzing Airbnb data can help us make more informed decisions as travelers. By understanding the factors that contribute to the popularity and success of listings, we can choose accommodations that best meet our needs and preferences.</a:t>
            </a:r>
            <a:endParaRPr sz="1400">
              <a:solidFill>
                <a:srgbClr val="374151"/>
              </a:solidFill>
              <a:highlight>
                <a:srgbClr val="F7F7F8"/>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2"/>
          <p:cNvSpPr txBox="1">
            <a:spLocks noGrp="1"/>
          </p:cNvSpPr>
          <p:nvPr>
            <p:ph type="title"/>
          </p:nvPr>
        </p:nvSpPr>
        <p:spPr>
          <a:xfrm>
            <a:off x="729450" y="1318650"/>
            <a:ext cx="7688700" cy="410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Grouping neighbour according to location :-</a:t>
            </a:r>
            <a:endParaRPr/>
          </a:p>
        </p:txBody>
      </p:sp>
      <p:pic>
        <p:nvPicPr>
          <p:cNvPr id="226" name="Google Shape;226;p32"/>
          <p:cNvPicPr preferRelativeResize="0"/>
          <p:nvPr/>
        </p:nvPicPr>
        <p:blipFill>
          <a:blip r:embed="rId3">
            <a:alphaModFix/>
          </a:blip>
          <a:stretch>
            <a:fillRect/>
          </a:stretch>
        </p:blipFill>
        <p:spPr>
          <a:xfrm>
            <a:off x="112100" y="1784000"/>
            <a:ext cx="1900850" cy="1841225"/>
          </a:xfrm>
          <a:prstGeom prst="rect">
            <a:avLst/>
          </a:prstGeom>
          <a:noFill/>
          <a:ln>
            <a:noFill/>
          </a:ln>
        </p:spPr>
      </p:pic>
      <p:pic>
        <p:nvPicPr>
          <p:cNvPr id="227" name="Google Shape;227;p32"/>
          <p:cNvPicPr preferRelativeResize="0"/>
          <p:nvPr/>
        </p:nvPicPr>
        <p:blipFill>
          <a:blip r:embed="rId4">
            <a:alphaModFix/>
          </a:blip>
          <a:stretch>
            <a:fillRect/>
          </a:stretch>
        </p:blipFill>
        <p:spPr>
          <a:xfrm>
            <a:off x="2165350" y="1881750"/>
            <a:ext cx="2103464" cy="1743475"/>
          </a:xfrm>
          <a:prstGeom prst="rect">
            <a:avLst/>
          </a:prstGeom>
          <a:noFill/>
          <a:ln>
            <a:noFill/>
          </a:ln>
        </p:spPr>
      </p:pic>
      <p:pic>
        <p:nvPicPr>
          <p:cNvPr id="228" name="Google Shape;228;p32"/>
          <p:cNvPicPr preferRelativeResize="0"/>
          <p:nvPr/>
        </p:nvPicPr>
        <p:blipFill>
          <a:blip r:embed="rId5">
            <a:alphaModFix/>
          </a:blip>
          <a:stretch>
            <a:fillRect/>
          </a:stretch>
        </p:blipFill>
        <p:spPr>
          <a:xfrm>
            <a:off x="4421225" y="1881750"/>
            <a:ext cx="2363038" cy="1841225"/>
          </a:xfrm>
          <a:prstGeom prst="rect">
            <a:avLst/>
          </a:prstGeom>
          <a:noFill/>
          <a:ln>
            <a:noFill/>
          </a:ln>
        </p:spPr>
      </p:pic>
      <p:pic>
        <p:nvPicPr>
          <p:cNvPr id="229" name="Google Shape;229;p32"/>
          <p:cNvPicPr preferRelativeResize="0"/>
          <p:nvPr/>
        </p:nvPicPr>
        <p:blipFill>
          <a:blip r:embed="rId6">
            <a:alphaModFix/>
          </a:blip>
          <a:stretch>
            <a:fillRect/>
          </a:stretch>
        </p:blipFill>
        <p:spPr>
          <a:xfrm>
            <a:off x="6737350" y="1881750"/>
            <a:ext cx="2103475" cy="1938640"/>
          </a:xfrm>
          <a:prstGeom prst="rect">
            <a:avLst/>
          </a:prstGeom>
          <a:noFill/>
          <a:ln>
            <a:noFill/>
          </a:ln>
        </p:spPr>
      </p:pic>
      <p:pic>
        <p:nvPicPr>
          <p:cNvPr id="230" name="Google Shape;230;p32"/>
          <p:cNvPicPr preferRelativeResize="0"/>
          <p:nvPr/>
        </p:nvPicPr>
        <p:blipFill>
          <a:blip r:embed="rId7">
            <a:alphaModFix/>
          </a:blip>
          <a:stretch>
            <a:fillRect/>
          </a:stretch>
        </p:blipFill>
        <p:spPr>
          <a:xfrm>
            <a:off x="3023700" y="3451726"/>
            <a:ext cx="2363050" cy="1651175"/>
          </a:xfrm>
          <a:prstGeom prst="rect">
            <a:avLst/>
          </a:prstGeom>
          <a:noFill/>
          <a:ln>
            <a:noFill/>
          </a:ln>
        </p:spPr>
      </p:pic>
      <p:sp>
        <p:nvSpPr>
          <p:cNvPr id="231" name="Google Shape;231;p32"/>
          <p:cNvSpPr txBox="1"/>
          <p:nvPr/>
        </p:nvSpPr>
        <p:spPr>
          <a:xfrm>
            <a:off x="5804525" y="3820400"/>
            <a:ext cx="30363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Grouping neighbors according to top location shows which area has the top 3 hosts so according to it we can make changes to other hosts.</a:t>
            </a:r>
            <a:endParaRPr>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26"/>
                                        </p:tgtEl>
                                        <p:attrNameLst>
                                          <p:attrName>style.visibility</p:attrName>
                                        </p:attrNameLst>
                                      </p:cBhvr>
                                      <p:to>
                                        <p:strVal val="visible"/>
                                      </p:to>
                                    </p:set>
                                    <p:anim calcmode="lin" valueType="num">
                                      <p:cBhvr additive="base">
                                        <p:cTn id="7" dur="1000"/>
                                        <p:tgtEl>
                                          <p:spTgt spid="226"/>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nodeType="clickEffect">
                                  <p:stCondLst>
                                    <p:cond delay="0"/>
                                  </p:stCondLst>
                                  <p:childTnLst>
                                    <p:set>
                                      <p:cBhvr>
                                        <p:cTn id="11" dur="1" fill="hold">
                                          <p:stCondLst>
                                            <p:cond delay="0"/>
                                          </p:stCondLst>
                                        </p:cTn>
                                        <p:tgtEl>
                                          <p:spTgt spid="227"/>
                                        </p:tgtEl>
                                        <p:attrNameLst>
                                          <p:attrName>style.visibility</p:attrName>
                                        </p:attrNameLst>
                                      </p:cBhvr>
                                      <p:to>
                                        <p:strVal val="visible"/>
                                      </p:to>
                                    </p:set>
                                    <p:anim calcmode="lin" valueType="num">
                                      <p:cBhvr additive="base">
                                        <p:cTn id="12" dur="1000"/>
                                        <p:tgtEl>
                                          <p:spTgt spid="227"/>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nodeType="clickEffect">
                                  <p:stCondLst>
                                    <p:cond delay="0"/>
                                  </p:stCondLst>
                                  <p:childTnLst>
                                    <p:set>
                                      <p:cBhvr>
                                        <p:cTn id="16" dur="1" fill="hold">
                                          <p:stCondLst>
                                            <p:cond delay="0"/>
                                          </p:stCondLst>
                                        </p:cTn>
                                        <p:tgtEl>
                                          <p:spTgt spid="228"/>
                                        </p:tgtEl>
                                        <p:attrNameLst>
                                          <p:attrName>style.visibility</p:attrName>
                                        </p:attrNameLst>
                                      </p:cBhvr>
                                      <p:to>
                                        <p:strVal val="visible"/>
                                      </p:to>
                                    </p:set>
                                    <p:anim calcmode="lin" valueType="num">
                                      <p:cBhvr additive="base">
                                        <p:cTn id="17" dur="1000"/>
                                        <p:tgtEl>
                                          <p:spTgt spid="228"/>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1" fill="hold" nodeType="clickEffect">
                                  <p:stCondLst>
                                    <p:cond delay="0"/>
                                  </p:stCondLst>
                                  <p:childTnLst>
                                    <p:set>
                                      <p:cBhvr>
                                        <p:cTn id="21" dur="1" fill="hold">
                                          <p:stCondLst>
                                            <p:cond delay="0"/>
                                          </p:stCondLst>
                                        </p:cTn>
                                        <p:tgtEl>
                                          <p:spTgt spid="229"/>
                                        </p:tgtEl>
                                        <p:attrNameLst>
                                          <p:attrName>style.visibility</p:attrName>
                                        </p:attrNameLst>
                                      </p:cBhvr>
                                      <p:to>
                                        <p:strVal val="visible"/>
                                      </p:to>
                                    </p:set>
                                    <p:anim calcmode="lin" valueType="num">
                                      <p:cBhvr additive="base">
                                        <p:cTn id="22" dur="1000"/>
                                        <p:tgtEl>
                                          <p:spTgt spid="229"/>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1" fill="hold" nodeType="clickEffect">
                                  <p:stCondLst>
                                    <p:cond delay="0"/>
                                  </p:stCondLst>
                                  <p:childTnLst>
                                    <p:set>
                                      <p:cBhvr>
                                        <p:cTn id="26" dur="1" fill="hold">
                                          <p:stCondLst>
                                            <p:cond delay="0"/>
                                          </p:stCondLst>
                                        </p:cTn>
                                        <p:tgtEl>
                                          <p:spTgt spid="230"/>
                                        </p:tgtEl>
                                        <p:attrNameLst>
                                          <p:attrName>style.visibility</p:attrName>
                                        </p:attrNameLst>
                                      </p:cBhvr>
                                      <p:to>
                                        <p:strVal val="visible"/>
                                      </p:to>
                                    </p:set>
                                    <p:anim calcmode="lin" valueType="num">
                                      <p:cBhvr additive="base">
                                        <p:cTn id="27" dur="1000"/>
                                        <p:tgtEl>
                                          <p:spTgt spid="2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Most demanding host for Airbnb :-</a:t>
            </a:r>
            <a:endParaRPr/>
          </a:p>
        </p:txBody>
      </p:sp>
      <p:sp>
        <p:nvSpPr>
          <p:cNvPr id="237" name="Google Shape;237;p33"/>
          <p:cNvSpPr txBox="1">
            <a:spLocks noGrp="1"/>
          </p:cNvSpPr>
          <p:nvPr>
            <p:ph type="body" idx="1"/>
          </p:nvPr>
        </p:nvSpPr>
        <p:spPr>
          <a:xfrm>
            <a:off x="729450" y="2078875"/>
            <a:ext cx="29664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most demanding host is Gurpreet Singh whose number of reviews is the highest which is 1157, Michael with a number of reviews of 732, Deloris with 693, and so on.</a:t>
            </a:r>
            <a:endParaRPr/>
          </a:p>
          <a:p>
            <a:pPr marL="0" lvl="0" indent="0" algn="l" rtl="0">
              <a:spcBef>
                <a:spcPts val="1200"/>
              </a:spcBef>
              <a:spcAft>
                <a:spcPts val="1200"/>
              </a:spcAft>
              <a:buNone/>
            </a:pPr>
            <a:r>
              <a:rPr lang="en"/>
              <a:t>So these are the popular or premium hosts. </a:t>
            </a:r>
            <a:endParaRPr/>
          </a:p>
        </p:txBody>
      </p:sp>
      <p:pic>
        <p:nvPicPr>
          <p:cNvPr id="238" name="Google Shape;238;p33"/>
          <p:cNvPicPr preferRelativeResize="0"/>
          <p:nvPr/>
        </p:nvPicPr>
        <p:blipFill>
          <a:blip r:embed="rId3">
            <a:alphaModFix/>
          </a:blip>
          <a:stretch>
            <a:fillRect/>
          </a:stretch>
        </p:blipFill>
        <p:spPr>
          <a:xfrm>
            <a:off x="4705500" y="1853850"/>
            <a:ext cx="3905250" cy="29790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Challenges Faced :-</a:t>
            </a:r>
            <a:endParaRPr/>
          </a:p>
        </p:txBody>
      </p:sp>
      <p:sp>
        <p:nvSpPr>
          <p:cNvPr id="244" name="Google Shape;244;p3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lnSpcReduction="10000"/>
          </a:bodyPr>
          <a:lstStyle/>
          <a:p>
            <a:pPr marL="457200" lvl="0" indent="-317500" algn="l" rtl="0">
              <a:lnSpc>
                <a:spcPct val="200000"/>
              </a:lnSpc>
              <a:spcBef>
                <a:spcPts val="0"/>
              </a:spcBef>
              <a:spcAft>
                <a:spcPts val="0"/>
              </a:spcAft>
              <a:buSzPts val="1400"/>
              <a:buChar char="●"/>
            </a:pPr>
            <a:r>
              <a:rPr lang="en" sz="1400"/>
              <a:t>Reading the dataset and understand the meaning of some columns.</a:t>
            </a:r>
            <a:endParaRPr sz="1400"/>
          </a:p>
          <a:p>
            <a:pPr marL="457200" lvl="0" indent="-317500" algn="l" rtl="0">
              <a:lnSpc>
                <a:spcPct val="200000"/>
              </a:lnSpc>
              <a:spcBef>
                <a:spcPts val="0"/>
              </a:spcBef>
              <a:spcAft>
                <a:spcPts val="0"/>
              </a:spcAft>
              <a:buSzPts val="1400"/>
              <a:buChar char="●"/>
            </a:pPr>
            <a:r>
              <a:rPr lang="en" sz="1400"/>
              <a:t>For answering some of the question we had to understand the business model of airbnb.</a:t>
            </a:r>
            <a:endParaRPr sz="1400"/>
          </a:p>
          <a:p>
            <a:pPr marL="457200" lvl="0" indent="-317500" algn="l" rtl="0">
              <a:lnSpc>
                <a:spcPct val="200000"/>
              </a:lnSpc>
              <a:spcBef>
                <a:spcPts val="0"/>
              </a:spcBef>
              <a:spcAft>
                <a:spcPts val="0"/>
              </a:spcAft>
              <a:buSzPts val="1400"/>
              <a:buChar char="●"/>
            </a:pPr>
            <a:r>
              <a:rPr lang="en" sz="1400"/>
              <a:t>Handling the null values.</a:t>
            </a:r>
            <a:endParaRPr sz="1400"/>
          </a:p>
          <a:p>
            <a:pPr marL="457200" lvl="0" indent="-317500" algn="l" rtl="0">
              <a:lnSpc>
                <a:spcPct val="200000"/>
              </a:lnSpc>
              <a:spcBef>
                <a:spcPts val="0"/>
              </a:spcBef>
              <a:spcAft>
                <a:spcPts val="0"/>
              </a:spcAft>
              <a:buSzPts val="1400"/>
              <a:buChar char="●"/>
            </a:pPr>
            <a:r>
              <a:rPr lang="en" sz="1400"/>
              <a:t>Design multiple visualization to summarize the information into the dataset and successfully communicate the result and trends to the reader.</a:t>
            </a:r>
            <a:endParaRPr sz="1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Points which help Airbnb into their business :-</a:t>
            </a:r>
            <a:endParaRPr/>
          </a:p>
        </p:txBody>
      </p:sp>
      <p:sp>
        <p:nvSpPr>
          <p:cNvPr id="250" name="Google Shape;250;p35"/>
          <p:cNvSpPr txBox="1">
            <a:spLocks noGrp="1"/>
          </p:cNvSpPr>
          <p:nvPr>
            <p:ph type="body" idx="1"/>
          </p:nvPr>
        </p:nvSpPr>
        <p:spPr>
          <a:xfrm>
            <a:off x="729450" y="2078875"/>
            <a:ext cx="7688700" cy="2907300"/>
          </a:xfrm>
          <a:prstGeom prst="rect">
            <a:avLst/>
          </a:prstGeom>
        </p:spPr>
        <p:txBody>
          <a:bodyPr spcFirstLastPara="1" wrap="square" lIns="91425" tIns="91425" rIns="91425" bIns="91425" anchor="t" anchorCtr="0">
            <a:normAutofit lnSpcReduction="10000"/>
          </a:bodyPr>
          <a:lstStyle/>
          <a:p>
            <a:pPr marL="457200" lvl="0" indent="-317500" algn="l" rtl="0">
              <a:lnSpc>
                <a:spcPct val="150000"/>
              </a:lnSpc>
              <a:spcBef>
                <a:spcPts val="0"/>
              </a:spcBef>
              <a:spcAft>
                <a:spcPts val="0"/>
              </a:spcAft>
              <a:buSzPts val="1400"/>
              <a:buChar char="●"/>
            </a:pPr>
            <a:r>
              <a:rPr lang="en" sz="1400"/>
              <a:t>Manhattan is the most focused place in NYC for host do their business.</a:t>
            </a:r>
            <a:endParaRPr sz="1400"/>
          </a:p>
          <a:p>
            <a:pPr marL="457200" lvl="0" indent="-317500" algn="l" rtl="0">
              <a:lnSpc>
                <a:spcPct val="150000"/>
              </a:lnSpc>
              <a:spcBef>
                <a:spcPts val="0"/>
              </a:spcBef>
              <a:spcAft>
                <a:spcPts val="0"/>
              </a:spcAft>
              <a:buSzPts val="1400"/>
              <a:buChar char="●"/>
            </a:pPr>
            <a:r>
              <a:rPr lang="en" sz="1400"/>
              <a:t>Customer pay highest amount in Brooklyn, Queens and Manhattan (i.e. $10000 -$10).</a:t>
            </a:r>
            <a:endParaRPr sz="1400"/>
          </a:p>
          <a:p>
            <a:pPr marL="457200" lvl="0" indent="-317500" algn="l" rtl="0">
              <a:lnSpc>
                <a:spcPct val="150000"/>
              </a:lnSpc>
              <a:spcBef>
                <a:spcPts val="0"/>
              </a:spcBef>
              <a:spcAft>
                <a:spcPts val="0"/>
              </a:spcAft>
              <a:buSzPts val="1400"/>
              <a:buChar char="●"/>
            </a:pPr>
            <a:r>
              <a:rPr lang="en" sz="1400"/>
              <a:t>For the three types of room(Entire home/apt, private room and shared room) avg price is highest for  Entire home/apt is 211.79, Private room is 89.78 and sharing room is 70.12. </a:t>
            </a:r>
            <a:endParaRPr sz="1400"/>
          </a:p>
          <a:p>
            <a:pPr marL="457200" lvl="0" indent="-311150" algn="l" rtl="0">
              <a:lnSpc>
                <a:spcPct val="150000"/>
              </a:lnSpc>
              <a:spcBef>
                <a:spcPts val="0"/>
              </a:spcBef>
              <a:spcAft>
                <a:spcPts val="0"/>
              </a:spcAft>
              <a:buSzPts val="1300"/>
              <a:buChar char="●"/>
            </a:pPr>
            <a:r>
              <a:rPr lang="en"/>
              <a:t>There are total 1294 location who available for 365 days this information help to find people location where they can go anytime.</a:t>
            </a:r>
            <a:endParaRPr/>
          </a:p>
          <a:p>
            <a:pPr marL="457200" lvl="0" indent="-311150" algn="l" rtl="0">
              <a:lnSpc>
                <a:spcPct val="150000"/>
              </a:lnSpc>
              <a:spcBef>
                <a:spcPts val="0"/>
              </a:spcBef>
              <a:spcAft>
                <a:spcPts val="0"/>
              </a:spcAft>
              <a:buSzPts val="1300"/>
              <a:buChar char="●"/>
            </a:pPr>
            <a:r>
              <a:rPr lang="en"/>
              <a:t>Then we see how best rating hotels according to their price this will help in business in improvement point of view that how we can improve so our rating, reviews, listing count will increase.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Some more points :-</a:t>
            </a:r>
            <a:endParaRPr/>
          </a:p>
        </p:txBody>
      </p:sp>
      <p:sp>
        <p:nvSpPr>
          <p:cNvPr id="256" name="Google Shape;256;p36"/>
          <p:cNvSpPr txBox="1">
            <a:spLocks noGrp="1"/>
          </p:cNvSpPr>
          <p:nvPr>
            <p:ph type="body" idx="1"/>
          </p:nvPr>
        </p:nvSpPr>
        <p:spPr>
          <a:xfrm>
            <a:off x="729450" y="2078875"/>
            <a:ext cx="7688700" cy="2898000"/>
          </a:xfrm>
          <a:prstGeom prst="rect">
            <a:avLst/>
          </a:prstGeom>
        </p:spPr>
        <p:txBody>
          <a:bodyPr spcFirstLastPara="1" wrap="square" lIns="91425" tIns="91425" rIns="91425" bIns="91425" anchor="t" anchorCtr="0">
            <a:normAutofit/>
          </a:bodyPr>
          <a:lstStyle/>
          <a:p>
            <a:pPr marL="457200" lvl="0" indent="-311150" algn="l" rtl="0">
              <a:lnSpc>
                <a:spcPct val="150000"/>
              </a:lnSpc>
              <a:spcBef>
                <a:spcPts val="0"/>
              </a:spcBef>
              <a:spcAft>
                <a:spcPts val="0"/>
              </a:spcAft>
              <a:buSzPts val="1300"/>
              <a:buChar char="●"/>
            </a:pPr>
            <a:r>
              <a:rPr lang="en"/>
              <a:t>And we see mostly people review those host who have less price so those host who don’t get enough reviews because may their price is too high make them less.</a:t>
            </a:r>
            <a:endParaRPr/>
          </a:p>
          <a:p>
            <a:pPr marL="457200" lvl="0" indent="-311150" algn="l" rtl="0">
              <a:lnSpc>
                <a:spcPct val="150000"/>
              </a:lnSpc>
              <a:spcBef>
                <a:spcPts val="0"/>
              </a:spcBef>
              <a:spcAft>
                <a:spcPts val="0"/>
              </a:spcAft>
              <a:buSzPts val="1300"/>
              <a:buChar char="●"/>
            </a:pPr>
            <a:r>
              <a:rPr lang="en"/>
              <a:t>Upper East Side part having maximum number of list count</a:t>
            </a:r>
            <a:endParaRPr/>
          </a:p>
          <a:p>
            <a:pPr marL="457200" lvl="0" indent="-311150" algn="l" rtl="0">
              <a:lnSpc>
                <a:spcPct val="150000"/>
              </a:lnSpc>
              <a:spcBef>
                <a:spcPts val="0"/>
              </a:spcBef>
              <a:spcAft>
                <a:spcPts val="0"/>
              </a:spcAft>
              <a:buSzPts val="1300"/>
              <a:buChar char="●"/>
            </a:pPr>
            <a:r>
              <a:rPr lang="en"/>
              <a:t> People choose Entire home/apt generally like so we have 52% of it, Private room 45.7% and Shared room 2.4 % so we have give more focus on Entire home/apt option so our profit will increase.</a:t>
            </a:r>
            <a:endParaRPr/>
          </a:p>
          <a:p>
            <a:pPr marL="457200" lvl="0" indent="-311150" algn="l" rtl="0">
              <a:lnSpc>
                <a:spcPct val="150000"/>
              </a:lnSpc>
              <a:spcBef>
                <a:spcPts val="0"/>
              </a:spcBef>
              <a:spcAft>
                <a:spcPts val="0"/>
              </a:spcAft>
              <a:buSzPts val="1300"/>
              <a:buChar char="●"/>
            </a:pPr>
            <a:r>
              <a:rPr lang="en"/>
              <a:t>And we have to appreciate our premium customers like Gurpreet Singh</a:t>
            </a:r>
            <a:endParaRPr/>
          </a:p>
          <a:p>
            <a:pPr marL="457200" lvl="0" indent="-311150" algn="l" rtl="0">
              <a:lnSpc>
                <a:spcPct val="150000"/>
              </a:lnSpc>
              <a:spcBef>
                <a:spcPts val="0"/>
              </a:spcBef>
              <a:spcAft>
                <a:spcPts val="0"/>
              </a:spcAft>
              <a:buSzPts val="1300"/>
              <a:buChar char="●"/>
            </a:pPr>
            <a:r>
              <a:rPr lang="en"/>
              <a:t>And we also check from group pie chart that which host doing well in a particular location.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7"/>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4700"/>
              <a:t>Thank You</a:t>
            </a:r>
            <a:endParaRPr sz="47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1000" fill="hold"/>
                                        <p:tgtEl>
                                          <p:spTgt spid="26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Statement :-</a:t>
            </a:r>
            <a:endParaRPr/>
          </a:p>
        </p:txBody>
      </p:sp>
      <p:sp>
        <p:nvSpPr>
          <p:cNvPr id="101" name="Google Shape;101;p15"/>
          <p:cNvSpPr txBox="1">
            <a:spLocks noGrp="1"/>
          </p:cNvSpPr>
          <p:nvPr>
            <p:ph type="body" idx="1"/>
          </p:nvPr>
        </p:nvSpPr>
        <p:spPr>
          <a:xfrm>
            <a:off x="729450" y="2078875"/>
            <a:ext cx="7688700" cy="2519100"/>
          </a:xfrm>
          <a:prstGeom prst="rect">
            <a:avLst/>
          </a:prstGeom>
        </p:spPr>
        <p:txBody>
          <a:bodyPr spcFirstLastPara="1" wrap="square" lIns="91425" tIns="91425" rIns="91425" bIns="91425" anchor="t" anchorCtr="0">
            <a:noAutofit/>
          </a:bodyPr>
          <a:lstStyle/>
          <a:p>
            <a:pPr marL="457200" lvl="0" indent="-317500" algn="l" rtl="0">
              <a:spcBef>
                <a:spcPts val="1200"/>
              </a:spcBef>
              <a:spcAft>
                <a:spcPts val="0"/>
              </a:spcAft>
              <a:buSzPts val="1400"/>
              <a:buChar char="●"/>
            </a:pPr>
            <a:r>
              <a:rPr lang="en" sz="1400"/>
              <a:t>For this project, we are analyzing Airbnb’s New York City(NYC) data for 2019. NYC is not only the most famous city in the world but also a top global destination for visitors drawn to its museums, entertainment, restaurants, and commerce.</a:t>
            </a:r>
            <a:endParaRPr sz="1400"/>
          </a:p>
          <a:p>
            <a:pPr marL="457200" lvl="0" indent="-317500" algn="l" rtl="0">
              <a:spcBef>
                <a:spcPts val="0"/>
              </a:spcBef>
              <a:spcAft>
                <a:spcPts val="0"/>
              </a:spcAft>
              <a:buSzPts val="1400"/>
              <a:buChar char="●"/>
            </a:pPr>
            <a:r>
              <a:rPr lang="en" sz="1400"/>
              <a:t>Our main objective is to find out the key metrics that influence the listing of properties on the platform. For this, we will explore and visualize the dataset from Airbnb in NYC using basic exploratory data analysis (EDA) techniques.</a:t>
            </a:r>
            <a:endParaRPr sz="1400"/>
          </a:p>
          <a:p>
            <a:pPr marL="457200" lvl="0" indent="-317500" algn="l" rtl="0">
              <a:spcBef>
                <a:spcPts val="0"/>
              </a:spcBef>
              <a:spcAft>
                <a:spcPts val="0"/>
              </a:spcAft>
              <a:buSzPts val="1400"/>
              <a:buChar char="●"/>
            </a:pPr>
            <a:r>
              <a:rPr lang="en" sz="1400"/>
              <a:t>Data analysis on thousands of listings provided through Airbnb is a crucial factor for the company.</a:t>
            </a:r>
            <a:endParaRPr sz="1400"/>
          </a:p>
          <a:p>
            <a:pPr marL="457200" lvl="0" indent="-317500" algn="l" rtl="0">
              <a:spcBef>
                <a:spcPts val="0"/>
              </a:spcBef>
              <a:spcAft>
                <a:spcPts val="0"/>
              </a:spcAft>
              <a:buSzPts val="1400"/>
              <a:buChar char="●"/>
            </a:pPr>
            <a:r>
              <a:rPr lang="en" sz="1400"/>
              <a:t>We will be finding out the distribution of every Airbnb listing based on their location, including their price range, room type, listing name, and other related factors.</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specification :-</a:t>
            </a:r>
            <a:endParaRPr/>
          </a:p>
        </p:txBody>
      </p:sp>
      <p:sp>
        <p:nvSpPr>
          <p:cNvPr id="107" name="Google Shape;107;p16"/>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a:t>There are total 48895 rows and 16 columns.</a:t>
            </a:r>
            <a:endParaRPr/>
          </a:p>
          <a:p>
            <a:pPr marL="0" lvl="0" indent="0" algn="l" rtl="0">
              <a:spcBef>
                <a:spcPts val="1200"/>
              </a:spcBef>
              <a:spcAft>
                <a:spcPts val="0"/>
              </a:spcAft>
              <a:buNone/>
            </a:pPr>
            <a:r>
              <a:rPr lang="en"/>
              <a:t>List of Columns :-</a:t>
            </a:r>
            <a:endParaRPr/>
          </a:p>
          <a:p>
            <a:pPr marL="457200" lvl="0" indent="-311150" algn="l" rtl="0">
              <a:spcBef>
                <a:spcPts val="1200"/>
              </a:spcBef>
              <a:spcAft>
                <a:spcPts val="0"/>
              </a:spcAft>
              <a:buSzPts val="1300"/>
              <a:buChar char="●"/>
            </a:pPr>
            <a:r>
              <a:rPr lang="en" b="1"/>
              <a:t>Id</a:t>
            </a:r>
            <a:r>
              <a:rPr lang="en"/>
              <a:t> - Guest Unique ID</a:t>
            </a:r>
            <a:endParaRPr/>
          </a:p>
          <a:p>
            <a:pPr marL="457200" lvl="0" indent="-311150" algn="l" rtl="0">
              <a:spcBef>
                <a:spcPts val="0"/>
              </a:spcBef>
              <a:spcAft>
                <a:spcPts val="0"/>
              </a:spcAft>
              <a:buSzPts val="1300"/>
              <a:buChar char="●"/>
            </a:pPr>
            <a:r>
              <a:rPr lang="en" b="1"/>
              <a:t>Name</a:t>
            </a:r>
            <a:r>
              <a:rPr lang="en"/>
              <a:t> - Guest Name</a:t>
            </a:r>
            <a:endParaRPr/>
          </a:p>
          <a:p>
            <a:pPr marL="457200" lvl="0" indent="-311150" algn="l" rtl="0">
              <a:spcBef>
                <a:spcPts val="0"/>
              </a:spcBef>
              <a:spcAft>
                <a:spcPts val="0"/>
              </a:spcAft>
              <a:buSzPts val="1300"/>
              <a:buChar char="●"/>
            </a:pPr>
            <a:r>
              <a:rPr lang="en" b="1"/>
              <a:t>Host_id</a:t>
            </a:r>
            <a:r>
              <a:rPr lang="en"/>
              <a:t> - Unique Host Id</a:t>
            </a:r>
            <a:endParaRPr/>
          </a:p>
          <a:p>
            <a:pPr marL="457200" lvl="0" indent="-311150" algn="l" rtl="0">
              <a:spcBef>
                <a:spcPts val="0"/>
              </a:spcBef>
              <a:spcAft>
                <a:spcPts val="0"/>
              </a:spcAft>
              <a:buSzPts val="1300"/>
              <a:buChar char="●"/>
            </a:pPr>
            <a:r>
              <a:rPr lang="en" b="1"/>
              <a:t>Host_name</a:t>
            </a:r>
            <a:r>
              <a:rPr lang="en"/>
              <a:t> - Hotel name</a:t>
            </a:r>
            <a:endParaRPr/>
          </a:p>
          <a:p>
            <a:pPr marL="457200" lvl="0" indent="-311150" algn="l" rtl="0">
              <a:spcBef>
                <a:spcPts val="0"/>
              </a:spcBef>
              <a:spcAft>
                <a:spcPts val="0"/>
              </a:spcAft>
              <a:buSzPts val="1300"/>
              <a:buChar char="●"/>
            </a:pPr>
            <a:r>
              <a:rPr lang="en"/>
              <a:t> </a:t>
            </a:r>
            <a:r>
              <a:rPr lang="en" b="1"/>
              <a:t>Neighbourhood_group</a:t>
            </a:r>
            <a:r>
              <a:rPr lang="en"/>
              <a:t> - Large area</a:t>
            </a:r>
            <a:endParaRPr/>
          </a:p>
          <a:p>
            <a:pPr marL="457200" lvl="0" indent="-311150" algn="l" rtl="0">
              <a:spcBef>
                <a:spcPts val="0"/>
              </a:spcBef>
              <a:spcAft>
                <a:spcPts val="0"/>
              </a:spcAft>
              <a:buSzPts val="1300"/>
              <a:buChar char="●"/>
            </a:pPr>
            <a:r>
              <a:rPr lang="en" b="1"/>
              <a:t>Neighbourhood</a:t>
            </a:r>
            <a:r>
              <a:rPr lang="en"/>
              <a:t> - Small region or Locality</a:t>
            </a:r>
            <a:endParaRPr/>
          </a:p>
          <a:p>
            <a:pPr marL="457200" lvl="0" indent="-311150" algn="l" rtl="0">
              <a:spcBef>
                <a:spcPts val="0"/>
              </a:spcBef>
              <a:spcAft>
                <a:spcPts val="0"/>
              </a:spcAft>
              <a:buSzPts val="1300"/>
              <a:buChar char="●"/>
            </a:pPr>
            <a:r>
              <a:rPr lang="en" b="1"/>
              <a:t>Latitude</a:t>
            </a:r>
            <a:r>
              <a:rPr lang="en"/>
              <a:t> - location in degrees</a:t>
            </a:r>
            <a:endParaRPr/>
          </a:p>
        </p:txBody>
      </p:sp>
      <p:sp>
        <p:nvSpPr>
          <p:cNvPr id="108" name="Google Shape;108;p16"/>
          <p:cNvSpPr txBox="1">
            <a:spLocks noGrp="1"/>
          </p:cNvSpPr>
          <p:nvPr>
            <p:ph type="body" idx="2"/>
          </p:nvPr>
        </p:nvSpPr>
        <p:spPr>
          <a:xfrm>
            <a:off x="4643600" y="2078875"/>
            <a:ext cx="4300200" cy="2261100"/>
          </a:xfrm>
          <a:prstGeom prst="rect">
            <a:avLst/>
          </a:prstGeom>
        </p:spPr>
        <p:txBody>
          <a:bodyPr spcFirstLastPara="1" wrap="square" lIns="91425" tIns="91425" rIns="91425" bIns="91425" anchor="t" anchorCtr="0">
            <a:normAutofit fontScale="92500"/>
          </a:bodyPr>
          <a:lstStyle/>
          <a:p>
            <a:pPr marL="457200" lvl="0" indent="-311150" algn="l" rtl="0">
              <a:spcBef>
                <a:spcPts val="0"/>
              </a:spcBef>
              <a:spcAft>
                <a:spcPts val="0"/>
              </a:spcAft>
              <a:buSzPts val="1300"/>
              <a:buChar char="●"/>
            </a:pPr>
            <a:r>
              <a:rPr lang="en" b="1"/>
              <a:t>Longitude</a:t>
            </a:r>
            <a:r>
              <a:rPr lang="en"/>
              <a:t> - Location in degrees</a:t>
            </a:r>
            <a:endParaRPr/>
          </a:p>
          <a:p>
            <a:pPr marL="457200" lvl="0" indent="-311150" algn="l" rtl="0">
              <a:spcBef>
                <a:spcPts val="0"/>
              </a:spcBef>
              <a:spcAft>
                <a:spcPts val="0"/>
              </a:spcAft>
              <a:buSzPts val="1300"/>
              <a:buChar char="●"/>
            </a:pPr>
            <a:r>
              <a:rPr lang="en" b="1"/>
              <a:t>Room_type</a:t>
            </a:r>
            <a:r>
              <a:rPr lang="en"/>
              <a:t> - Entire home, private room etc</a:t>
            </a:r>
            <a:endParaRPr/>
          </a:p>
          <a:p>
            <a:pPr marL="457200" lvl="0" indent="-311150" algn="l" rtl="0">
              <a:spcBef>
                <a:spcPts val="0"/>
              </a:spcBef>
              <a:spcAft>
                <a:spcPts val="0"/>
              </a:spcAft>
              <a:buSzPts val="1300"/>
              <a:buChar char="●"/>
            </a:pPr>
            <a:r>
              <a:rPr lang="en" b="1"/>
              <a:t>Price</a:t>
            </a:r>
            <a:r>
              <a:rPr lang="en"/>
              <a:t> - Charges for booking</a:t>
            </a:r>
            <a:endParaRPr/>
          </a:p>
          <a:p>
            <a:pPr marL="457200" lvl="0" indent="-311150" algn="l" rtl="0">
              <a:spcBef>
                <a:spcPts val="0"/>
              </a:spcBef>
              <a:spcAft>
                <a:spcPts val="0"/>
              </a:spcAft>
              <a:buSzPts val="1300"/>
              <a:buChar char="●"/>
            </a:pPr>
            <a:r>
              <a:rPr lang="en" b="1"/>
              <a:t>Minimum_neights</a:t>
            </a:r>
            <a:r>
              <a:rPr lang="en"/>
              <a:t> - Guest should stay or pay </a:t>
            </a:r>
            <a:endParaRPr/>
          </a:p>
          <a:p>
            <a:pPr marL="457200" lvl="0" indent="-311150" algn="l" rtl="0">
              <a:spcBef>
                <a:spcPts val="0"/>
              </a:spcBef>
              <a:spcAft>
                <a:spcPts val="0"/>
              </a:spcAft>
              <a:buSzPts val="1300"/>
              <a:buChar char="●"/>
            </a:pPr>
            <a:r>
              <a:rPr lang="en" b="1"/>
              <a:t>Number_of_reviews</a:t>
            </a:r>
            <a:r>
              <a:rPr lang="en"/>
              <a:t> - total number of reviews</a:t>
            </a:r>
            <a:endParaRPr/>
          </a:p>
          <a:p>
            <a:pPr marL="457200" lvl="0" indent="-311150" algn="l" rtl="0">
              <a:spcBef>
                <a:spcPts val="0"/>
              </a:spcBef>
              <a:spcAft>
                <a:spcPts val="0"/>
              </a:spcAft>
              <a:buSzPts val="1300"/>
              <a:buChar char="●"/>
            </a:pPr>
            <a:r>
              <a:rPr lang="en" b="1"/>
              <a:t>Last_review</a:t>
            </a:r>
            <a:r>
              <a:rPr lang="en"/>
              <a:t> - Last guest review</a:t>
            </a:r>
            <a:endParaRPr/>
          </a:p>
          <a:p>
            <a:pPr marL="457200" lvl="0" indent="-311150" algn="l" rtl="0">
              <a:spcBef>
                <a:spcPts val="0"/>
              </a:spcBef>
              <a:spcAft>
                <a:spcPts val="0"/>
              </a:spcAft>
              <a:buSzPts val="1300"/>
              <a:buChar char="●"/>
            </a:pPr>
            <a:r>
              <a:rPr lang="en" b="1"/>
              <a:t>Reviews_per_month</a:t>
            </a:r>
            <a:r>
              <a:rPr lang="en"/>
              <a:t> - total number of reviews in a month</a:t>
            </a:r>
            <a:endParaRPr/>
          </a:p>
          <a:p>
            <a:pPr marL="457200" lvl="0" indent="-311150" algn="l" rtl="0">
              <a:spcBef>
                <a:spcPts val="0"/>
              </a:spcBef>
              <a:spcAft>
                <a:spcPts val="0"/>
              </a:spcAft>
              <a:buSzPts val="1300"/>
              <a:buChar char="●"/>
            </a:pPr>
            <a:r>
              <a:rPr lang="en" b="1"/>
              <a:t>Calculated_host_listing_count</a:t>
            </a:r>
            <a:r>
              <a:rPr lang="en"/>
              <a:t> - How many time guest list it. It shows the expertise and experience.</a:t>
            </a:r>
            <a:endParaRPr/>
          </a:p>
          <a:p>
            <a:pPr marL="457200" lvl="0" indent="-311150" algn="l" rtl="0">
              <a:spcBef>
                <a:spcPts val="0"/>
              </a:spcBef>
              <a:spcAft>
                <a:spcPts val="0"/>
              </a:spcAft>
              <a:buSzPts val="1300"/>
              <a:buChar char="●"/>
            </a:pPr>
            <a:r>
              <a:rPr lang="en" b="1"/>
              <a:t>Availability_365</a:t>
            </a:r>
            <a:r>
              <a:rPr lang="en"/>
              <a:t> - Which host is available for year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Agenda :-</a:t>
            </a:r>
            <a:endParaRPr/>
          </a:p>
        </p:txBody>
      </p:sp>
      <p:sp>
        <p:nvSpPr>
          <p:cNvPr id="114" name="Google Shape;114;p1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             We try to answer following questions for Airbnb:</a:t>
            </a:r>
            <a:endParaRPr/>
          </a:p>
          <a:p>
            <a:pPr marL="457200" lvl="0" indent="-311150" algn="l" rtl="0">
              <a:lnSpc>
                <a:spcPct val="150000"/>
              </a:lnSpc>
              <a:spcBef>
                <a:spcPts val="1200"/>
              </a:spcBef>
              <a:spcAft>
                <a:spcPts val="0"/>
              </a:spcAft>
              <a:buSzPts val="1300"/>
              <a:buChar char="●"/>
            </a:pPr>
            <a:r>
              <a:rPr lang="en"/>
              <a:t>How many hotels are available for 365 days and top 5 hosts' names?</a:t>
            </a:r>
            <a:endParaRPr/>
          </a:p>
          <a:p>
            <a:pPr marL="457200" lvl="0" indent="-311150" algn="l" rtl="0">
              <a:lnSpc>
                <a:spcPct val="150000"/>
              </a:lnSpc>
              <a:spcBef>
                <a:spcPts val="0"/>
              </a:spcBef>
              <a:spcAft>
                <a:spcPts val="0"/>
              </a:spcAft>
              <a:buSzPts val="1300"/>
              <a:buChar char="●"/>
            </a:pPr>
            <a:r>
              <a:rPr lang="en"/>
              <a:t>Is the Manhattan neighborhood preferred over other neighborhoods?</a:t>
            </a:r>
            <a:endParaRPr/>
          </a:p>
          <a:p>
            <a:pPr marL="457200" lvl="0" indent="-311150" algn="l" rtl="0">
              <a:lnSpc>
                <a:spcPct val="150000"/>
              </a:lnSpc>
              <a:spcBef>
                <a:spcPts val="0"/>
              </a:spcBef>
              <a:spcAft>
                <a:spcPts val="0"/>
              </a:spcAft>
              <a:buSzPts val="1300"/>
              <a:buChar char="●"/>
            </a:pPr>
            <a:r>
              <a:rPr lang="en"/>
              <a:t>For each neighborhood count how many of them prefer the same location?</a:t>
            </a:r>
            <a:endParaRPr/>
          </a:p>
          <a:p>
            <a:pPr marL="457200" lvl="0" indent="-311150" algn="l" rtl="0">
              <a:lnSpc>
                <a:spcPct val="150000"/>
              </a:lnSpc>
              <a:spcBef>
                <a:spcPts val="0"/>
              </a:spcBef>
              <a:spcAft>
                <a:spcPts val="0"/>
              </a:spcAft>
              <a:buSzPts val="1300"/>
              <a:buChar char="●"/>
            </a:pPr>
            <a:r>
              <a:rPr lang="en"/>
              <a:t>Best rating hosts according to their price?</a:t>
            </a:r>
            <a:endParaRPr/>
          </a:p>
          <a:p>
            <a:pPr marL="457200" lvl="0" indent="-311150" algn="l" rtl="0">
              <a:lnSpc>
                <a:spcPct val="150000"/>
              </a:lnSpc>
              <a:spcBef>
                <a:spcPts val="0"/>
              </a:spcBef>
              <a:spcAft>
                <a:spcPts val="0"/>
              </a:spcAft>
              <a:buSzPts val="1300"/>
              <a:buChar char="●"/>
            </a:pPr>
            <a:r>
              <a:rPr lang="en"/>
              <a:t>Minimum nights people should pay per host?</a:t>
            </a:r>
            <a:endParaRPr/>
          </a:p>
          <a:p>
            <a:pPr marL="457200" lvl="0" indent="-311150" algn="l" rtl="0">
              <a:lnSpc>
                <a:spcPct val="150000"/>
              </a:lnSpc>
              <a:spcBef>
                <a:spcPts val="0"/>
              </a:spcBef>
              <a:spcAft>
                <a:spcPts val="0"/>
              </a:spcAft>
              <a:buSzPts val="1300"/>
              <a:buChar char="●"/>
            </a:pPr>
            <a:r>
              <a:rPr lang="en"/>
              <a:t>Busiest hosts and why?</a:t>
            </a:r>
            <a:endParaRPr/>
          </a:p>
        </p:txBody>
      </p:sp>
      <p:sp>
        <p:nvSpPr>
          <p:cNvPr id="115" name="Google Shape;115;p17"/>
          <p:cNvSpPr/>
          <p:nvPr/>
        </p:nvSpPr>
        <p:spPr>
          <a:xfrm>
            <a:off x="844925" y="2191475"/>
            <a:ext cx="322200" cy="170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Agenda :-</a:t>
            </a:r>
            <a:endParaRPr/>
          </a:p>
        </p:txBody>
      </p:sp>
      <p:sp>
        <p:nvSpPr>
          <p:cNvPr id="121" name="Google Shape;121;p1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0"/>
              </a:spcBef>
              <a:spcAft>
                <a:spcPts val="0"/>
              </a:spcAft>
              <a:buSzPts val="1500"/>
              <a:buChar char="●"/>
            </a:pPr>
            <a:r>
              <a:rPr lang="en" sz="1500"/>
              <a:t>Distribution of listing across the neighborhood?</a:t>
            </a:r>
            <a:endParaRPr sz="1500"/>
          </a:p>
          <a:p>
            <a:pPr marL="457200" lvl="0" indent="-323850" algn="l" rtl="0">
              <a:lnSpc>
                <a:spcPct val="150000"/>
              </a:lnSpc>
              <a:spcBef>
                <a:spcPts val="0"/>
              </a:spcBef>
              <a:spcAft>
                <a:spcPts val="0"/>
              </a:spcAft>
              <a:buSzPts val="1500"/>
              <a:buChar char="●"/>
            </a:pPr>
            <a:r>
              <a:rPr lang="en" sz="1500"/>
              <a:t>Grouping neighborhoods according to their location with pricing?</a:t>
            </a:r>
            <a:endParaRPr sz="1500"/>
          </a:p>
          <a:p>
            <a:pPr marL="457200" lvl="0" indent="-323850" algn="l" rtl="0">
              <a:lnSpc>
                <a:spcPct val="150000"/>
              </a:lnSpc>
              <a:spcBef>
                <a:spcPts val="0"/>
              </a:spcBef>
              <a:spcAft>
                <a:spcPts val="0"/>
              </a:spcAft>
              <a:buSzPts val="1500"/>
              <a:buChar char="●"/>
            </a:pPr>
            <a:r>
              <a:rPr lang="en" sz="1500"/>
              <a:t>Most demanding Host for Airbnb?</a:t>
            </a:r>
            <a:endParaRPr sz="1500"/>
          </a:p>
          <a:p>
            <a:pPr marL="457200" lvl="0" indent="-323850" algn="l" rtl="0">
              <a:lnSpc>
                <a:spcPct val="150000"/>
              </a:lnSpc>
              <a:spcBef>
                <a:spcPts val="0"/>
              </a:spcBef>
              <a:spcAft>
                <a:spcPts val="0"/>
              </a:spcAft>
              <a:buSzPts val="1500"/>
              <a:buChar char="●"/>
            </a:pPr>
            <a:r>
              <a:rPr lang="en" sz="1500"/>
              <a:t>Which area get the highest number of reviews?</a:t>
            </a:r>
            <a:endParaRPr sz="1500"/>
          </a:p>
          <a:p>
            <a:pPr marL="457200" lvl="0" indent="-323850" algn="l" rtl="0">
              <a:lnSpc>
                <a:spcPct val="150000"/>
              </a:lnSpc>
              <a:spcBef>
                <a:spcPts val="0"/>
              </a:spcBef>
              <a:spcAft>
                <a:spcPts val="0"/>
              </a:spcAft>
              <a:buSzPts val="1500"/>
              <a:buChar char="●"/>
            </a:pPr>
            <a:r>
              <a:rPr lang="en" sz="1500"/>
              <a:t>Correlation between all the data?</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Map of New York City :-</a:t>
            </a:r>
            <a:endParaRPr/>
          </a:p>
        </p:txBody>
      </p:sp>
      <p:sp>
        <p:nvSpPr>
          <p:cNvPr id="127" name="Google Shape;127;p1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28" name="Google Shape;128;p19"/>
          <p:cNvPicPr preferRelativeResize="0"/>
          <p:nvPr/>
        </p:nvPicPr>
        <p:blipFill>
          <a:blip r:embed="rId3">
            <a:alphaModFix/>
          </a:blip>
          <a:stretch>
            <a:fillRect/>
          </a:stretch>
        </p:blipFill>
        <p:spPr>
          <a:xfrm>
            <a:off x="729450" y="1813025"/>
            <a:ext cx="8195426" cy="326794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8"/>
                                        </p:tgtEl>
                                        <p:attrNameLst>
                                          <p:attrName>style.visibility</p:attrName>
                                        </p:attrNameLst>
                                      </p:cBhvr>
                                      <p:to>
                                        <p:strVal val="visible"/>
                                      </p:to>
                                    </p:set>
                                    <p:anim calcmode="lin" valueType="num">
                                      <p:cBhvr additive="base">
                                        <p:cTn id="7" dur="1000"/>
                                        <p:tgtEl>
                                          <p:spTgt spid="12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Mean and median value of all the numerical value</a:t>
            </a:r>
            <a:endParaRPr/>
          </a:p>
        </p:txBody>
      </p:sp>
      <p:pic>
        <p:nvPicPr>
          <p:cNvPr id="134" name="Google Shape;134;p20"/>
          <p:cNvPicPr preferRelativeResize="0"/>
          <p:nvPr/>
        </p:nvPicPr>
        <p:blipFill>
          <a:blip r:embed="rId3">
            <a:alphaModFix/>
          </a:blip>
          <a:stretch>
            <a:fillRect/>
          </a:stretch>
        </p:blipFill>
        <p:spPr>
          <a:xfrm>
            <a:off x="0" y="1792825"/>
            <a:ext cx="2182274" cy="1665475"/>
          </a:xfrm>
          <a:prstGeom prst="rect">
            <a:avLst/>
          </a:prstGeom>
          <a:noFill/>
          <a:ln>
            <a:noFill/>
          </a:ln>
        </p:spPr>
      </p:pic>
      <p:pic>
        <p:nvPicPr>
          <p:cNvPr id="135" name="Google Shape;135;p20"/>
          <p:cNvPicPr preferRelativeResize="0"/>
          <p:nvPr/>
        </p:nvPicPr>
        <p:blipFill>
          <a:blip r:embed="rId4">
            <a:alphaModFix/>
          </a:blip>
          <a:stretch>
            <a:fillRect/>
          </a:stretch>
        </p:blipFill>
        <p:spPr>
          <a:xfrm>
            <a:off x="2271200" y="1901400"/>
            <a:ext cx="2182275" cy="1604450"/>
          </a:xfrm>
          <a:prstGeom prst="rect">
            <a:avLst/>
          </a:prstGeom>
          <a:noFill/>
          <a:ln>
            <a:noFill/>
          </a:ln>
        </p:spPr>
      </p:pic>
      <p:pic>
        <p:nvPicPr>
          <p:cNvPr id="136" name="Google Shape;136;p20"/>
          <p:cNvPicPr preferRelativeResize="0"/>
          <p:nvPr/>
        </p:nvPicPr>
        <p:blipFill>
          <a:blip r:embed="rId5">
            <a:alphaModFix/>
          </a:blip>
          <a:stretch>
            <a:fillRect/>
          </a:stretch>
        </p:blipFill>
        <p:spPr>
          <a:xfrm>
            <a:off x="4453475" y="1823325"/>
            <a:ext cx="2089150" cy="1604450"/>
          </a:xfrm>
          <a:prstGeom prst="rect">
            <a:avLst/>
          </a:prstGeom>
          <a:noFill/>
          <a:ln>
            <a:noFill/>
          </a:ln>
        </p:spPr>
      </p:pic>
      <p:pic>
        <p:nvPicPr>
          <p:cNvPr id="137" name="Google Shape;137;p20"/>
          <p:cNvPicPr preferRelativeResize="0"/>
          <p:nvPr/>
        </p:nvPicPr>
        <p:blipFill>
          <a:blip r:embed="rId6">
            <a:alphaModFix/>
          </a:blip>
          <a:stretch>
            <a:fillRect/>
          </a:stretch>
        </p:blipFill>
        <p:spPr>
          <a:xfrm>
            <a:off x="45000" y="3405375"/>
            <a:ext cx="2137274" cy="1738125"/>
          </a:xfrm>
          <a:prstGeom prst="rect">
            <a:avLst/>
          </a:prstGeom>
          <a:noFill/>
          <a:ln>
            <a:noFill/>
          </a:ln>
        </p:spPr>
      </p:pic>
      <p:pic>
        <p:nvPicPr>
          <p:cNvPr id="138" name="Google Shape;138;p20"/>
          <p:cNvPicPr preferRelativeResize="0"/>
          <p:nvPr/>
        </p:nvPicPr>
        <p:blipFill>
          <a:blip r:embed="rId7">
            <a:alphaModFix/>
          </a:blip>
          <a:stretch>
            <a:fillRect/>
          </a:stretch>
        </p:blipFill>
        <p:spPr>
          <a:xfrm>
            <a:off x="2271200" y="3458300"/>
            <a:ext cx="2137274" cy="1604425"/>
          </a:xfrm>
          <a:prstGeom prst="rect">
            <a:avLst/>
          </a:prstGeom>
          <a:noFill/>
          <a:ln>
            <a:noFill/>
          </a:ln>
        </p:spPr>
      </p:pic>
      <p:pic>
        <p:nvPicPr>
          <p:cNvPr id="139" name="Google Shape;139;p20"/>
          <p:cNvPicPr preferRelativeResize="0"/>
          <p:nvPr/>
        </p:nvPicPr>
        <p:blipFill>
          <a:blip r:embed="rId8">
            <a:alphaModFix/>
          </a:blip>
          <a:stretch>
            <a:fillRect/>
          </a:stretch>
        </p:blipFill>
        <p:spPr>
          <a:xfrm>
            <a:off x="4572000" y="3505850"/>
            <a:ext cx="1970625" cy="1604425"/>
          </a:xfrm>
          <a:prstGeom prst="rect">
            <a:avLst/>
          </a:prstGeom>
          <a:noFill/>
          <a:ln>
            <a:noFill/>
          </a:ln>
        </p:spPr>
      </p:pic>
      <p:pic>
        <p:nvPicPr>
          <p:cNvPr id="140" name="Google Shape;140;p20"/>
          <p:cNvPicPr preferRelativeResize="0"/>
          <p:nvPr/>
        </p:nvPicPr>
        <p:blipFill>
          <a:blip r:embed="rId9">
            <a:alphaModFix/>
          </a:blip>
          <a:stretch>
            <a:fillRect/>
          </a:stretch>
        </p:blipFill>
        <p:spPr>
          <a:xfrm>
            <a:off x="6542625" y="1901388"/>
            <a:ext cx="2241807" cy="1509375"/>
          </a:xfrm>
          <a:prstGeom prst="rect">
            <a:avLst/>
          </a:prstGeom>
          <a:noFill/>
          <a:ln>
            <a:noFill/>
          </a:ln>
        </p:spPr>
      </p:pic>
      <p:pic>
        <p:nvPicPr>
          <p:cNvPr id="141" name="Google Shape;141;p20"/>
          <p:cNvPicPr preferRelativeResize="0"/>
          <p:nvPr/>
        </p:nvPicPr>
        <p:blipFill>
          <a:blip r:embed="rId10">
            <a:alphaModFix/>
          </a:blip>
          <a:stretch>
            <a:fillRect/>
          </a:stretch>
        </p:blipFill>
        <p:spPr>
          <a:xfrm>
            <a:off x="6542625" y="3458300"/>
            <a:ext cx="2245851" cy="1566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4"/>
                                        </p:tgtEl>
                                        <p:attrNameLst>
                                          <p:attrName>style.visibility</p:attrName>
                                        </p:attrNameLst>
                                      </p:cBhvr>
                                      <p:to>
                                        <p:strVal val="visible"/>
                                      </p:to>
                                    </p:set>
                                    <p:animEffect transition="in" filter="fade">
                                      <p:cBhvr>
                                        <p:cTn id="7" dur="1000"/>
                                        <p:tgtEl>
                                          <p:spTgt spid="134"/>
                                        </p:tgtEl>
                                      </p:cBhvr>
                                    </p:animEffect>
                                  </p:childTnLst>
                                </p:cTn>
                              </p:par>
                              <p:par>
                                <p:cTn id="8" presetID="10" presetClass="entr" presetSubtype="0" fill="hold" nodeType="withEffect">
                                  <p:stCondLst>
                                    <p:cond delay="0"/>
                                  </p:stCondLst>
                                  <p:childTnLst>
                                    <p:set>
                                      <p:cBhvr>
                                        <p:cTn id="9" dur="1" fill="hold">
                                          <p:stCondLst>
                                            <p:cond delay="0"/>
                                          </p:stCondLst>
                                        </p:cTn>
                                        <p:tgtEl>
                                          <p:spTgt spid="135"/>
                                        </p:tgtEl>
                                        <p:attrNameLst>
                                          <p:attrName>style.visibility</p:attrName>
                                        </p:attrNameLst>
                                      </p:cBhvr>
                                      <p:to>
                                        <p:strVal val="visible"/>
                                      </p:to>
                                    </p:set>
                                    <p:animEffect transition="in" filter="fade">
                                      <p:cBhvr>
                                        <p:cTn id="10" dur="1000"/>
                                        <p:tgtEl>
                                          <p:spTgt spid="135"/>
                                        </p:tgtEl>
                                      </p:cBhvr>
                                    </p:animEffect>
                                  </p:childTnLst>
                                </p:cTn>
                              </p:par>
                              <p:par>
                                <p:cTn id="11" presetID="10" presetClass="entr" presetSubtype="0" fill="hold" nodeType="withEffect">
                                  <p:stCondLst>
                                    <p:cond delay="0"/>
                                  </p:stCondLst>
                                  <p:childTnLst>
                                    <p:set>
                                      <p:cBhvr>
                                        <p:cTn id="12" dur="1" fill="hold">
                                          <p:stCondLst>
                                            <p:cond delay="0"/>
                                          </p:stCondLst>
                                        </p:cTn>
                                        <p:tgtEl>
                                          <p:spTgt spid="136"/>
                                        </p:tgtEl>
                                        <p:attrNameLst>
                                          <p:attrName>style.visibility</p:attrName>
                                        </p:attrNameLst>
                                      </p:cBhvr>
                                      <p:to>
                                        <p:strVal val="visible"/>
                                      </p:to>
                                    </p:set>
                                    <p:animEffect transition="in" filter="fade">
                                      <p:cBhvr>
                                        <p:cTn id="13" dur="1000"/>
                                        <p:tgtEl>
                                          <p:spTgt spid="136"/>
                                        </p:tgtEl>
                                      </p:cBhvr>
                                    </p:animEffect>
                                  </p:childTnLst>
                                </p:cTn>
                              </p:par>
                              <p:par>
                                <p:cTn id="14" presetID="10" presetClass="entr" presetSubtype="0" fill="hold" nodeType="withEffect">
                                  <p:stCondLst>
                                    <p:cond delay="0"/>
                                  </p:stCondLst>
                                  <p:childTnLst>
                                    <p:set>
                                      <p:cBhvr>
                                        <p:cTn id="15" dur="1" fill="hold">
                                          <p:stCondLst>
                                            <p:cond delay="0"/>
                                          </p:stCondLst>
                                        </p:cTn>
                                        <p:tgtEl>
                                          <p:spTgt spid="137"/>
                                        </p:tgtEl>
                                        <p:attrNameLst>
                                          <p:attrName>style.visibility</p:attrName>
                                        </p:attrNameLst>
                                      </p:cBhvr>
                                      <p:to>
                                        <p:strVal val="visible"/>
                                      </p:to>
                                    </p:set>
                                    <p:animEffect transition="in" filter="fade">
                                      <p:cBhvr>
                                        <p:cTn id="16" dur="1000"/>
                                        <p:tgtEl>
                                          <p:spTgt spid="137"/>
                                        </p:tgtEl>
                                      </p:cBhvr>
                                    </p:animEffect>
                                  </p:childTnLst>
                                </p:cTn>
                              </p:par>
                              <p:par>
                                <p:cTn id="17" presetID="10" presetClass="entr" presetSubtype="0" fill="hold" nodeType="withEffect">
                                  <p:stCondLst>
                                    <p:cond delay="0"/>
                                  </p:stCondLst>
                                  <p:childTnLst>
                                    <p:set>
                                      <p:cBhvr>
                                        <p:cTn id="18" dur="1" fill="hold">
                                          <p:stCondLst>
                                            <p:cond delay="0"/>
                                          </p:stCondLst>
                                        </p:cTn>
                                        <p:tgtEl>
                                          <p:spTgt spid="138"/>
                                        </p:tgtEl>
                                        <p:attrNameLst>
                                          <p:attrName>style.visibility</p:attrName>
                                        </p:attrNameLst>
                                      </p:cBhvr>
                                      <p:to>
                                        <p:strVal val="visible"/>
                                      </p:to>
                                    </p:set>
                                    <p:animEffect transition="in" filter="fade">
                                      <p:cBhvr>
                                        <p:cTn id="19" dur="1000"/>
                                        <p:tgtEl>
                                          <p:spTgt spid="138"/>
                                        </p:tgtEl>
                                      </p:cBhvr>
                                    </p:animEffect>
                                  </p:childTnLst>
                                </p:cTn>
                              </p:par>
                              <p:par>
                                <p:cTn id="20" presetID="10" presetClass="entr" presetSubtype="0" fill="hold" nodeType="withEffect">
                                  <p:stCondLst>
                                    <p:cond delay="0"/>
                                  </p:stCondLst>
                                  <p:childTnLst>
                                    <p:set>
                                      <p:cBhvr>
                                        <p:cTn id="21" dur="1" fill="hold">
                                          <p:stCondLst>
                                            <p:cond delay="0"/>
                                          </p:stCondLst>
                                        </p:cTn>
                                        <p:tgtEl>
                                          <p:spTgt spid="139"/>
                                        </p:tgtEl>
                                        <p:attrNameLst>
                                          <p:attrName>style.visibility</p:attrName>
                                        </p:attrNameLst>
                                      </p:cBhvr>
                                      <p:to>
                                        <p:strVal val="visible"/>
                                      </p:to>
                                    </p:set>
                                    <p:animEffect transition="in" filter="fade">
                                      <p:cBhvr>
                                        <p:cTn id="22" dur="1000"/>
                                        <p:tgtEl>
                                          <p:spTgt spid="139"/>
                                        </p:tgtEl>
                                      </p:cBhvr>
                                    </p:animEffect>
                                  </p:childTnLst>
                                </p:cTn>
                              </p:par>
                              <p:par>
                                <p:cTn id="23" presetID="10" presetClass="entr" presetSubtype="0" fill="hold" nodeType="withEffect">
                                  <p:stCondLst>
                                    <p:cond delay="0"/>
                                  </p:stCondLst>
                                  <p:childTnLst>
                                    <p:set>
                                      <p:cBhvr>
                                        <p:cTn id="24" dur="1" fill="hold">
                                          <p:stCondLst>
                                            <p:cond delay="0"/>
                                          </p:stCondLst>
                                        </p:cTn>
                                        <p:tgtEl>
                                          <p:spTgt spid="140"/>
                                        </p:tgtEl>
                                        <p:attrNameLst>
                                          <p:attrName>style.visibility</p:attrName>
                                        </p:attrNameLst>
                                      </p:cBhvr>
                                      <p:to>
                                        <p:strVal val="visible"/>
                                      </p:to>
                                    </p:set>
                                    <p:animEffect transition="in" filter="fade">
                                      <p:cBhvr>
                                        <p:cTn id="25" dur="1000"/>
                                        <p:tgtEl>
                                          <p:spTgt spid="140"/>
                                        </p:tgtEl>
                                      </p:cBhvr>
                                    </p:animEffect>
                                  </p:childTnLst>
                                </p:cTn>
                              </p:par>
                              <p:par>
                                <p:cTn id="26" presetID="10" presetClass="entr" presetSubtype="0" fill="hold" nodeType="withEffect">
                                  <p:stCondLst>
                                    <p:cond delay="0"/>
                                  </p:stCondLst>
                                  <p:childTnLst>
                                    <p:set>
                                      <p:cBhvr>
                                        <p:cTn id="27" dur="1" fill="hold">
                                          <p:stCondLst>
                                            <p:cond delay="0"/>
                                          </p:stCondLst>
                                        </p:cTn>
                                        <p:tgtEl>
                                          <p:spTgt spid="141"/>
                                        </p:tgtEl>
                                        <p:attrNameLst>
                                          <p:attrName>style.visibility</p:attrName>
                                        </p:attrNameLst>
                                      </p:cBhvr>
                                      <p:to>
                                        <p:strVal val="visible"/>
                                      </p:to>
                                    </p:set>
                                    <p:animEffect transition="in" filter="fade">
                                      <p:cBhvr>
                                        <p:cTn id="28" dur="10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lnSpc>
                <a:spcPct val="150000"/>
              </a:lnSpc>
              <a:spcBef>
                <a:spcPts val="0"/>
              </a:spcBef>
              <a:spcAft>
                <a:spcPts val="1200"/>
              </a:spcAft>
              <a:buNone/>
            </a:pPr>
            <a:r>
              <a:rPr lang="en"/>
              <a:t>How many hotels available for 365 days :-</a:t>
            </a:r>
            <a:endParaRPr/>
          </a:p>
        </p:txBody>
      </p:sp>
      <p:sp>
        <p:nvSpPr>
          <p:cNvPr id="147" name="Google Shape;147;p21"/>
          <p:cNvSpPr txBox="1">
            <a:spLocks noGrp="1"/>
          </p:cNvSpPr>
          <p:nvPr>
            <p:ph type="body" idx="1"/>
          </p:nvPr>
        </p:nvSpPr>
        <p:spPr>
          <a:xfrm>
            <a:off x="729450" y="2078875"/>
            <a:ext cx="3696600" cy="2754000"/>
          </a:xfrm>
          <a:prstGeom prst="rect">
            <a:avLst/>
          </a:prstGeom>
        </p:spPr>
        <p:txBody>
          <a:bodyPr spcFirstLastPara="1" wrap="square" lIns="91425" tIns="91425" rIns="91425" bIns="91425" anchor="t" anchorCtr="0">
            <a:normAutofit/>
          </a:bodyPr>
          <a:lstStyle/>
          <a:p>
            <a:pPr marL="457200" lvl="0" indent="-317500" algn="l" rtl="0">
              <a:spcBef>
                <a:spcPts val="1200"/>
              </a:spcBef>
              <a:spcAft>
                <a:spcPts val="0"/>
              </a:spcAft>
              <a:buSzPts val="1400"/>
              <a:buChar char="●"/>
            </a:pPr>
            <a:r>
              <a:rPr lang="en" sz="1400"/>
              <a:t>As we see according to our dataset and our analysis that most of the people preferred an Entire home/apartment(25409) compare to a private room(22326) or shared room(1160).</a:t>
            </a:r>
            <a:endParaRPr sz="1400"/>
          </a:p>
          <a:p>
            <a:pPr marL="457200" lvl="0" indent="-317500" algn="l" rtl="0">
              <a:spcBef>
                <a:spcPts val="0"/>
              </a:spcBef>
              <a:spcAft>
                <a:spcPts val="0"/>
              </a:spcAft>
              <a:buSzPts val="1400"/>
              <a:buChar char="●"/>
            </a:pPr>
            <a:r>
              <a:rPr lang="en" sz="1400"/>
              <a:t>And as we talk about availability 365 days total number of locations available is 1294.</a:t>
            </a:r>
            <a:endParaRPr sz="1400"/>
          </a:p>
        </p:txBody>
      </p:sp>
      <p:pic>
        <p:nvPicPr>
          <p:cNvPr id="148" name="Google Shape;148;p21"/>
          <p:cNvPicPr preferRelativeResize="0"/>
          <p:nvPr/>
        </p:nvPicPr>
        <p:blipFill>
          <a:blip r:embed="rId3">
            <a:alphaModFix/>
          </a:blip>
          <a:stretch>
            <a:fillRect/>
          </a:stretch>
        </p:blipFill>
        <p:spPr>
          <a:xfrm>
            <a:off x="4426050" y="2006250"/>
            <a:ext cx="4717950" cy="31372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fade">
                                      <p:cBhvr>
                                        <p:cTn id="7" dur="10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1439</Words>
  <Application>Microsoft Office PowerPoint</Application>
  <PresentationFormat>On-screen Show (16:9)</PresentationFormat>
  <Paragraphs>150</Paragraphs>
  <Slides>25</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Lato</vt:lpstr>
      <vt:lpstr>Raleway</vt:lpstr>
      <vt:lpstr>Streamline</vt:lpstr>
      <vt:lpstr>Capstone Project EDA on Airbnb booking</vt:lpstr>
      <vt:lpstr>What is Airbnb? And why Analyse it?</vt:lpstr>
      <vt:lpstr>Problem Statement :-</vt:lpstr>
      <vt:lpstr>Data specification :-</vt:lpstr>
      <vt:lpstr>Agenda :-</vt:lpstr>
      <vt:lpstr>Agenda :-</vt:lpstr>
      <vt:lpstr>Map of New York City :-</vt:lpstr>
      <vt:lpstr>Mean and median value of all the numerical value</vt:lpstr>
      <vt:lpstr>How many hotels available for 365 days :-</vt:lpstr>
      <vt:lpstr>Correlation between all the numerical data</vt:lpstr>
      <vt:lpstr>Is the Manhattan neighbourhood preferred over other neighbourhood :-</vt:lpstr>
      <vt:lpstr>Best rating hotel according to their price :- </vt:lpstr>
      <vt:lpstr>For each neighbourhood count how many of them prefer the same location :-</vt:lpstr>
      <vt:lpstr>Minimum nights people should pay per location acc to the price  :-</vt:lpstr>
      <vt:lpstr>Most busiest location and why :-</vt:lpstr>
      <vt:lpstr>Area have highest number of reviews :-</vt:lpstr>
      <vt:lpstr>Price of host according to their number of reviews :-</vt:lpstr>
      <vt:lpstr>Distribution of listings across the neighbourhood :-</vt:lpstr>
      <vt:lpstr>Room type distribution :- </vt:lpstr>
      <vt:lpstr>Grouping neighbour according to location :-</vt:lpstr>
      <vt:lpstr>Most demanding host for Airbnb :-</vt:lpstr>
      <vt:lpstr>Challenges Faced :-</vt:lpstr>
      <vt:lpstr>Points which help Airbnb into their business :-</vt:lpstr>
      <vt:lpstr>Some more points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EDA on Airbnb booking</dc:title>
  <dc:creator>abc</dc:creator>
  <cp:lastModifiedBy>abc</cp:lastModifiedBy>
  <cp:revision>3</cp:revision>
  <dcterms:modified xsi:type="dcterms:W3CDTF">2023-08-13T09:39:23Z</dcterms:modified>
</cp:coreProperties>
</file>