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626" y="21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7193" y="2356336"/>
            <a:ext cx="399801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64621" y="9408337"/>
            <a:ext cx="244475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Technical</a:t>
            </a:r>
            <a:r>
              <a:rPr spc="-130" dirty="0"/>
              <a:t> </a:t>
            </a:r>
            <a:r>
              <a:rPr spc="-10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7447" y="3085303"/>
            <a:ext cx="3177540" cy="90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Airbnb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Bookings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Analysis</a:t>
            </a:r>
            <a:endParaRPr sz="2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95"/>
              </a:spcBef>
            </a:pPr>
            <a:r>
              <a:rPr sz="1800" dirty="0">
                <a:latin typeface="Arial"/>
                <a:cs typeface="Arial"/>
              </a:rPr>
              <a:t>Capstone Project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750" y="8261350"/>
            <a:ext cx="5943600" cy="54886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59690" marR="4509135">
              <a:lnSpc>
                <a:spcPct val="100000"/>
              </a:lnSpc>
              <a:spcBef>
                <a:spcPts val="480"/>
              </a:spcBef>
            </a:pPr>
            <a:r>
              <a:rPr sz="1500" dirty="0">
                <a:latin typeface="Arial"/>
                <a:cs typeface="Arial"/>
              </a:rPr>
              <a:t>Submitted </a:t>
            </a:r>
            <a:r>
              <a:rPr sz="1500" spc="-25" dirty="0">
                <a:latin typeface="Arial"/>
                <a:cs typeface="Arial"/>
              </a:rPr>
              <a:t>by:</a:t>
            </a:r>
            <a:endParaRPr sz="1500" dirty="0">
              <a:latin typeface="Arial"/>
              <a:cs typeface="Arial"/>
            </a:endParaRPr>
          </a:p>
          <a:p>
            <a:pPr marL="59690" marR="4509135">
              <a:lnSpc>
                <a:spcPct val="100000"/>
              </a:lnSpc>
              <a:spcBef>
                <a:spcPts val="185"/>
              </a:spcBef>
            </a:pPr>
            <a:r>
              <a:rPr lang="en-US" sz="1500" dirty="0" smtClean="0">
                <a:latin typeface="Arial"/>
                <a:cs typeface="Arial"/>
              </a:rPr>
              <a:t>LALIT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762" y="933450"/>
            <a:ext cx="4714874" cy="1219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8375" y="4110952"/>
            <a:ext cx="3295650" cy="28003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0674"/>
            <a:ext cx="5965190" cy="749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Steps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would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taken: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469900" marR="5080" indent="-228600">
              <a:lnSpc>
                <a:spcPct val="110200"/>
              </a:lnSpc>
              <a:buFont typeface="MS PGothic"/>
              <a:buChar char="➔"/>
              <a:tabLst>
                <a:tab pos="46990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information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dataset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using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df.info()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numerical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categorical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columns.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PGothic"/>
              <a:buChar char="➔"/>
            </a:pPr>
            <a:endParaRPr sz="1600">
              <a:latin typeface="Arial"/>
              <a:cs typeface="Arial"/>
            </a:endParaRPr>
          </a:p>
          <a:p>
            <a:pPr marL="469900" marR="735330" indent="-228600">
              <a:lnSpc>
                <a:spcPct val="110200"/>
              </a:lnSpc>
              <a:buFont typeface="MS PGothic"/>
              <a:buChar char="➔"/>
              <a:tabLst>
                <a:tab pos="46990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duplicate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no </a:t>
            </a:r>
            <a:r>
              <a:rPr sz="1400" dirty="0">
                <a:latin typeface="Arial"/>
                <a:cs typeface="Arial"/>
              </a:rPr>
              <a:t>duplicate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move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further.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PGothic"/>
              <a:buChar char="➔"/>
            </a:pPr>
            <a:endParaRPr sz="1600">
              <a:latin typeface="Arial"/>
              <a:cs typeface="Arial"/>
            </a:endParaRPr>
          </a:p>
          <a:p>
            <a:pPr marL="469900" marR="24765" indent="-228600">
              <a:lnSpc>
                <a:spcPct val="110200"/>
              </a:lnSpc>
              <a:buFont typeface="MS PGothic"/>
              <a:buChar char="➔"/>
              <a:tabLst>
                <a:tab pos="46990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3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df.describe()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describes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things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regarding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like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count,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mean,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std,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min,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25%,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50%,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75%, </a:t>
            </a:r>
            <a:r>
              <a:rPr sz="1400" dirty="0">
                <a:latin typeface="Arial"/>
                <a:cs typeface="Arial"/>
              </a:rPr>
              <a:t>max.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gives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general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overview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PGothic"/>
              <a:buChar char="➔"/>
            </a:pPr>
            <a:endParaRPr sz="1600">
              <a:latin typeface="Arial"/>
              <a:cs typeface="Arial"/>
            </a:endParaRPr>
          </a:p>
          <a:p>
            <a:pPr marL="469900" marR="400050" indent="-228600">
              <a:lnSpc>
                <a:spcPct val="110200"/>
              </a:lnSpc>
              <a:spcBef>
                <a:spcPts val="5"/>
              </a:spcBef>
              <a:buFont typeface="MS PGothic"/>
              <a:buChar char="➔"/>
              <a:tabLst>
                <a:tab pos="46990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 - Then I use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df.describe().columns</a:t>
            </a:r>
            <a:r>
              <a:rPr sz="1400" dirty="0">
                <a:latin typeface="Arial"/>
                <a:cs typeface="Arial"/>
              </a:rPr>
              <a:t> to find the </a:t>
            </a:r>
            <a:r>
              <a:rPr sz="1400" spc="-10" dirty="0">
                <a:latin typeface="Arial"/>
                <a:cs typeface="Arial"/>
              </a:rPr>
              <a:t>numerical </a:t>
            </a:r>
            <a:r>
              <a:rPr sz="1400" dirty="0">
                <a:latin typeface="Arial"/>
                <a:cs typeface="Arial"/>
              </a:rPr>
              <a:t>columns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shows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names: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id,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host_id,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latitude,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longitude,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price,</a:t>
            </a:r>
            <a:r>
              <a:rPr sz="1400" spc="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minimum_nights,number_of_reviews,</a:t>
            </a:r>
            <a:r>
              <a:rPr sz="1400" spc="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reviews_per_month, calculated_host_listings_count,</a:t>
            </a:r>
            <a:r>
              <a:rPr sz="1400" spc="1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availability_365.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PGothic"/>
              <a:buChar char="➔"/>
            </a:pPr>
            <a:endParaRPr sz="1600">
              <a:latin typeface="Arial"/>
              <a:cs typeface="Arial"/>
            </a:endParaRPr>
          </a:p>
          <a:p>
            <a:pPr marL="469900" marR="222885" indent="-228600">
              <a:lnSpc>
                <a:spcPct val="110200"/>
              </a:lnSpc>
              <a:buFont typeface="MS PGothic"/>
              <a:buChar char="➔"/>
              <a:tabLst>
                <a:tab pos="46990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-10" dirty="0">
                <a:latin typeface="Arial"/>
                <a:cs typeface="Arial"/>
              </a:rPr>
              <a:t> df.isnull().sum()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gives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null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different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columns </a:t>
            </a:r>
            <a:r>
              <a:rPr sz="1400" dirty="0">
                <a:latin typeface="Arial"/>
                <a:cs typeface="Arial"/>
              </a:rPr>
              <a:t>like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16,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host_name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21,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last_review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10052,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review_per_month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10052.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PGothic"/>
              <a:buChar char="➔"/>
            </a:pPr>
            <a:endParaRPr sz="1600">
              <a:latin typeface="Arial"/>
              <a:cs typeface="Arial"/>
            </a:endParaRPr>
          </a:p>
          <a:p>
            <a:pPr marL="469900" marR="725805" indent="-228600">
              <a:lnSpc>
                <a:spcPct val="110200"/>
              </a:lnSpc>
              <a:buFont typeface="MS PGothic"/>
              <a:buChar char="➔"/>
              <a:tabLst>
                <a:tab pos="46990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make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copy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original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dataset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using </a:t>
            </a:r>
            <a:r>
              <a:rPr sz="1400" dirty="0">
                <a:latin typeface="Arial"/>
                <a:cs typeface="Arial"/>
              </a:rPr>
              <a:t>df.copy()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affected.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PGothic"/>
              <a:buChar char="➔"/>
            </a:pPr>
            <a:endParaRPr sz="1600">
              <a:latin typeface="Arial"/>
              <a:cs typeface="Arial"/>
            </a:endParaRPr>
          </a:p>
          <a:p>
            <a:pPr marL="469900" marR="300990" indent="-228600">
              <a:lnSpc>
                <a:spcPct val="110200"/>
              </a:lnSpc>
              <a:spcBef>
                <a:spcPts val="5"/>
              </a:spcBef>
              <a:buFont typeface="MS PGothic"/>
              <a:buChar char="➔"/>
              <a:tabLst>
                <a:tab pos="46990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rectify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help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df1.fillna() </a:t>
            </a:r>
            <a:r>
              <a:rPr sz="1400" dirty="0">
                <a:latin typeface="Arial"/>
                <a:cs typeface="Arial"/>
              </a:rPr>
              <a:t>functions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like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host_name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last_review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review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numerical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0.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PGothic"/>
              <a:buChar char="➔"/>
            </a:pPr>
            <a:endParaRPr sz="1600">
              <a:latin typeface="Arial"/>
              <a:cs typeface="Arial"/>
            </a:endParaRPr>
          </a:p>
          <a:p>
            <a:pPr marL="469900" marR="528320" indent="-228600">
              <a:lnSpc>
                <a:spcPct val="110200"/>
              </a:lnSpc>
              <a:buFont typeface="MS PGothic"/>
              <a:buChar char="➔"/>
              <a:tabLst>
                <a:tab pos="46990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help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count() function.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8959846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5949"/>
            <a:ext cx="5962015" cy="317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EDA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Findings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  <a:spcBef>
                <a:spcPts val="1375"/>
              </a:spcBef>
            </a:pPr>
            <a:r>
              <a:rPr sz="1400" dirty="0">
                <a:latin typeface="Arial"/>
                <a:cs typeface="Arial"/>
              </a:rPr>
              <a:t>Exploratory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EDA,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important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step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-20" dirty="0">
                <a:latin typeface="Arial"/>
                <a:cs typeface="Arial"/>
              </a:rPr>
              <a:t> Data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Science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project.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investigating</a:t>
            </a:r>
            <a:r>
              <a:rPr sz="1400" spc="-25" dirty="0">
                <a:latin typeface="Arial"/>
                <a:cs typeface="Arial"/>
              </a:rPr>
              <a:t> the </a:t>
            </a:r>
            <a:r>
              <a:rPr sz="1400" dirty="0">
                <a:latin typeface="Arial"/>
                <a:cs typeface="Arial"/>
              </a:rPr>
              <a:t>dataset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discover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patterns,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anomalies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(outliers),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hypotheses </a:t>
            </a:r>
            <a:r>
              <a:rPr sz="1400" dirty="0">
                <a:latin typeface="Arial"/>
                <a:cs typeface="Arial"/>
              </a:rPr>
              <a:t>based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understanding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dataset.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involves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generating </a:t>
            </a:r>
            <a:r>
              <a:rPr sz="1400" dirty="0">
                <a:latin typeface="Arial"/>
                <a:cs typeface="Arial"/>
              </a:rPr>
              <a:t>summary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statistics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numerical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dataset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various </a:t>
            </a:r>
            <a:r>
              <a:rPr sz="1400" dirty="0">
                <a:latin typeface="Arial"/>
                <a:cs typeface="Arial"/>
              </a:rPr>
              <a:t>graphical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representations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understand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better.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article,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understand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help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example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dataset.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use </a:t>
            </a:r>
            <a:r>
              <a:rPr sz="1400" dirty="0">
                <a:latin typeface="Arial"/>
                <a:cs typeface="Arial"/>
              </a:rPr>
              <a:t>Python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language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(Pandas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library)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purpose.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tabLst>
                <a:tab pos="697865" algn="l"/>
              </a:tabLst>
            </a:pPr>
            <a:r>
              <a:rPr sz="2000" spc="-50" dirty="0">
                <a:latin typeface="MS PGothic"/>
                <a:cs typeface="MS PGothic"/>
              </a:rPr>
              <a:t>★</a:t>
            </a:r>
            <a:r>
              <a:rPr sz="2000" dirty="0">
                <a:latin typeface="MS PGothic"/>
                <a:cs typeface="MS PGothic"/>
              </a:rPr>
              <a:t>	</a:t>
            </a:r>
            <a:r>
              <a:rPr sz="2000" dirty="0">
                <a:latin typeface="Arial"/>
                <a:cs typeface="Arial"/>
              </a:rPr>
              <a:t>Map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10" dirty="0">
                <a:latin typeface="Arial"/>
                <a:cs typeface="Arial"/>
              </a:rPr>
              <a:t> York: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8032281"/>
            <a:ext cx="574738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This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York </a:t>
            </a:r>
            <a:r>
              <a:rPr sz="1400" dirty="0">
                <a:latin typeface="Arial"/>
                <a:cs typeface="Arial"/>
              </a:rPr>
              <a:t>City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where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dataset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belongs.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take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different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locations.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889635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4073252"/>
            <a:ext cx="5943600" cy="37623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294854"/>
            <a:ext cx="5717540" cy="6223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41300" marR="5080" indent="-228600">
              <a:lnSpc>
                <a:spcPts val="2300"/>
              </a:lnSpc>
              <a:spcBef>
                <a:spcPts val="259"/>
              </a:spcBef>
              <a:tabLst>
                <a:tab pos="469265" algn="l"/>
              </a:tabLst>
            </a:pPr>
            <a:r>
              <a:rPr sz="2000" spc="-50" dirty="0">
                <a:latin typeface="MS PGothic"/>
                <a:cs typeface="MS PGothic"/>
              </a:rPr>
              <a:t>★</a:t>
            </a:r>
            <a:r>
              <a:rPr sz="2000" dirty="0">
                <a:latin typeface="MS PGothic"/>
                <a:cs typeface="MS PGothic"/>
              </a:rPr>
              <a:t>	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Mean</a:t>
            </a:r>
            <a:r>
              <a:rPr sz="2000" b="1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sz="2000" b="1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median</a:t>
            </a:r>
            <a:r>
              <a:rPr sz="2000" b="1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value</a:t>
            </a:r>
            <a:r>
              <a:rPr sz="2000" b="1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all</a:t>
            </a:r>
            <a:r>
              <a:rPr sz="2000" b="1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A1A1A"/>
                </a:solidFill>
                <a:latin typeface="Arial"/>
                <a:cs typeface="Arial"/>
              </a:rPr>
              <a:t>numerical value: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8776059"/>
            <a:ext cx="526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These</a:t>
            </a:r>
            <a:r>
              <a:rPr sz="14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graphs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represent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mean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median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value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all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numeric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3450" y="1926505"/>
            <a:ext cx="5848350" cy="1666875"/>
            <a:chOff x="933450" y="1926505"/>
            <a:chExt cx="5848350" cy="1666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1926505"/>
              <a:ext cx="3219450" cy="1666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0" y="1993180"/>
              <a:ext cx="2590800" cy="160019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33450" y="3666256"/>
            <a:ext cx="5800725" cy="1600200"/>
            <a:chOff x="933450" y="3666256"/>
            <a:chExt cx="5800725" cy="16002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450" y="3666256"/>
              <a:ext cx="3190875" cy="1600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2425" y="3761506"/>
              <a:ext cx="2571750" cy="15049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933450" y="5339333"/>
            <a:ext cx="5810250" cy="1733550"/>
            <a:chOff x="933450" y="5339333"/>
            <a:chExt cx="5810250" cy="173355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450" y="5339333"/>
              <a:ext cx="3162299" cy="17335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3850" y="5472683"/>
              <a:ext cx="2609849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933450" y="7145759"/>
            <a:ext cx="5762625" cy="1600200"/>
            <a:chOff x="933450" y="7145759"/>
            <a:chExt cx="5762625" cy="16002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3450" y="7145759"/>
              <a:ext cx="3133725" cy="1600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5275" y="7183859"/>
              <a:ext cx="2590800" cy="15621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8910"/>
            <a:ext cx="594233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columns.</a:t>
            </a:r>
            <a:r>
              <a:rPr sz="14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Mean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also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known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average,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calculated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by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adding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up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all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values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all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dataset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divided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by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total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number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values.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Median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shows</a:t>
            </a:r>
            <a:r>
              <a:rPr sz="14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middle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value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database,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that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half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values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up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half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down.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2241553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2470460"/>
            <a:ext cx="5794375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A1A1A"/>
                </a:solidFill>
                <a:latin typeface="MS PGothic"/>
                <a:cs typeface="MS PGothic"/>
              </a:rPr>
              <a:t>★</a:t>
            </a:r>
            <a:r>
              <a:rPr sz="1400" spc="-50" dirty="0">
                <a:solidFill>
                  <a:srgbClr val="1A1A1A"/>
                </a:solidFill>
                <a:latin typeface="MS PGothic"/>
                <a:cs typeface="MS PGothic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Correlation</a:t>
            </a:r>
            <a:r>
              <a:rPr sz="2000" b="1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between</a:t>
            </a:r>
            <a:r>
              <a:rPr sz="2000" b="1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all</a:t>
            </a:r>
            <a:r>
              <a:rPr sz="2000" b="1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2000" b="1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numerical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A1A1A"/>
                </a:solidFill>
                <a:latin typeface="Arial"/>
                <a:cs typeface="Arial"/>
              </a:rPr>
              <a:t>data: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</a:pP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This</a:t>
            </a:r>
            <a:r>
              <a:rPr sz="14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heat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map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that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shows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relation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between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all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numeric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values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 column.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776798"/>
            <a:ext cx="6162674" cy="52768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204790"/>
            <a:ext cx="571500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see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chart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there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much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correlation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between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given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category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because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maximum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value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here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found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0" dirty="0" smtClean="0">
                <a:solidFill>
                  <a:srgbClr val="585858"/>
                </a:solidFill>
                <a:latin typeface="Arial"/>
                <a:cs typeface="Arial"/>
              </a:rPr>
              <a:t>0.</a:t>
            </a:r>
            <a:r>
              <a:rPr lang="en-US" sz="1400" spc="-20" dirty="0" smtClean="0">
                <a:solidFill>
                  <a:srgbClr val="585858"/>
                </a:solidFill>
                <a:latin typeface="Arial"/>
                <a:cs typeface="Arial"/>
              </a:rPr>
              <a:t>59</a:t>
            </a:r>
            <a:r>
              <a:rPr sz="1400" spc="-20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Host_id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number_of_reviews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some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more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correlation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host_listing_count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availability_365.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281305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3337917"/>
            <a:ext cx="5533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50" dirty="0">
                <a:solidFill>
                  <a:srgbClr val="585858"/>
                </a:solidFill>
                <a:latin typeface="MS PGothic"/>
                <a:cs typeface="MS PGothic"/>
              </a:rPr>
              <a:t>★</a:t>
            </a:r>
            <a:r>
              <a:rPr sz="2000" dirty="0">
                <a:solidFill>
                  <a:srgbClr val="585858"/>
                </a:solidFill>
                <a:latin typeface="MS PGothic"/>
                <a:cs typeface="MS PGothic"/>
              </a:rPr>
              <a:t>	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Best</a:t>
            </a:r>
            <a:r>
              <a:rPr sz="2000" b="1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rating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hotel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according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their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price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1A1A1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8426080"/>
            <a:ext cx="5902960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see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analysis,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generally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people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review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hotels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who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have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less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price.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617" y="4079206"/>
            <a:ext cx="5649440" cy="42288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8910"/>
            <a:ext cx="5715000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1st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bar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price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around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1000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whose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reviews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at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3rd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bar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price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again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around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1000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rupees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whose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reviews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0.02.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245745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3027573"/>
            <a:ext cx="570166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2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50" dirty="0">
                <a:solidFill>
                  <a:srgbClr val="585858"/>
                </a:solidFill>
                <a:latin typeface="MS PGothic"/>
                <a:cs typeface="MS PGothic"/>
              </a:rPr>
              <a:t>★</a:t>
            </a:r>
            <a:r>
              <a:rPr sz="2000" dirty="0">
                <a:solidFill>
                  <a:srgbClr val="585858"/>
                </a:solidFill>
                <a:latin typeface="MS PGothic"/>
                <a:cs typeface="MS PGothic"/>
              </a:rPr>
              <a:t>	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For</a:t>
            </a:r>
            <a:r>
              <a:rPr sz="2000" b="1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each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neighborhood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count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how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many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of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them</a:t>
            </a:r>
            <a:r>
              <a:rPr sz="20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prefer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same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location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1A1A1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7700" y="4229089"/>
          <a:ext cx="6819900" cy="300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7500"/>
                <a:gridCol w="1790700"/>
                <a:gridCol w="1917700"/>
                <a:gridCol w="1524000"/>
              </a:tblGrid>
              <a:tr h="5835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Index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host_name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neighbourhood_group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102870">
                        <a:lnSpc>
                          <a:spcPts val="1610"/>
                        </a:lnSpc>
                        <a:spcBef>
                          <a:spcPts val="77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calculated_host_ listing_count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</a:tr>
              <a:tr h="4819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13217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Sonder(NYC)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Manhattan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1834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Blueground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Manhattan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1833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Blueground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Brooklyn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</a:tr>
              <a:tr h="4692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7275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Kara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Manhattan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7480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Kazuya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Queens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9D9D9D"/>
                      </a:solidFill>
                      <a:prstDash val="solid"/>
                    </a:lnL>
                    <a:lnR w="12700">
                      <a:solidFill>
                        <a:srgbClr val="9D9D9D"/>
                      </a:solidFill>
                      <a:prstDash val="solid"/>
                    </a:lnR>
                    <a:lnT w="12700">
                      <a:solidFill>
                        <a:srgbClr val="9D9D9D"/>
                      </a:solidFill>
                      <a:prstDash val="solid"/>
                    </a:lnT>
                    <a:lnB w="12700">
                      <a:solidFill>
                        <a:srgbClr val="9D9D9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1700" y="7501026"/>
            <a:ext cx="5902960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This</a:t>
            </a:r>
            <a:r>
              <a:rPr sz="14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table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shows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which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host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locality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most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time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chosen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by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guests.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So</a:t>
            </a:r>
            <a:r>
              <a:rPr sz="14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Manhattan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location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that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chosen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mostly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means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it's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popular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place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between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guests.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So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have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find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out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main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reason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why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these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location</a:t>
            </a:r>
            <a:r>
              <a:rPr sz="14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hosts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most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popular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so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we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can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make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changes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that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possible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provide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guests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more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comfortable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attractive.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500" y="8870954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5949"/>
            <a:ext cx="4319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50" dirty="0">
                <a:solidFill>
                  <a:srgbClr val="1A1A1A"/>
                </a:solidFill>
                <a:latin typeface="MS PGothic"/>
                <a:cs typeface="MS PGothic"/>
              </a:rPr>
              <a:t>★</a:t>
            </a:r>
            <a:r>
              <a:rPr sz="2000" dirty="0">
                <a:solidFill>
                  <a:srgbClr val="1A1A1A"/>
                </a:solidFill>
                <a:latin typeface="MS PGothic"/>
                <a:cs typeface="MS PGothic"/>
              </a:rPr>
              <a:t>	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Most</a:t>
            </a:r>
            <a:r>
              <a:rPr sz="20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busiest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location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why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1A1A1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2967" y="5462664"/>
            <a:ext cx="5774690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02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see,</a:t>
            </a:r>
            <a:r>
              <a:rPr sz="1400" spc="3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Dona,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Jj,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Maya,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Carol,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Danielle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top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busiest hosts.</a:t>
            </a:r>
            <a:endParaRPr sz="1400">
              <a:latin typeface="Arial"/>
              <a:cs typeface="Arial"/>
            </a:endParaRPr>
          </a:p>
          <a:p>
            <a:pPr marL="348615" marR="53975" indent="-336550">
              <a:lnSpc>
                <a:spcPct val="1102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According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chart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highest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reviews,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people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choose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them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more.</a:t>
            </a:r>
            <a:endParaRPr sz="1400">
              <a:latin typeface="Arial"/>
              <a:cs typeface="Arial"/>
            </a:endParaRPr>
          </a:p>
          <a:p>
            <a:pPr marL="348615" marR="8255" indent="-336550">
              <a:lnSpc>
                <a:spcPct val="1102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make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guests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comfortable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make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them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secure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so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they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give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good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reviews.</a:t>
            </a:r>
            <a:endParaRPr sz="1400">
              <a:latin typeface="Arial"/>
              <a:cs typeface="Arial"/>
            </a:endParaRPr>
          </a:p>
          <a:p>
            <a:pPr marL="348615" marR="212090" indent="-336550">
              <a:lnSpc>
                <a:spcPct val="1102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Good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reviews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show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hosts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high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expertise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so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they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choose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them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more.</a:t>
            </a:r>
            <a:endParaRPr sz="1400">
              <a:latin typeface="Arial"/>
              <a:cs typeface="Arial"/>
            </a:endParaRPr>
          </a:p>
          <a:p>
            <a:pPr marL="348615" marR="47625" indent="-336550">
              <a:lnSpc>
                <a:spcPct val="1102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So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try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make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every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review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good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so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that’s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helps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our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business.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893445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517600"/>
            <a:ext cx="6696075" cy="39528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5949"/>
            <a:ext cx="5139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50" dirty="0">
                <a:solidFill>
                  <a:srgbClr val="585858"/>
                </a:solidFill>
                <a:latin typeface="MS PGothic"/>
                <a:cs typeface="MS PGothic"/>
              </a:rPr>
              <a:t>★</a:t>
            </a:r>
            <a:r>
              <a:rPr sz="2000" dirty="0">
                <a:solidFill>
                  <a:srgbClr val="585858"/>
                </a:solidFill>
                <a:latin typeface="MS PGothic"/>
                <a:cs typeface="MS PGothic"/>
              </a:rPr>
              <a:t>	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Area</a:t>
            </a:r>
            <a:r>
              <a:rPr sz="20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have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highest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number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reviews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1A1A1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608" y="5677090"/>
            <a:ext cx="5750560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67665" indent="-328295">
              <a:lnSpc>
                <a:spcPct val="150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As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we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see,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highest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number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reviews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comes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from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Queens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area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which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629.</a:t>
            </a:r>
            <a:endParaRPr sz="1300">
              <a:latin typeface="Tahoma"/>
              <a:cs typeface="Tahoma"/>
            </a:endParaRPr>
          </a:p>
          <a:p>
            <a:pPr marL="340360" indent="-327660">
              <a:lnSpc>
                <a:spcPct val="100000"/>
              </a:lnSpc>
              <a:spcBef>
                <a:spcPts val="780"/>
              </a:spcBef>
              <a:buFont typeface="Arial"/>
              <a:buChar char="●"/>
              <a:tabLst>
                <a:tab pos="340360" algn="l"/>
              </a:tabLst>
            </a:pP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So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if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number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reviews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highest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people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visit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them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most.</a:t>
            </a:r>
            <a:endParaRPr sz="1300">
              <a:latin typeface="Tahoma"/>
              <a:cs typeface="Tahoma"/>
            </a:endParaRPr>
          </a:p>
          <a:p>
            <a:pPr marL="340360" indent="-327660">
              <a:lnSpc>
                <a:spcPct val="100000"/>
              </a:lnSpc>
              <a:spcBef>
                <a:spcPts val="780"/>
              </a:spcBef>
              <a:buFont typeface="Arial"/>
              <a:buChar char="●"/>
              <a:tabLst>
                <a:tab pos="340360" algn="l"/>
              </a:tabLst>
            </a:pP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these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top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10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Angela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lowest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one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so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we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have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improve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it.</a:t>
            </a:r>
            <a:endParaRPr sz="1300">
              <a:latin typeface="Tahoma"/>
              <a:cs typeface="Tahoma"/>
            </a:endParaRPr>
          </a:p>
          <a:p>
            <a:pPr marL="340360" marR="5080" indent="-328295">
              <a:lnSpc>
                <a:spcPct val="150000"/>
              </a:lnSpc>
              <a:buFont typeface="Arial"/>
              <a:buChar char="●"/>
              <a:tabLst>
                <a:tab pos="340360" algn="l"/>
              </a:tabLst>
            </a:pPr>
            <a:r>
              <a:rPr sz="1300" spc="50" dirty="0">
                <a:solidFill>
                  <a:srgbClr val="585858"/>
                </a:solidFill>
                <a:latin typeface="Tahoma"/>
                <a:cs typeface="Tahoma"/>
              </a:rPr>
              <a:t>With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this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graph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we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can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check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which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locality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hosts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have</a:t>
            </a:r>
            <a:r>
              <a:rPr sz="1300" spc="-11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minimum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reviews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so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we</a:t>
            </a:r>
            <a:r>
              <a:rPr sz="13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can</a:t>
            </a:r>
            <a:r>
              <a:rPr sz="1300" spc="-1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correct</a:t>
            </a:r>
            <a:r>
              <a:rPr sz="1300" spc="-1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them.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8693142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517600"/>
            <a:ext cx="6305550" cy="42195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5949"/>
            <a:ext cx="5547360" cy="6223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41300" marR="5080" indent="-228600">
              <a:lnSpc>
                <a:spcPts val="2300"/>
              </a:lnSpc>
              <a:spcBef>
                <a:spcPts val="259"/>
              </a:spcBef>
              <a:tabLst>
                <a:tab pos="469265" algn="l"/>
              </a:tabLst>
            </a:pPr>
            <a:r>
              <a:rPr sz="2000" spc="-50" dirty="0">
                <a:solidFill>
                  <a:srgbClr val="1A1A1A"/>
                </a:solidFill>
                <a:latin typeface="MS PGothic"/>
                <a:cs typeface="MS PGothic"/>
              </a:rPr>
              <a:t>★</a:t>
            </a:r>
            <a:r>
              <a:rPr sz="2000" dirty="0">
                <a:solidFill>
                  <a:srgbClr val="1A1A1A"/>
                </a:solidFill>
                <a:latin typeface="MS PGothic"/>
                <a:cs typeface="MS PGothic"/>
              </a:rPr>
              <a:t>	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Price</a:t>
            </a:r>
            <a:r>
              <a:rPr sz="20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host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according</a:t>
            </a:r>
            <a:r>
              <a:rPr sz="2000" b="1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their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number</a:t>
            </a:r>
            <a:r>
              <a:rPr sz="2000" b="1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of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reviews</a:t>
            </a:r>
            <a:r>
              <a:rPr sz="20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1A1A1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5616924"/>
            <a:ext cx="5410200" cy="186563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5"/>
              </a:spcBef>
              <a:buFont typeface="Arial"/>
              <a:buChar char="●"/>
              <a:tabLst>
                <a:tab pos="240665" algn="l"/>
              </a:tabLst>
            </a:pP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Thai</a:t>
            </a:r>
            <a:r>
              <a:rPr sz="14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graphs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show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pricing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according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number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reviews.</a:t>
            </a:r>
            <a:endParaRPr sz="1400">
              <a:latin typeface="Arial"/>
              <a:cs typeface="Arial"/>
            </a:endParaRPr>
          </a:p>
          <a:p>
            <a:pPr marL="241300" marR="5080" indent="-228600">
              <a:lnSpc>
                <a:spcPct val="143700"/>
              </a:lnSpc>
              <a:buChar char="●"/>
              <a:tabLst>
                <a:tab pos="241300" algn="l"/>
              </a:tabLst>
            </a:pP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According</a:t>
            </a:r>
            <a:r>
              <a:rPr sz="14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this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graph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we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can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see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that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generally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price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less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where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price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less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people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reviewed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most.</a:t>
            </a:r>
            <a:endParaRPr sz="1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Char char="●"/>
              <a:tabLst>
                <a:tab pos="240665" algn="l"/>
              </a:tabLst>
            </a:pP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So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high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reviews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means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expertise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guests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list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them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more.</a:t>
            </a:r>
            <a:endParaRPr sz="1400">
              <a:latin typeface="Arial"/>
              <a:cs typeface="Arial"/>
            </a:endParaRPr>
          </a:p>
          <a:p>
            <a:pPr marL="241300" marR="143510" indent="-228600">
              <a:lnSpc>
                <a:spcPct val="143700"/>
              </a:lnSpc>
              <a:buChar char="●"/>
              <a:tabLst>
                <a:tab pos="241300" algn="l"/>
              </a:tabLst>
            </a:pP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So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try</a:t>
            </a:r>
            <a:r>
              <a:rPr sz="1400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make</a:t>
            </a:r>
            <a:r>
              <a:rPr sz="1400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price</a:t>
            </a:r>
            <a:r>
              <a:rPr sz="1400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less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high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pricing</a:t>
            </a:r>
            <a:r>
              <a:rPr sz="1400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hosts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so</a:t>
            </a:r>
            <a:r>
              <a:rPr sz="1400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guests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choose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them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also.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8794762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574750"/>
            <a:ext cx="6524625" cy="38385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5949"/>
            <a:ext cx="5922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Distribution</a:t>
            </a:r>
            <a:r>
              <a:rPr sz="2000" b="1" spc="-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2000" b="1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listings</a:t>
            </a:r>
            <a:r>
              <a:rPr sz="2000" b="1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across</a:t>
            </a:r>
            <a:r>
              <a:rPr sz="2000" b="1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2000" b="1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A1A1A"/>
                </a:solidFill>
                <a:latin typeface="Arial"/>
                <a:cs typeface="Arial"/>
              </a:rPr>
              <a:t>neighborhood: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2967" y="6689065"/>
            <a:ext cx="578485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96215" indent="-336550">
              <a:lnSpc>
                <a:spcPct val="150000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spc="50" dirty="0">
                <a:solidFill>
                  <a:srgbClr val="585858"/>
                </a:solidFill>
                <a:latin typeface="Tahoma"/>
                <a:cs typeface="Tahoma"/>
              </a:rPr>
              <a:t>With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this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chart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we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Tahoma"/>
                <a:cs typeface="Tahoma"/>
              </a:rPr>
              <a:t>can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Tahoma"/>
                <a:cs typeface="Tahoma"/>
              </a:rPr>
              <a:t>say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that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Tahoma"/>
                <a:cs typeface="Tahoma"/>
              </a:rPr>
              <a:t>most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listings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are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located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Upper</a:t>
            </a:r>
            <a:r>
              <a:rPr sz="1400" spc="-1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East</a:t>
            </a:r>
            <a:r>
              <a:rPr sz="14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Tahoma"/>
                <a:cs typeface="Tahoma"/>
              </a:rPr>
              <a:t>Side.</a:t>
            </a:r>
            <a:endParaRPr sz="1400">
              <a:latin typeface="Tahoma"/>
              <a:cs typeface="Tahoma"/>
            </a:endParaRPr>
          </a:p>
          <a:p>
            <a:pPr marL="348615" marR="5080" indent="-336550">
              <a:lnSpc>
                <a:spcPct val="150000"/>
              </a:lnSpc>
              <a:buFont typeface="Arial"/>
              <a:buChar char="●"/>
              <a:tabLst>
                <a:tab pos="348615" algn="l"/>
              </a:tabLst>
            </a:pPr>
            <a:r>
              <a:rPr sz="1400" spc="-20" dirty="0">
                <a:solidFill>
                  <a:srgbClr val="585858"/>
                </a:solidFill>
                <a:latin typeface="Tahoma"/>
                <a:cs typeface="Tahoma"/>
              </a:rPr>
              <a:t>So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we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Tahoma"/>
                <a:cs typeface="Tahoma"/>
              </a:rPr>
              <a:t>have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check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why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Upper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East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Tahoma"/>
                <a:cs typeface="Tahoma"/>
              </a:rPr>
              <a:t>Side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Tahoma"/>
                <a:cs typeface="Tahoma"/>
              </a:rPr>
              <a:t>most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listed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why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Tahoma"/>
                <a:cs typeface="Tahoma"/>
              </a:rPr>
              <a:t>others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are</a:t>
            </a:r>
            <a:r>
              <a:rPr sz="14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not</a:t>
            </a:r>
            <a:r>
              <a:rPr sz="14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4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Tahoma"/>
                <a:cs typeface="Tahoma"/>
              </a:rPr>
              <a:t>make</a:t>
            </a:r>
            <a:r>
              <a:rPr sz="14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Tahoma"/>
                <a:cs typeface="Tahoma"/>
              </a:rPr>
              <a:t>changes</a:t>
            </a:r>
            <a:r>
              <a:rPr sz="14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Tahoma"/>
                <a:cs typeface="Tahoma"/>
              </a:rPr>
              <a:t>according</a:t>
            </a:r>
            <a:r>
              <a:rPr sz="14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4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Tahoma"/>
                <a:cs typeface="Tahoma"/>
              </a:rPr>
              <a:t>it.</a:t>
            </a:r>
            <a:endParaRPr sz="1400">
              <a:latin typeface="Tahoma"/>
              <a:cs typeface="Tahoma"/>
            </a:endParaRPr>
          </a:p>
          <a:p>
            <a:pPr marL="348615" marR="112395" indent="-336550">
              <a:lnSpc>
                <a:spcPct val="150000"/>
              </a:lnSpc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400" spc="-1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4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Tahoma"/>
                <a:cs typeface="Tahoma"/>
              </a:rPr>
              <a:t>these</a:t>
            </a:r>
            <a:r>
              <a:rPr sz="14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top</a:t>
            </a:r>
            <a:r>
              <a:rPr sz="14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10</a:t>
            </a:r>
            <a:r>
              <a:rPr sz="14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Windsor</a:t>
            </a:r>
            <a:r>
              <a:rPr sz="14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Tahoma"/>
                <a:cs typeface="Tahoma"/>
              </a:rPr>
              <a:t>Terrace</a:t>
            </a:r>
            <a:r>
              <a:rPr sz="14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Tahoma"/>
                <a:cs typeface="Tahoma"/>
              </a:rPr>
              <a:t>have</a:t>
            </a:r>
            <a:r>
              <a:rPr sz="14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4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Tahoma"/>
                <a:cs typeface="Tahoma"/>
              </a:rPr>
              <a:t>minimum</a:t>
            </a:r>
            <a:r>
              <a:rPr sz="1400" spc="-1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calculated</a:t>
            </a:r>
            <a:r>
              <a:rPr sz="14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Tahoma"/>
                <a:cs typeface="Tahoma"/>
              </a:rPr>
              <a:t>host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listing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count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Tahoma"/>
                <a:cs typeface="Tahoma"/>
              </a:rPr>
              <a:t>so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we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Tahoma"/>
                <a:cs typeface="Tahoma"/>
              </a:rPr>
              <a:t>can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Tahoma"/>
                <a:cs typeface="Tahoma"/>
              </a:rPr>
              <a:t>take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Tahoma"/>
                <a:cs typeface="Tahoma"/>
              </a:rPr>
              <a:t>steps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4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cover</a:t>
            </a:r>
            <a:r>
              <a:rPr sz="14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Tahoma"/>
                <a:cs typeface="Tahoma"/>
              </a:rPr>
              <a:t>it.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1100" y="9036056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8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521" y="1693798"/>
            <a:ext cx="5831456" cy="460594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1223"/>
            <a:ext cx="1071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Index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1700" y="1574800"/>
          <a:ext cx="6273800" cy="639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4225"/>
                <a:gridCol w="1679575"/>
              </a:tblGrid>
              <a:tr h="79946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Abstract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990000"/>
                      </a:solidFill>
                      <a:prstDash val="solid"/>
                    </a:lnL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Introduction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990000"/>
                      </a:solidFill>
                      <a:prstDash val="solid"/>
                    </a:lnL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:-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Statement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990000"/>
                      </a:solidFill>
                      <a:prstDash val="solid"/>
                    </a:lnL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</a:tr>
              <a:tr h="79946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Exploratory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Analysis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(EDA)?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990000"/>
                      </a:solidFill>
                      <a:prstDash val="solid"/>
                    </a:lnL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26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:-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Dataset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Airbnb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NYC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2019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990000"/>
                      </a:solidFill>
                      <a:prstDash val="solid"/>
                    </a:lnL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4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7-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:-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Cleaning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Preparation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990000"/>
                      </a:solidFill>
                      <a:prstDash val="solid"/>
                    </a:lnL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:-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EDA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Findings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990000"/>
                      </a:solidFill>
                      <a:prstDash val="solid"/>
                    </a:lnL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844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Endnotes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990000"/>
                      </a:solidFill>
                      <a:prstDash val="solid"/>
                    </a:lnL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52500" y="878205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8874881"/>
            <a:ext cx="5943600" cy="204470"/>
            <a:chOff x="914400" y="8874881"/>
            <a:chExt cx="5943600" cy="204470"/>
          </a:xfrm>
        </p:grpSpPr>
        <p:sp>
          <p:nvSpPr>
            <p:cNvPr id="3" name="object 3"/>
            <p:cNvSpPr/>
            <p:nvPr/>
          </p:nvSpPr>
          <p:spPr>
            <a:xfrm>
              <a:off x="914400" y="8874881"/>
              <a:ext cx="5943600" cy="204470"/>
            </a:xfrm>
            <a:custGeom>
              <a:avLst/>
              <a:gdLst/>
              <a:ahLst/>
              <a:cxnLst/>
              <a:rect l="l" t="t" r="r" b="b"/>
              <a:pathLst>
                <a:path w="5943600" h="204470">
                  <a:moveTo>
                    <a:pt x="5943600" y="204452"/>
                  </a:moveTo>
                  <a:lnTo>
                    <a:pt x="0" y="204452"/>
                  </a:lnTo>
                  <a:lnTo>
                    <a:pt x="0" y="0"/>
                  </a:lnTo>
                  <a:lnTo>
                    <a:pt x="5943600" y="0"/>
                  </a:lnTo>
                  <a:lnTo>
                    <a:pt x="5943600" y="204452"/>
                  </a:lnTo>
                  <a:close/>
                </a:path>
              </a:pathLst>
            </a:custGeom>
            <a:solidFill>
              <a:srgbClr val="F6F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9023340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1270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0300" y="885949"/>
            <a:ext cx="3416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50" dirty="0">
                <a:solidFill>
                  <a:srgbClr val="1A1A1A"/>
                </a:solidFill>
                <a:latin typeface="MS PGothic"/>
                <a:cs typeface="MS PGothic"/>
              </a:rPr>
              <a:t>★</a:t>
            </a:r>
            <a:r>
              <a:rPr sz="2000" dirty="0">
                <a:solidFill>
                  <a:srgbClr val="1A1A1A"/>
                </a:solidFill>
                <a:latin typeface="MS PGothic"/>
                <a:cs typeface="MS PGothic"/>
              </a:rPr>
              <a:t>	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Room</a:t>
            </a:r>
            <a:r>
              <a:rPr sz="20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type</a:t>
            </a:r>
            <a:r>
              <a:rPr sz="20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distribution</a:t>
            </a:r>
            <a:r>
              <a:rPr sz="2000" b="1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1A1A1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4673376"/>
            <a:ext cx="590740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"room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types"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column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Airbnb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datasets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provides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information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about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908500"/>
            <a:ext cx="583120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type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accommodation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that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being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listed,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such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entire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apartment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5143611"/>
            <a:ext cx="551497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private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room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within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shared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apartment.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Analyzing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distribution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5378747"/>
            <a:ext cx="590994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room</a:t>
            </a:r>
            <a:r>
              <a:rPr sz="140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types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can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provide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insights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into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preferences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hosts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guests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5613846"/>
            <a:ext cx="577786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market,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as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well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availability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competition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different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5848982"/>
            <a:ext cx="207708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types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accommodations.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6288546"/>
            <a:ext cx="5455920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According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graph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we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have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52%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Entire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home/apt,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45.7%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Private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6523682"/>
            <a:ext cx="5702300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room,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2.4%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Shared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room.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So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type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pattern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shows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that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most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6758781"/>
            <a:ext cx="564324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guests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prefer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entire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home/apt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more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than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any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type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so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have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6993917"/>
            <a:ext cx="518858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increase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number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room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type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at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all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hosts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so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bookings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will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7229028"/>
            <a:ext cx="734060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increase.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991" y="1700059"/>
            <a:ext cx="4239185" cy="243279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914400"/>
            <a:ext cx="457200" cy="29210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5"/>
              </a:lnSpc>
            </a:pPr>
            <a:r>
              <a:rPr sz="2000" dirty="0">
                <a:solidFill>
                  <a:srgbClr val="374050"/>
                </a:solidFill>
                <a:latin typeface="MS PGothic"/>
                <a:cs typeface="MS PGothic"/>
              </a:rPr>
              <a:t>★</a:t>
            </a:r>
            <a:endParaRPr sz="20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885949"/>
            <a:ext cx="5117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Grouping</a:t>
            </a:r>
            <a:r>
              <a:rPr sz="20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neighbor</a:t>
            </a:r>
            <a:r>
              <a:rPr sz="20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according</a:t>
            </a:r>
            <a:r>
              <a:rPr sz="20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to</a:t>
            </a:r>
            <a:r>
              <a:rPr sz="20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location</a:t>
            </a:r>
            <a:r>
              <a:rPr sz="20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1A1A1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787" y="1589134"/>
            <a:ext cx="2251635" cy="22482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2549" y="1607644"/>
            <a:ext cx="2876486" cy="2150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736" y="4184785"/>
            <a:ext cx="3040848" cy="21255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0388" y="4212551"/>
            <a:ext cx="2371298" cy="22398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6351" y="6729842"/>
            <a:ext cx="3216709" cy="210768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3500735"/>
            <a:ext cx="5818505" cy="204470"/>
          </a:xfrm>
          <a:custGeom>
            <a:avLst/>
            <a:gdLst/>
            <a:ahLst/>
            <a:cxnLst/>
            <a:rect l="l" t="t" r="r" b="b"/>
            <a:pathLst>
              <a:path w="5818505" h="204470">
                <a:moveTo>
                  <a:pt x="5818312" y="204452"/>
                </a:moveTo>
                <a:lnTo>
                  <a:pt x="0" y="204452"/>
                </a:lnTo>
                <a:lnTo>
                  <a:pt x="0" y="0"/>
                </a:lnTo>
                <a:lnTo>
                  <a:pt x="5818312" y="0"/>
                </a:lnTo>
                <a:lnTo>
                  <a:pt x="5818312" y="204452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4400" y="4676328"/>
            <a:ext cx="5943600" cy="204470"/>
            <a:chOff x="914400" y="4676328"/>
            <a:chExt cx="5943600" cy="204470"/>
          </a:xfrm>
        </p:grpSpPr>
        <p:sp>
          <p:nvSpPr>
            <p:cNvPr id="4" name="object 4"/>
            <p:cNvSpPr/>
            <p:nvPr/>
          </p:nvSpPr>
          <p:spPr>
            <a:xfrm>
              <a:off x="914400" y="4676328"/>
              <a:ext cx="5943600" cy="204470"/>
            </a:xfrm>
            <a:custGeom>
              <a:avLst/>
              <a:gdLst/>
              <a:ahLst/>
              <a:cxnLst/>
              <a:rect l="l" t="t" r="r" b="b"/>
              <a:pathLst>
                <a:path w="5943600" h="204470">
                  <a:moveTo>
                    <a:pt x="5943600" y="204452"/>
                  </a:moveTo>
                  <a:lnTo>
                    <a:pt x="0" y="204452"/>
                  </a:lnTo>
                  <a:lnTo>
                    <a:pt x="0" y="0"/>
                  </a:lnTo>
                  <a:lnTo>
                    <a:pt x="5943600" y="0"/>
                  </a:lnTo>
                  <a:lnTo>
                    <a:pt x="5943600" y="204452"/>
                  </a:lnTo>
                  <a:close/>
                </a:path>
              </a:pathLst>
            </a:custGeom>
            <a:solidFill>
              <a:srgbClr val="F6F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2500" y="4819662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1270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400" y="6906319"/>
          <a:ext cx="5950583" cy="90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7415"/>
                <a:gridCol w="1814194"/>
                <a:gridCol w="283210"/>
                <a:gridCol w="405764"/>
              </a:tblGrid>
              <a:tr h="219710">
                <a:tc gridSpan="4">
                  <a:txBody>
                    <a:bodyPr/>
                    <a:lstStyle/>
                    <a:p>
                      <a:pPr>
                        <a:lnSpc>
                          <a:spcPts val="1595"/>
                        </a:lnSpc>
                      </a:pP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It's</a:t>
                      </a:r>
                      <a:r>
                        <a:rPr sz="1400" spc="-3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note</a:t>
                      </a:r>
                      <a:r>
                        <a:rPr sz="1400" spc="-2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while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1400" spc="-2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demand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400" spc="-2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indicator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success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49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400" spc="-3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Airbnb,</a:t>
                      </a:r>
                      <a:r>
                        <a:rPr sz="1400" spc="-2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it's</a:t>
                      </a:r>
                      <a:r>
                        <a:rPr sz="1400" spc="-2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only</a:t>
                      </a:r>
                      <a:r>
                        <a:rPr sz="1400" spc="-2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measure</a:t>
                      </a:r>
                      <a:r>
                        <a:rPr sz="1400" spc="-2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success.</a:t>
                      </a:r>
                      <a:r>
                        <a:rPr sz="1400" spc="-2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sz="1400" spc="-2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factors,</a:t>
                      </a:r>
                      <a:r>
                        <a:rPr sz="1400" spc="-2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such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as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349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guest</a:t>
                      </a:r>
                      <a:r>
                        <a:rPr sz="1400" spc="-3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satisfaction</a:t>
                      </a:r>
                      <a:r>
                        <a:rPr sz="1400" spc="-3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3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profitability,</a:t>
                      </a:r>
                      <a:r>
                        <a:rPr sz="1400" spc="-3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400" spc="-3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also</a:t>
                      </a:r>
                      <a:r>
                        <a:rPr sz="1400" spc="-3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400" spc="-3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considered</a:t>
                      </a:r>
                      <a:r>
                        <a:rPr sz="1400" spc="-3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when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ts val="1595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evaluating</a:t>
                      </a:r>
                      <a:r>
                        <a:rPr sz="1400" spc="-4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r>
                        <a:rPr sz="1400" spc="-35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3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Airbnb</a:t>
                      </a:r>
                      <a:r>
                        <a:rPr sz="1400" spc="-3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74050"/>
                          </a:solidFill>
                          <a:latin typeface="Arial"/>
                          <a:cs typeface="Arial"/>
                        </a:rPr>
                        <a:t>hosts.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6F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14400" y="914400"/>
            <a:ext cx="552513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These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graphs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can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provide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insights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into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geographical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distribution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1149498"/>
            <a:ext cx="572198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Airbnb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listings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area,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well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availability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demand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1384647"/>
            <a:ext cx="454342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40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accommodations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different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parts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city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or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region.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1619770"/>
            <a:ext cx="487997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It</a:t>
            </a:r>
            <a:r>
              <a:rPr sz="140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can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also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provide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information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about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popularity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different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1854894"/>
            <a:ext cx="4142104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neighborhoods</a:t>
            </a:r>
            <a:r>
              <a:rPr sz="140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among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tourists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or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business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travelers.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2089993"/>
            <a:ext cx="5821680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Overall,</a:t>
            </a:r>
            <a:r>
              <a:rPr sz="140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grouping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neighborhoods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by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location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can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provide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valuable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insights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2325116"/>
            <a:ext cx="578167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40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hosts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analysts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looking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better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understand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Airbnb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market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2560240"/>
            <a:ext cx="555434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area,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can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inform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decisions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about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pricing,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marketing,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795364"/>
            <a:ext cx="1416050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location</a:t>
            </a:r>
            <a:r>
              <a:rPr sz="140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targeting.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3030487"/>
            <a:ext cx="5939790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As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can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see,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top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3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neighborhoods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Bronx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(Riverdale,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Riverdale,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3265611"/>
            <a:ext cx="5929630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City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Island),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top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3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neighborhoods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Brooklyn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(Green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point,</a:t>
            </a:r>
            <a:r>
              <a:rPr sz="14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Clinton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Hill,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0" y="3477009"/>
            <a:ext cx="5843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East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Flatbush),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so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on.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So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these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basically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indicate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best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host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3735833"/>
            <a:ext cx="555434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4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locality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due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which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some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causes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guests</a:t>
            </a:r>
            <a:r>
              <a:rPr sz="14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Arial"/>
                <a:cs typeface="Arial"/>
              </a:rPr>
              <a:t>prefer</a:t>
            </a:r>
            <a:r>
              <a:rPr sz="14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74050"/>
                </a:solidFill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3000" y="5146575"/>
            <a:ext cx="457200" cy="29210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5"/>
              </a:lnSpc>
            </a:pPr>
            <a:r>
              <a:rPr sz="2000" dirty="0">
                <a:solidFill>
                  <a:srgbClr val="374050"/>
                </a:solidFill>
                <a:latin typeface="MS PGothic"/>
                <a:cs typeface="MS PGothic"/>
              </a:rPr>
              <a:t>★</a:t>
            </a:r>
            <a:endParaRPr sz="2000">
              <a:latin typeface="MS PGothic"/>
              <a:cs typeface="MS P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7500" y="5118124"/>
            <a:ext cx="4102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Most</a:t>
            </a:r>
            <a:r>
              <a:rPr sz="2000" b="1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demanding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host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for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1A"/>
                </a:solidFill>
                <a:latin typeface="Arial"/>
                <a:cs typeface="Arial"/>
              </a:rPr>
              <a:t>Airbnb</a:t>
            </a:r>
            <a:r>
              <a:rPr sz="2000" b="1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1A1A1A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1700" y="5685236"/>
            <a:ext cx="5784850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In</a:t>
            </a:r>
            <a:r>
              <a:rPr sz="14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this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scatter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plot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graph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can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analyze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most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demanding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host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basis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it’s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availability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means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that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we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clearly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see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from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this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graph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that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mostly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guests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reviewed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those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hosts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whose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availability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sz="14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most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throughout</a:t>
            </a:r>
            <a:r>
              <a:rPr sz="14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year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guests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reviewed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on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many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basis</a:t>
            </a:r>
            <a:r>
              <a:rPr sz="1400" spc="-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as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already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seen</a:t>
            </a:r>
            <a:r>
              <a:rPr sz="140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1400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last</a:t>
            </a:r>
            <a:r>
              <a:rPr sz="1400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A1A"/>
                </a:solidFill>
                <a:latin typeface="Arial"/>
                <a:cs typeface="Arial"/>
              </a:rPr>
              <a:t>few</a:t>
            </a:r>
            <a:r>
              <a:rPr sz="1400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Arial"/>
                <a:cs typeface="Arial"/>
              </a:rPr>
              <a:t>graphs.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5693147"/>
            <a:ext cx="5943600" cy="204470"/>
            <a:chOff x="914400" y="5693147"/>
            <a:chExt cx="5943600" cy="204470"/>
          </a:xfrm>
        </p:grpSpPr>
        <p:sp>
          <p:nvSpPr>
            <p:cNvPr id="3" name="object 3"/>
            <p:cNvSpPr/>
            <p:nvPr/>
          </p:nvSpPr>
          <p:spPr>
            <a:xfrm>
              <a:off x="914400" y="5693147"/>
              <a:ext cx="5943600" cy="204470"/>
            </a:xfrm>
            <a:custGeom>
              <a:avLst/>
              <a:gdLst/>
              <a:ahLst/>
              <a:cxnLst/>
              <a:rect l="l" t="t" r="r" b="b"/>
              <a:pathLst>
                <a:path w="5943600" h="204470">
                  <a:moveTo>
                    <a:pt x="5943600" y="204452"/>
                  </a:moveTo>
                  <a:lnTo>
                    <a:pt x="0" y="204452"/>
                  </a:lnTo>
                  <a:lnTo>
                    <a:pt x="0" y="0"/>
                  </a:lnTo>
                  <a:lnTo>
                    <a:pt x="5943600" y="0"/>
                  </a:lnTo>
                  <a:lnTo>
                    <a:pt x="5943600" y="204452"/>
                  </a:lnTo>
                  <a:close/>
                </a:path>
              </a:pathLst>
            </a:custGeom>
            <a:solidFill>
              <a:srgbClr val="F6F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5835646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1270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4400" y="6398493"/>
            <a:ext cx="1226820" cy="29210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5"/>
              </a:lnSpc>
            </a:pPr>
            <a:r>
              <a:rPr sz="2000" u="heavy" dirty="0">
                <a:solidFill>
                  <a:srgbClr val="374050"/>
                </a:solidFill>
                <a:uFill>
                  <a:solidFill>
                    <a:srgbClr val="374050"/>
                  </a:solidFill>
                </a:uFill>
                <a:latin typeface="Arial"/>
                <a:cs typeface="Arial"/>
              </a:rPr>
              <a:t>Endnotes</a:t>
            </a:r>
            <a:r>
              <a:rPr sz="200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37405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967" y="7024789"/>
            <a:ext cx="5843270" cy="190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09575" indent="-336550">
              <a:lnSpc>
                <a:spcPct val="1102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Manhattan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most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focused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place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NYC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hosts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their business.</a:t>
            </a:r>
            <a:endParaRPr sz="1400">
              <a:latin typeface="Arial"/>
              <a:cs typeface="Arial"/>
            </a:endParaRPr>
          </a:p>
          <a:p>
            <a:pPr marL="348615" marR="735330" indent="-336550">
              <a:lnSpc>
                <a:spcPct val="1102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Customers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pay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highest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amount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Brooklyn,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Queens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and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Manhattan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(i.e.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$10000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-$10).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02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three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types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room(Entire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home/apt,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private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room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shared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room)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avg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price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highest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1400" spc="3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Entire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home/apt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211.79,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Private</a:t>
            </a:r>
            <a:r>
              <a:rPr sz="1400" spc="5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room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89.78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sharing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room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70.12.</a:t>
            </a:r>
            <a:endParaRPr sz="1400">
              <a:latin typeface="Arial"/>
              <a:cs typeface="Arial"/>
            </a:endParaRPr>
          </a:p>
          <a:p>
            <a:pPr marL="347980" indent="-327660">
              <a:lnSpc>
                <a:spcPct val="100000"/>
              </a:lnSpc>
              <a:spcBef>
                <a:spcPts val="170"/>
              </a:spcBef>
              <a:buSzPct val="92857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There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total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1294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locations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available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365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days.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690" y="1052867"/>
            <a:ext cx="5897043" cy="379151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967" y="868935"/>
            <a:ext cx="5803900" cy="378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0607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information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helps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find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people's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location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they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go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anytime.</a:t>
            </a:r>
            <a:endParaRPr sz="1400">
              <a:latin typeface="Arial"/>
              <a:cs typeface="Arial"/>
            </a:endParaRPr>
          </a:p>
          <a:p>
            <a:pPr marL="348615" marR="113664" indent="-336550">
              <a:lnSpc>
                <a:spcPct val="1102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Then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see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how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best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rating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hotels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according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their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price.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This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help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business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improvement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point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view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how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we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improve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so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our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rating,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reviews,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listing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count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increase.</a:t>
            </a:r>
            <a:endParaRPr sz="1400">
              <a:latin typeface="Arial"/>
              <a:cs typeface="Arial"/>
            </a:endParaRPr>
          </a:p>
          <a:p>
            <a:pPr marL="347345" marR="5080" indent="-335280" algn="just">
              <a:lnSpc>
                <a:spcPct val="1102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see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mostly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people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review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those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hosts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who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less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price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so 	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those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hosts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who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don’t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get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enough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reviews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because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may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their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price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is 	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too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high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make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them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less.</a:t>
            </a:r>
            <a:endParaRPr sz="1400">
              <a:latin typeface="Arial"/>
              <a:cs typeface="Arial"/>
            </a:endParaRPr>
          </a:p>
          <a:p>
            <a:pPr marL="347980" indent="-335280" algn="just">
              <a:lnSpc>
                <a:spcPct val="100000"/>
              </a:lnSpc>
              <a:spcBef>
                <a:spcPts val="170"/>
              </a:spcBef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Upper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East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Side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part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having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maximum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list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count</a:t>
            </a:r>
            <a:endParaRPr sz="1400">
              <a:latin typeface="Arial"/>
              <a:cs typeface="Arial"/>
            </a:endParaRPr>
          </a:p>
          <a:p>
            <a:pPr marL="348615" marR="83820" indent="-336550" algn="just">
              <a:lnSpc>
                <a:spcPct val="110200"/>
              </a:lnSpc>
              <a:buFont typeface="Arial"/>
              <a:buChar char="●"/>
              <a:tabLst>
                <a:tab pos="348615" algn="l"/>
                <a:tab pos="396240" algn="l"/>
              </a:tabLst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People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choose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Entire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home/apt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generally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so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52%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it,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Private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room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45.7%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Shared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room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2.4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so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given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more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focus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Entire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home/apt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option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so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our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profit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increase.</a:t>
            </a:r>
            <a:endParaRPr sz="1400">
              <a:latin typeface="Arial"/>
              <a:cs typeface="Arial"/>
            </a:endParaRPr>
          </a:p>
          <a:p>
            <a:pPr marL="348615" marR="360680" indent="-336550">
              <a:lnSpc>
                <a:spcPct val="1102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appreciate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our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premium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customers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Gurpreet Singh</a:t>
            </a:r>
            <a:endParaRPr sz="1400">
              <a:latin typeface="Arial"/>
              <a:cs typeface="Arial"/>
            </a:endParaRPr>
          </a:p>
          <a:p>
            <a:pPr marL="348615" marR="123189" indent="-336550">
              <a:lnSpc>
                <a:spcPct val="1102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also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check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group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pie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chart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host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doing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well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particular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location.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846454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280" y="1600200"/>
            <a:ext cx="5949950" cy="2377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u="sng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 is Airbnb:-</a:t>
            </a:r>
            <a:endParaRPr sz="2000" dirty="0" smtClean="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  <a:spcBef>
                <a:spcPts val="1910"/>
              </a:spcBef>
            </a:pPr>
            <a:r>
              <a:rPr sz="1400" dirty="0" smtClean="0">
                <a:latin typeface="Arial"/>
                <a:cs typeface="Arial"/>
              </a:rPr>
              <a:t>Airbnb</a:t>
            </a:r>
            <a:r>
              <a:rPr sz="1400" spc="-35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popular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online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marketplace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allows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rent </a:t>
            </a:r>
            <a:r>
              <a:rPr sz="1400" dirty="0">
                <a:latin typeface="Arial"/>
                <a:cs typeface="Arial"/>
              </a:rPr>
              <a:t>lodging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local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over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220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countries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regions.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Founded</a:t>
            </a:r>
            <a:r>
              <a:rPr sz="1400" spc="-25" dirty="0">
                <a:latin typeface="Arial"/>
                <a:cs typeface="Arial"/>
              </a:rPr>
              <a:t> in </a:t>
            </a:r>
            <a:r>
              <a:rPr sz="1400" dirty="0">
                <a:latin typeface="Arial"/>
                <a:cs typeface="Arial"/>
              </a:rPr>
              <a:t>2008,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Airbnb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revolutionized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travel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industry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unique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affordable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accommodations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beyond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traditional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experience. </a:t>
            </a:r>
            <a:r>
              <a:rPr sz="1400" dirty="0">
                <a:latin typeface="Arial"/>
                <a:cs typeface="Arial"/>
              </a:rPr>
              <a:t>Through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guests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range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properties,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including </a:t>
            </a:r>
            <a:r>
              <a:rPr sz="1400" dirty="0">
                <a:latin typeface="Arial"/>
                <a:cs typeface="Arial"/>
              </a:rPr>
              <a:t>private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rooms,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apartments,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villas,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treehouses,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even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 smtClean="0">
                <a:latin typeface="Arial"/>
                <a:cs typeface="Arial"/>
              </a:rPr>
              <a:t>castles</a:t>
            </a:r>
            <a:r>
              <a:rPr lang="en-US" sz="1400" spc="-1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12700" marR="90170">
              <a:lnSpc>
                <a:spcPct val="110200"/>
              </a:lnSpc>
              <a:spcBef>
                <a:spcPts val="12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8616948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21069"/>
            <a:ext cx="5951855" cy="678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Introduction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Arial"/>
              <a:cs typeface="Arial"/>
            </a:endParaRPr>
          </a:p>
          <a:p>
            <a:pPr marL="12700" marR="33655">
              <a:lnSpc>
                <a:spcPct val="110200"/>
              </a:lnSpc>
            </a:pPr>
            <a:r>
              <a:rPr sz="1400" dirty="0">
                <a:latin typeface="Arial"/>
                <a:cs typeface="Arial"/>
              </a:rPr>
              <a:t>Airbnb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game-</a:t>
            </a:r>
            <a:r>
              <a:rPr sz="1400" dirty="0">
                <a:latin typeface="Arial"/>
                <a:cs typeface="Arial"/>
              </a:rPr>
              <a:t>changing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transformed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people </a:t>
            </a:r>
            <a:r>
              <a:rPr sz="1400" dirty="0">
                <a:latin typeface="Arial"/>
                <a:cs typeface="Arial"/>
              </a:rPr>
              <a:t>travel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experience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destinations.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Founded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2008,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grown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into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global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phenomenon,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unique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personalized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book </a:t>
            </a:r>
            <a:r>
              <a:rPr sz="1400" dirty="0">
                <a:latin typeface="Arial"/>
                <a:cs typeface="Arial"/>
              </a:rPr>
              <a:t>lodging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accommodations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over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220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countries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regions.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its</a:t>
            </a:r>
            <a:endParaRPr sz="1400" dirty="0">
              <a:latin typeface="Arial"/>
              <a:cs typeface="Arial"/>
            </a:endParaRPr>
          </a:p>
          <a:p>
            <a:pPr marL="12700" marR="260985">
              <a:lnSpc>
                <a:spcPct val="110200"/>
              </a:lnSpc>
            </a:pPr>
            <a:r>
              <a:rPr sz="1400" spc="-10" dirty="0">
                <a:latin typeface="Arial"/>
                <a:cs typeface="Arial"/>
              </a:rPr>
              <a:t>user-</a:t>
            </a:r>
            <a:r>
              <a:rPr sz="1400" dirty="0">
                <a:latin typeface="Arial"/>
                <a:cs typeface="Arial"/>
              </a:rPr>
              <a:t>friendly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interface,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diverse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range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properties,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commitment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creating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authentic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local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experiences,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Airbnb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disrupted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traditional </a:t>
            </a:r>
            <a:r>
              <a:rPr sz="1400" dirty="0">
                <a:latin typeface="Arial"/>
                <a:cs typeface="Arial"/>
              </a:rPr>
              <a:t>hospitality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industry.</a:t>
            </a:r>
            <a:endParaRPr sz="1400" dirty="0">
              <a:latin typeface="Arial"/>
              <a:cs typeface="Arial"/>
            </a:endParaRPr>
          </a:p>
          <a:p>
            <a:pPr marL="12700" marR="43815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concept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behind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Airbnb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simple: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connect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travelers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local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hosts </a:t>
            </a:r>
            <a:r>
              <a:rPr sz="1400" dirty="0">
                <a:latin typeface="Arial"/>
                <a:cs typeface="Arial"/>
              </a:rPr>
              <a:t>who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homes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rooms.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20" dirty="0">
                <a:latin typeface="Arial"/>
                <a:cs typeface="Arial"/>
              </a:rPr>
              <a:t> only </a:t>
            </a:r>
            <a:r>
              <a:rPr sz="1400" dirty="0">
                <a:latin typeface="Arial"/>
                <a:cs typeface="Arial"/>
              </a:rPr>
              <a:t>provides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guests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personalized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affordable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travel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experience </a:t>
            </a:r>
            <a:r>
              <a:rPr sz="1400" dirty="0">
                <a:latin typeface="Arial"/>
                <a:cs typeface="Arial"/>
              </a:rPr>
              <a:t>but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also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opportunity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earn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extra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income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their </a:t>
            </a:r>
            <a:r>
              <a:rPr sz="1400" dirty="0">
                <a:latin typeface="Arial"/>
                <a:cs typeface="Arial"/>
              </a:rPr>
              <a:t>properties.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Airbnb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built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strong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community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guests, </a:t>
            </a:r>
            <a:r>
              <a:rPr sz="1400" dirty="0">
                <a:latin typeface="Arial"/>
                <a:cs typeface="Arial"/>
              </a:rPr>
              <a:t>fostering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connections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cultural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exchanges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between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over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world.</a:t>
            </a:r>
            <a:endParaRPr sz="1400" dirty="0">
              <a:latin typeface="Arial"/>
              <a:cs typeface="Arial"/>
            </a:endParaRPr>
          </a:p>
          <a:p>
            <a:pPr marL="12700" marR="64135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latin typeface="Arial"/>
                <a:cs typeface="Arial"/>
              </a:rPr>
              <a:t>Despite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success,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Airbnb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faced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fair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share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challenges,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including </a:t>
            </a:r>
            <a:r>
              <a:rPr sz="1400" dirty="0">
                <a:latin typeface="Arial"/>
                <a:cs typeface="Arial"/>
              </a:rPr>
              <a:t>regulatory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hurdles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concerns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over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safety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privacy.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However,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company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worked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tirelessly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address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these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issues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safe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users.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result,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Airbnb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continued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grow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evolve,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expanding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offerings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developing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features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enhance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experience.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latin typeface="Arial"/>
                <a:cs typeface="Arial"/>
              </a:rPr>
              <a:t>Overall,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Airbnb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revolutionized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travel,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unique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personalized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alternative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traditional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stays.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commitment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sustainability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responsible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tourism,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looks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continue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success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inspire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further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innovation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travel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industry.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8782053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5949"/>
            <a:ext cx="2480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Statement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45486"/>
            <a:ext cx="5958840" cy="479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Airbnb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faced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challenges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over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years,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including </a:t>
            </a:r>
            <a:r>
              <a:rPr sz="1400" dirty="0">
                <a:latin typeface="Arial"/>
                <a:cs typeface="Arial"/>
              </a:rPr>
              <a:t>regulatory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hurdles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concerns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over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safety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privacy.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some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cities,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platform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been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opposition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residents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concerned </a:t>
            </a:r>
            <a:r>
              <a:rPr sz="1400" dirty="0">
                <a:latin typeface="Arial"/>
                <a:cs typeface="Arial"/>
              </a:rPr>
              <a:t>about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impact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short-</a:t>
            </a:r>
            <a:r>
              <a:rPr sz="1400" dirty="0">
                <a:latin typeface="Arial"/>
                <a:cs typeface="Arial"/>
              </a:rPr>
              <a:t>term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rentals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neighborhoods.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Additionally, </a:t>
            </a:r>
            <a:r>
              <a:rPr sz="1400" dirty="0">
                <a:latin typeface="Arial"/>
                <a:cs typeface="Arial"/>
              </a:rPr>
              <a:t>there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been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guests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experiencing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safety</a:t>
            </a:r>
            <a:r>
              <a:rPr sz="1400" spc="-25" dirty="0">
                <a:latin typeface="Arial"/>
                <a:cs typeface="Arial"/>
              </a:rPr>
              <a:t> and</a:t>
            </a:r>
            <a:r>
              <a:rPr sz="1400" spc="5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security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issues,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such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theft,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vandalism,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even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assault.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These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incidents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raised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questions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about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responsibility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Airbnb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hosts</a:t>
            </a:r>
            <a:r>
              <a:rPr sz="1400" spc="-25" dirty="0">
                <a:latin typeface="Arial"/>
                <a:cs typeface="Arial"/>
              </a:rPr>
              <a:t> to </a:t>
            </a:r>
            <a:r>
              <a:rPr sz="1400" dirty="0">
                <a:latin typeface="Arial"/>
                <a:cs typeface="Arial"/>
              </a:rPr>
              <a:t>ensure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safety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guests,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better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regulation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enforcement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protect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guests.</a:t>
            </a:r>
            <a:endParaRPr sz="1400" dirty="0">
              <a:latin typeface="Arial"/>
              <a:cs typeface="Arial"/>
            </a:endParaRPr>
          </a:p>
          <a:p>
            <a:pPr marL="12700" marR="90170">
              <a:lnSpc>
                <a:spcPct val="110200"/>
              </a:lnSpc>
              <a:spcBef>
                <a:spcPts val="1200"/>
              </a:spcBef>
            </a:pPr>
            <a:r>
              <a:rPr sz="1400" spc="-10" dirty="0">
                <a:latin typeface="Arial"/>
                <a:cs typeface="Arial"/>
              </a:rPr>
              <a:t>Moreover,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COVID-</a:t>
            </a:r>
            <a:r>
              <a:rPr sz="1400" dirty="0">
                <a:latin typeface="Arial"/>
                <a:cs typeface="Arial"/>
              </a:rPr>
              <a:t>19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pandemic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severely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impacted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travel industry,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Airbnb.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company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faced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cancellations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decline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travel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restrictions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health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concerns.</a:t>
            </a:r>
            <a:r>
              <a:rPr sz="1400" spc="-25" dirty="0">
                <a:latin typeface="Arial"/>
                <a:cs typeface="Arial"/>
              </a:rPr>
              <a:t> The </a:t>
            </a:r>
            <a:r>
              <a:rPr sz="1400" dirty="0">
                <a:latin typeface="Arial"/>
                <a:cs typeface="Arial"/>
              </a:rPr>
              <a:t>pandemic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also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highlighted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importance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health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safety </a:t>
            </a:r>
            <a:r>
              <a:rPr sz="1400" dirty="0">
                <a:latin typeface="Arial"/>
                <a:cs typeface="Arial"/>
              </a:rPr>
              <a:t>measures,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such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enhanced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cleaning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protocols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contactless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check-</a:t>
            </a:r>
            <a:r>
              <a:rPr sz="1400" spc="-25" dirty="0">
                <a:latin typeface="Arial"/>
                <a:cs typeface="Arial"/>
              </a:rPr>
              <a:t>in, </a:t>
            </a:r>
            <a:r>
              <a:rPr sz="1400" dirty="0">
                <a:latin typeface="Arial"/>
                <a:cs typeface="Arial"/>
              </a:rPr>
              <a:t>which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become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crucial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recovery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travel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industry.</a:t>
            </a:r>
            <a:endParaRPr sz="1400" dirty="0">
              <a:latin typeface="Arial"/>
              <a:cs typeface="Arial"/>
            </a:endParaRPr>
          </a:p>
          <a:p>
            <a:pPr marL="12700" marR="40259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latin typeface="Arial"/>
                <a:cs typeface="Arial"/>
              </a:rPr>
              <a:t>Therefore,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problem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Airbnb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address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these </a:t>
            </a:r>
            <a:r>
              <a:rPr sz="1400" dirty="0">
                <a:latin typeface="Arial"/>
                <a:cs typeface="Arial"/>
              </a:rPr>
              <a:t>challenges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continue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provide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safe,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secure,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responsible </a:t>
            </a:r>
            <a:r>
              <a:rPr sz="1400" dirty="0">
                <a:latin typeface="Arial"/>
                <a:cs typeface="Arial"/>
              </a:rPr>
              <a:t>platform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guests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face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regulatory,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safety,</a:t>
            </a:r>
            <a:r>
              <a:rPr sz="1400" spc="-25" dirty="0">
                <a:latin typeface="Arial"/>
                <a:cs typeface="Arial"/>
              </a:rPr>
              <a:t> and </a:t>
            </a:r>
            <a:r>
              <a:rPr sz="1400" dirty="0">
                <a:latin typeface="Arial"/>
                <a:cs typeface="Arial"/>
              </a:rPr>
              <a:t>health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concerns.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8883653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01700" y="885949"/>
            <a:ext cx="5076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</a:t>
            </a: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Exploratory</a:t>
            </a: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Analysis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(EDA)?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744714"/>
            <a:ext cx="5962015" cy="720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Exploratory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(EDA)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method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analyze</a:t>
            </a:r>
            <a:r>
              <a:rPr sz="1400" spc="-25" dirty="0">
                <a:latin typeface="Arial"/>
                <a:cs typeface="Arial"/>
              </a:rPr>
              <a:t> and </a:t>
            </a:r>
            <a:r>
              <a:rPr sz="1400" dirty="0">
                <a:latin typeface="Arial"/>
                <a:cs typeface="Arial"/>
              </a:rPr>
              <a:t>summarize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dataset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order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understand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characteristics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patterns. </a:t>
            </a:r>
            <a:r>
              <a:rPr sz="1400" dirty="0">
                <a:latin typeface="Arial"/>
                <a:cs typeface="Arial"/>
              </a:rPr>
              <a:t>EDA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preprocess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identify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any </a:t>
            </a:r>
            <a:r>
              <a:rPr sz="1400" dirty="0">
                <a:latin typeface="Arial"/>
                <a:cs typeface="Arial"/>
              </a:rPr>
              <a:t>outliers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anomalies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present.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Some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techniques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used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visualizing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graphs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plots,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calculating </a:t>
            </a:r>
            <a:r>
              <a:rPr sz="1400" dirty="0">
                <a:latin typeface="Arial"/>
                <a:cs typeface="Arial"/>
              </a:rPr>
              <a:t>summary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statistics,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identifying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correlations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relationships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between variables.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following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various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steps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involved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process:</a:t>
            </a:r>
            <a:endParaRPr sz="1400">
              <a:latin typeface="Arial"/>
              <a:cs typeface="Arial"/>
            </a:endParaRPr>
          </a:p>
          <a:p>
            <a:pPr marL="12700" marR="175895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collection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Collecting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relevant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necessary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the </a:t>
            </a:r>
            <a:r>
              <a:rPr sz="1400" dirty="0">
                <a:latin typeface="Arial"/>
                <a:cs typeface="Arial"/>
              </a:rPr>
              <a:t>analysis.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gathering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various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sources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such</a:t>
            </a:r>
            <a:r>
              <a:rPr sz="1400" spc="-25" dirty="0">
                <a:latin typeface="Arial"/>
                <a:cs typeface="Arial"/>
              </a:rPr>
              <a:t> as </a:t>
            </a:r>
            <a:r>
              <a:rPr sz="1400" dirty="0">
                <a:latin typeface="Arial"/>
                <a:cs typeface="Arial"/>
              </a:rPr>
              <a:t>databases,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surveys,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experiments.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took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datasets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Kaggle.</a:t>
            </a:r>
            <a:endParaRPr sz="1400">
              <a:latin typeface="Arial"/>
              <a:cs typeface="Arial"/>
            </a:endParaRPr>
          </a:p>
          <a:p>
            <a:pPr marL="12700" marR="14604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Problem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Statement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initial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step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understanding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attributes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datasets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defined.</a:t>
            </a:r>
            <a:endParaRPr sz="1400">
              <a:latin typeface="Arial"/>
              <a:cs typeface="Arial"/>
            </a:endParaRPr>
          </a:p>
          <a:p>
            <a:pPr marL="12700" marR="192405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Cleaning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Cleaning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removing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missing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corrupted </a:t>
            </a:r>
            <a:r>
              <a:rPr sz="1400" dirty="0">
                <a:latin typeface="Arial"/>
                <a:cs typeface="Arial"/>
              </a:rPr>
              <a:t>values,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correcting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errors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inconsistencies.</a:t>
            </a:r>
            <a:endParaRPr sz="1400">
              <a:latin typeface="Arial"/>
              <a:cs typeface="Arial"/>
            </a:endParaRPr>
          </a:p>
          <a:p>
            <a:pPr marL="12700" marR="321310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Exploration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Exploring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visualizations, </a:t>
            </a:r>
            <a:r>
              <a:rPr sz="1400" dirty="0">
                <a:latin typeface="Arial"/>
                <a:cs typeface="Arial"/>
              </a:rPr>
              <a:t>performing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summary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statistics,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identifying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patterns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trends.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This </a:t>
            </a:r>
            <a:r>
              <a:rPr sz="1400" dirty="0">
                <a:latin typeface="Arial"/>
                <a:cs typeface="Arial"/>
              </a:rPr>
              <a:t>step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helps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gain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better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understanding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identify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any </a:t>
            </a:r>
            <a:r>
              <a:rPr sz="1400" dirty="0">
                <a:latin typeface="Arial"/>
                <a:cs typeface="Arial"/>
              </a:rPr>
              <a:t>potential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issues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outliers.</a:t>
            </a:r>
            <a:endParaRPr sz="1400">
              <a:latin typeface="Arial"/>
              <a:cs typeface="Arial"/>
            </a:endParaRPr>
          </a:p>
          <a:p>
            <a:pPr marL="12700" marR="130810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Transformation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Transforming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make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suitable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analysis.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normalizing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variables,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or </a:t>
            </a:r>
            <a:r>
              <a:rPr sz="1400" dirty="0">
                <a:latin typeface="Arial"/>
                <a:cs typeface="Arial"/>
              </a:rPr>
              <a:t>removing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outliers.</a:t>
            </a:r>
            <a:endParaRPr sz="1400">
              <a:latin typeface="Arial"/>
              <a:cs typeface="Arial"/>
            </a:endParaRPr>
          </a:p>
          <a:p>
            <a:pPr marL="12700" marR="191770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Visualization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visual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representations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better </a:t>
            </a:r>
            <a:r>
              <a:rPr sz="1400" dirty="0">
                <a:latin typeface="Arial"/>
                <a:cs typeface="Arial"/>
              </a:rPr>
              <a:t>understand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communicate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findings.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step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creating </a:t>
            </a:r>
            <a:r>
              <a:rPr sz="1400" dirty="0">
                <a:latin typeface="Arial"/>
                <a:cs typeface="Arial"/>
              </a:rPr>
              <a:t>charts,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graphs,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maps,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visualizations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help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convey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key </a:t>
            </a:r>
            <a:r>
              <a:rPr sz="1400" dirty="0">
                <a:latin typeface="Arial"/>
                <a:cs typeface="Arial"/>
              </a:rPr>
              <a:t>insights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analysis.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8910"/>
            <a:ext cx="5803900" cy="135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290" algn="just">
              <a:lnSpc>
                <a:spcPct val="1102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Interpretation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Interpreting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results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drawing </a:t>
            </a:r>
            <a:r>
              <a:rPr sz="1400" dirty="0">
                <a:latin typeface="Arial"/>
                <a:cs typeface="Arial"/>
              </a:rPr>
              <a:t>conclusions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step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communicating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findings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stakeholders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making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recommendations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further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action.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Conclusion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observations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made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recommendations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derived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that.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3244850"/>
            <a:ext cx="5613400" cy="0"/>
          </a:xfrm>
          <a:custGeom>
            <a:avLst/>
            <a:gdLst/>
            <a:ahLst/>
            <a:cxnLst/>
            <a:rect l="l" t="t" r="r" b="b"/>
            <a:pathLst>
              <a:path w="5613400">
                <a:moveTo>
                  <a:pt x="0" y="0"/>
                </a:moveTo>
                <a:lnTo>
                  <a:pt x="5613399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3541954"/>
            <a:ext cx="5648960" cy="538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Dataset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-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Airbnb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NYC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2019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these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Arial"/>
              <a:cs typeface="Arial"/>
            </a:endParaRPr>
          </a:p>
          <a:p>
            <a:pPr marL="469900" marR="459105" indent="-228600">
              <a:lnSpc>
                <a:spcPct val="110200"/>
              </a:lnSpc>
              <a:buChar char="●"/>
              <a:tabLst>
                <a:tab pos="469900" algn="l"/>
              </a:tabLst>
            </a:pPr>
            <a:r>
              <a:rPr sz="1400" b="1" dirty="0">
                <a:latin typeface="Arial"/>
                <a:cs typeface="Arial"/>
              </a:rPr>
              <a:t>Id: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unique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who</a:t>
            </a:r>
            <a:r>
              <a:rPr sz="1400" spc="-20" dirty="0">
                <a:latin typeface="Arial"/>
                <a:cs typeface="Arial"/>
              </a:rPr>
              <a:t> made </a:t>
            </a:r>
            <a:r>
              <a:rPr sz="1400" spc="-10" dirty="0">
                <a:latin typeface="Arial"/>
                <a:cs typeface="Arial"/>
              </a:rPr>
              <a:t>bookings.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750" dirty="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b="1" dirty="0">
                <a:latin typeface="Arial"/>
                <a:cs typeface="Arial"/>
              </a:rPr>
              <a:t>Name: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different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locations.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600" dirty="0">
              <a:latin typeface="Arial"/>
              <a:cs typeface="Arial"/>
            </a:endParaRPr>
          </a:p>
          <a:p>
            <a:pPr marL="469900" marR="5080" indent="-228600">
              <a:lnSpc>
                <a:spcPct val="110200"/>
              </a:lnSpc>
              <a:buFont typeface="Arial"/>
              <a:buChar char="●"/>
              <a:tabLst>
                <a:tab pos="469900" algn="l"/>
              </a:tabLst>
            </a:pPr>
            <a:r>
              <a:rPr sz="1400" b="1" dirty="0">
                <a:latin typeface="Arial"/>
                <a:cs typeface="Arial"/>
              </a:rPr>
              <a:t>Host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id: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unique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can </a:t>
            </a:r>
            <a:r>
              <a:rPr sz="1400" dirty="0">
                <a:latin typeface="Arial"/>
                <a:cs typeface="Arial"/>
              </a:rPr>
              <a:t>find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required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easily.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750" dirty="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1400" b="1" dirty="0">
                <a:latin typeface="Arial"/>
                <a:cs typeface="Arial"/>
              </a:rPr>
              <a:t>Host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name: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name.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600" dirty="0">
              <a:latin typeface="Arial"/>
              <a:cs typeface="Arial"/>
            </a:endParaRPr>
          </a:p>
          <a:p>
            <a:pPr marL="469900" marR="203835" indent="-228600">
              <a:lnSpc>
                <a:spcPct val="110200"/>
              </a:lnSpc>
              <a:buChar char="●"/>
              <a:tabLst>
                <a:tab pos="469900" algn="l"/>
              </a:tabLst>
            </a:pPr>
            <a:r>
              <a:rPr sz="1400" b="1" dirty="0">
                <a:latin typeface="Arial"/>
                <a:cs typeface="Arial"/>
              </a:rPr>
              <a:t>Neighbourhood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Group: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the </a:t>
            </a:r>
            <a:r>
              <a:rPr sz="1400" dirty="0">
                <a:latin typeface="Arial"/>
                <a:cs typeface="Arial"/>
              </a:rPr>
              <a:t>neighborhood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group.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means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larger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geographical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or </a:t>
            </a:r>
            <a:r>
              <a:rPr sz="1400" dirty="0">
                <a:latin typeface="Arial"/>
                <a:cs typeface="Arial"/>
              </a:rPr>
              <a:t>region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city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where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particular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location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located.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600" dirty="0">
              <a:latin typeface="Arial"/>
              <a:cs typeface="Arial"/>
            </a:endParaRPr>
          </a:p>
          <a:p>
            <a:pPr marL="469900" marR="182245" indent="-228600">
              <a:lnSpc>
                <a:spcPct val="110200"/>
              </a:lnSpc>
              <a:buChar char="●"/>
              <a:tabLst>
                <a:tab pos="469900" algn="l"/>
              </a:tabLst>
            </a:pPr>
            <a:r>
              <a:rPr sz="1400" b="1" dirty="0">
                <a:latin typeface="Arial"/>
                <a:cs typeface="Arial"/>
              </a:rPr>
              <a:t>Neighborhood: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the </a:t>
            </a:r>
            <a:r>
              <a:rPr sz="1400" dirty="0">
                <a:latin typeface="Arial"/>
                <a:cs typeface="Arial"/>
              </a:rPr>
              <a:t>neighborhood.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means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particular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locality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large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like</a:t>
            </a:r>
            <a:r>
              <a:rPr sz="1400" spc="-25" dirty="0">
                <a:latin typeface="Arial"/>
                <a:cs typeface="Arial"/>
              </a:rPr>
              <a:t> in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York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City,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neighborhood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would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indicate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specific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neighborhood,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such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lower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side,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Harlems,</a:t>
            </a:r>
            <a:r>
              <a:rPr sz="1400" spc="-25" dirty="0">
                <a:latin typeface="Arial"/>
                <a:cs typeface="Arial"/>
              </a:rPr>
              <a:t> or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8779259"/>
            <a:ext cx="5686425" cy="189865"/>
            <a:chOff x="914400" y="8779259"/>
            <a:chExt cx="5686425" cy="189865"/>
          </a:xfrm>
        </p:grpSpPr>
        <p:sp>
          <p:nvSpPr>
            <p:cNvPr id="3" name="object 3"/>
            <p:cNvSpPr/>
            <p:nvPr/>
          </p:nvSpPr>
          <p:spPr>
            <a:xfrm>
              <a:off x="914400" y="8779259"/>
              <a:ext cx="5686425" cy="189865"/>
            </a:xfrm>
            <a:custGeom>
              <a:avLst/>
              <a:gdLst/>
              <a:ahLst/>
              <a:cxnLst/>
              <a:rect l="l" t="t" r="r" b="b"/>
              <a:pathLst>
                <a:path w="5686425" h="189865">
                  <a:moveTo>
                    <a:pt x="5686425" y="189848"/>
                  </a:moveTo>
                  <a:lnTo>
                    <a:pt x="0" y="189848"/>
                  </a:lnTo>
                  <a:lnTo>
                    <a:pt x="0" y="0"/>
                  </a:lnTo>
                  <a:lnTo>
                    <a:pt x="5686425" y="0"/>
                  </a:lnTo>
                  <a:lnTo>
                    <a:pt x="5686425" y="189848"/>
                  </a:lnTo>
                  <a:close/>
                </a:path>
              </a:pathLst>
            </a:custGeom>
            <a:solidFill>
              <a:srgbClr val="F6F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8909048"/>
              <a:ext cx="5613400" cy="0"/>
            </a:xfrm>
            <a:custGeom>
              <a:avLst/>
              <a:gdLst/>
              <a:ahLst/>
              <a:cxnLst/>
              <a:rect l="l" t="t" r="r" b="b"/>
              <a:pathLst>
                <a:path w="5613400">
                  <a:moveTo>
                    <a:pt x="0" y="0"/>
                  </a:moveTo>
                  <a:lnTo>
                    <a:pt x="5613399" y="0"/>
                  </a:lnTo>
                </a:path>
              </a:pathLst>
            </a:custGeom>
            <a:ln w="1270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58900" y="902586"/>
            <a:ext cx="1092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Williamsburg.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143000" y="1384641"/>
            <a:ext cx="539750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ts val="1480"/>
              </a:lnSpc>
              <a:buChar char="●"/>
              <a:tabLst>
                <a:tab pos="227965" algn="l"/>
              </a:tabLst>
            </a:pP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Latitude:</a:t>
            </a:r>
            <a:r>
              <a:rPr sz="1300" b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location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contains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latitude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location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1602965"/>
            <a:ext cx="111379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30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area.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2039621"/>
            <a:ext cx="5379085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ts val="1480"/>
              </a:lnSpc>
              <a:buChar char="●"/>
              <a:tabLst>
                <a:tab pos="227965" algn="l"/>
              </a:tabLst>
            </a:pP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Longitude:</a:t>
            </a:r>
            <a:r>
              <a:rPr sz="1300" b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location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contains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longitude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location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2257945"/>
            <a:ext cx="1425575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area.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2694595"/>
            <a:ext cx="536956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ts val="1480"/>
              </a:lnSpc>
              <a:buFont typeface="Arial"/>
              <a:buChar char="●"/>
              <a:tabLst>
                <a:tab pos="227965" algn="l"/>
              </a:tabLst>
            </a:pP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Room</a:t>
            </a:r>
            <a:r>
              <a:rPr sz="1300" b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374050"/>
                </a:solidFill>
                <a:latin typeface="Arial"/>
                <a:cs typeface="Arial"/>
              </a:rPr>
              <a:t>Type:</a:t>
            </a:r>
            <a:r>
              <a:rPr sz="1300" b="1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column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contains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different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room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types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different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600" y="2912926"/>
            <a:ext cx="493903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locations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like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Private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room,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Entire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Apartment,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Sharing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Room,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Entire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1600" y="3131250"/>
            <a:ext cx="765175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Home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etc.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000" y="3567906"/>
            <a:ext cx="483489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ts val="1480"/>
              </a:lnSpc>
              <a:buChar char="●"/>
              <a:tabLst>
                <a:tab pos="227965" algn="l"/>
              </a:tabLst>
            </a:pP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Price:</a:t>
            </a:r>
            <a:r>
              <a:rPr sz="1300" b="1" spc="30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column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contains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pricing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different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room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types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1600" y="3786230"/>
            <a:ext cx="1783714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according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its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location.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000" y="4222880"/>
            <a:ext cx="530479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ts val="1480"/>
              </a:lnSpc>
              <a:buChar char="●"/>
              <a:tabLst>
                <a:tab pos="227965" algn="l"/>
              </a:tabLst>
            </a:pP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Minimum</a:t>
            </a:r>
            <a:r>
              <a:rPr sz="1300" b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Neights:</a:t>
            </a:r>
            <a:r>
              <a:rPr sz="1300" b="1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column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contains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minimum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nights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that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clients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1600" y="4441204"/>
            <a:ext cx="1957705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should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stay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or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pay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rent</a:t>
            </a:r>
            <a:r>
              <a:rPr sz="130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for.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000" y="4877860"/>
            <a:ext cx="545211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ts val="1480"/>
              </a:lnSpc>
              <a:buChar char="●"/>
              <a:tabLst>
                <a:tab pos="227965" algn="l"/>
              </a:tabLst>
            </a:pP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Number</a:t>
            </a:r>
            <a:r>
              <a:rPr sz="1300" b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300" b="1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Reviews:</a:t>
            </a:r>
            <a:r>
              <a:rPr sz="1300" b="1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column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contains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total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number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reviews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1600" y="5096185"/>
            <a:ext cx="520573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that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listing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has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received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from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previous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guests.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helps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to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600" y="5314515"/>
            <a:ext cx="299466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predict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popularity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host.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3000" y="5751165"/>
            <a:ext cx="5314315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ts val="1480"/>
              </a:lnSpc>
              <a:buChar char="●"/>
              <a:tabLst>
                <a:tab pos="227965" algn="l"/>
              </a:tabLst>
            </a:pP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Last</a:t>
            </a:r>
            <a:r>
              <a:rPr sz="1300" b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Review:</a:t>
            </a:r>
            <a:r>
              <a:rPr sz="1300" b="1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column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contains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most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recent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review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left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by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1600" y="5969489"/>
            <a:ext cx="2031364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guest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listing.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3000" y="6406145"/>
            <a:ext cx="5103495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ts val="1480"/>
              </a:lnSpc>
              <a:buChar char="●"/>
              <a:tabLst>
                <a:tab pos="227965" algn="l"/>
              </a:tabLst>
            </a:pP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Reviews</a:t>
            </a:r>
            <a:r>
              <a:rPr sz="1300" b="1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per</a:t>
            </a:r>
            <a:r>
              <a:rPr sz="1300" b="1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Month:</a:t>
            </a:r>
            <a:r>
              <a:rPr sz="1300" b="1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column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contains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average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number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of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71600" y="6624470"/>
            <a:ext cx="358140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reviews</a:t>
            </a:r>
            <a:r>
              <a:rPr sz="130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that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listing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receives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per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month.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3000" y="7061125"/>
            <a:ext cx="538734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ts val="1480"/>
              </a:lnSpc>
              <a:buChar char="●"/>
              <a:tabLst>
                <a:tab pos="227965" algn="l"/>
              </a:tabLst>
            </a:pP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Calculated</a:t>
            </a:r>
            <a:r>
              <a:rPr sz="1300" b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host</a:t>
            </a:r>
            <a:r>
              <a:rPr sz="1300" b="1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listing</a:t>
            </a:r>
            <a:r>
              <a:rPr sz="1300" b="1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count:</a:t>
            </a:r>
            <a:r>
              <a:rPr sz="1300" b="1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column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contains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total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number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1600" y="7279444"/>
            <a:ext cx="4692015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listings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that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particular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host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has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on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Airbnb.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Host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with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highly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1600" y="7497774"/>
            <a:ext cx="507746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calculated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host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listing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count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indicates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experience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expertise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1600" y="7716105"/>
            <a:ext cx="64643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host.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3000" y="8152748"/>
            <a:ext cx="545592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ts val="1480"/>
              </a:lnSpc>
              <a:buChar char="●"/>
              <a:tabLst>
                <a:tab pos="227965" algn="l"/>
              </a:tabLst>
            </a:pPr>
            <a:r>
              <a:rPr sz="1300" b="1" spc="-10" dirty="0">
                <a:solidFill>
                  <a:srgbClr val="374050"/>
                </a:solidFill>
                <a:latin typeface="Arial"/>
                <a:cs typeface="Arial"/>
              </a:rPr>
              <a:t>Availability</a:t>
            </a:r>
            <a:r>
              <a:rPr sz="1300" b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365</a:t>
            </a:r>
            <a:r>
              <a:rPr sz="1300" b="1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74050"/>
                </a:solidFill>
                <a:latin typeface="Arial"/>
                <a:cs typeface="Arial"/>
              </a:rPr>
              <a:t>days:</a:t>
            </a:r>
            <a:r>
              <a:rPr sz="1300" b="1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column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contains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information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about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host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71600" y="8371079"/>
            <a:ext cx="4942840" cy="18986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who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opens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how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many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days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year.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can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affect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profitability.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01700" y="885949"/>
            <a:ext cx="5902960" cy="749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0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Cleaning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Preparation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2700" marR="123825">
              <a:lnSpc>
                <a:spcPct val="110200"/>
              </a:lnSpc>
            </a:pPr>
            <a:r>
              <a:rPr sz="1400" dirty="0">
                <a:latin typeface="Arial"/>
                <a:cs typeface="Arial"/>
              </a:rPr>
              <a:t>Data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cleaning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identifying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correcting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removing </a:t>
            </a:r>
            <a:r>
              <a:rPr sz="1400" dirty="0">
                <a:latin typeface="Arial"/>
                <a:cs typeface="Arial"/>
              </a:rPr>
              <a:t>errors,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inconsistencies,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missing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dataset.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important </a:t>
            </a:r>
            <a:r>
              <a:rPr sz="1400" dirty="0">
                <a:latin typeface="Arial"/>
                <a:cs typeface="Arial"/>
              </a:rPr>
              <a:t>step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preprocessing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phase,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improve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quality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reliability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make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suitable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analysis.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Some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cleaning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techniques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include:</a:t>
            </a:r>
            <a:endParaRPr sz="1400">
              <a:latin typeface="Arial"/>
              <a:cs typeface="Arial"/>
            </a:endParaRPr>
          </a:p>
          <a:p>
            <a:pPr marL="12700" marR="45085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Removing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duplicate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records: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Identifying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removing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duplicate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records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  <a:p>
            <a:pPr marL="12700" marR="44450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Handling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missing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values: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Identifying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handling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missing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either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removing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entire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record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replacing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missing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suitable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estimate.</a:t>
            </a:r>
            <a:endParaRPr sz="1400">
              <a:latin typeface="Arial"/>
              <a:cs typeface="Arial"/>
            </a:endParaRPr>
          </a:p>
          <a:p>
            <a:pPr marL="12700" marR="469900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Formatting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type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conversion: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Formatting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ensure </a:t>
            </a:r>
            <a:r>
              <a:rPr sz="1400" dirty="0">
                <a:latin typeface="Arial"/>
                <a:cs typeface="Arial"/>
              </a:rPr>
              <a:t>consistency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converting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appropriate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type.</a:t>
            </a:r>
            <a:endParaRPr sz="1400">
              <a:latin typeface="Arial"/>
              <a:cs typeface="Arial"/>
            </a:endParaRPr>
          </a:p>
          <a:p>
            <a:pPr marL="12700" marR="311150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Outlier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detection: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Identifying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handling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outliers,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which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extreme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skew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results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analysis.</a:t>
            </a:r>
            <a:endParaRPr sz="1400">
              <a:latin typeface="Arial"/>
              <a:cs typeface="Arial"/>
            </a:endParaRPr>
          </a:p>
          <a:p>
            <a:pPr marL="12700" marR="104775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Normalization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scaling: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Normalizing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scaling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numerical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variables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ensure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scale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compared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more </a:t>
            </a:r>
            <a:r>
              <a:rPr sz="1400" spc="-10" dirty="0">
                <a:latin typeface="Arial"/>
                <a:cs typeface="Arial"/>
              </a:rPr>
              <a:t>easily.</a:t>
            </a:r>
            <a:endParaRPr sz="1400">
              <a:latin typeface="Arial"/>
              <a:cs typeface="Arial"/>
            </a:endParaRPr>
          </a:p>
          <a:p>
            <a:pPr marL="12700" marR="482600">
              <a:lnSpc>
                <a:spcPct val="110200"/>
              </a:lnSpc>
              <a:spcBef>
                <a:spcPts val="1200"/>
              </a:spcBef>
            </a:pPr>
            <a:r>
              <a:rPr sz="1400" b="1" spc="-10" dirty="0">
                <a:latin typeface="Arial"/>
                <a:cs typeface="Arial"/>
              </a:rPr>
              <a:t>Text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cleaning: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Cleaning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text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attributes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like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removing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stop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words, </a:t>
            </a:r>
            <a:r>
              <a:rPr sz="1400" dirty="0">
                <a:latin typeface="Arial"/>
                <a:cs typeface="Arial"/>
              </a:rPr>
              <a:t>stemming,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lemmatization.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latin typeface="Arial"/>
                <a:cs typeface="Arial"/>
              </a:rPr>
              <a:t>It's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important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cleaning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iterative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as </a:t>
            </a:r>
            <a:r>
              <a:rPr sz="1400" dirty="0">
                <a:latin typeface="Arial"/>
                <a:cs typeface="Arial"/>
              </a:rPr>
              <a:t>errors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inconsistencies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discovered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during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cleaning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process,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multiple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rounds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cleaning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necessary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achieve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high-quality </a:t>
            </a:r>
            <a:r>
              <a:rPr sz="1400" dirty="0">
                <a:latin typeface="Arial"/>
                <a:cs typeface="Arial"/>
              </a:rPr>
              <a:t>data.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Additionally,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cleaning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could</a:t>
            </a:r>
            <a:r>
              <a:rPr sz="1400" spc="-20" dirty="0">
                <a:latin typeface="Arial"/>
                <a:cs typeface="Arial"/>
              </a:rPr>
              <a:t> lead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important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information.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3124</Words>
  <Application>Microsoft Office PowerPoint</Application>
  <PresentationFormat>Custom</PresentationFormat>
  <Paragraphs>248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Technical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Documentation</dc:title>
  <dc:creator>abc</dc:creator>
  <cp:lastModifiedBy>abc</cp:lastModifiedBy>
  <cp:revision>6</cp:revision>
  <dcterms:created xsi:type="dcterms:W3CDTF">2023-08-06T08:13:50Z</dcterms:created>
  <dcterms:modified xsi:type="dcterms:W3CDTF">2023-08-13T09:41:22Z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m113 Google Docs Renderer</vt:lpwstr>
  </property>
</Properties>
</file>