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Oswald Medium" charset="0"/>
      <p:regular r:id="rId33"/>
      <p:bold r:id="rId34"/>
    </p:embeddedFont>
    <p:embeddedFont>
      <p:font typeface="Oswald SemiBold" charset="0"/>
      <p:regular r:id="rId35"/>
      <p:bold r:id="rId36"/>
    </p:embeddedFont>
    <p:embeddedFont>
      <p:font typeface="Roboto" charset="0"/>
      <p:regular r:id="rId37"/>
      <p:bold r:id="rId38"/>
      <p:italic r:id="rId39"/>
      <p:boldItalic r:id="rId40"/>
    </p:embeddedFont>
    <p:embeddedFont>
      <p:font typeface="Merriweather" charset="0"/>
      <p:regular r:id="rId41"/>
      <p:bold r:id="rId42"/>
      <p:italic r:id="rId43"/>
      <p:boldItalic r:id="rId44"/>
    </p:embeddedFont>
    <p:embeddedFont>
      <p:font typeface="Oswald"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957837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74be93f1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74be93f1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74be93f1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74be93f1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74be93f1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74be93f1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74be93f1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74be93f1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74be93f14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374be93f14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374be93f1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374be93f1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374be93f1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374be93f1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d253472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d253472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74be93f14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74be93f1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d2534725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1d2534725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19934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d2534725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d2534725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d2db9711d_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1d2db9711d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1d2db9711d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1d2db9711d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d2db9711d_4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1d2db9711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d2db9711d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d2db9711d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d2db9711d_4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d2db9711d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1d2db9711d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1d2db9711d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1d2db9711d_4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1d2db9711d_4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1d2db9711d_4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1d2db9711d_4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1d2db9711d_4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1d2db9711d_4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919934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9199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1d2db9711d_4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1d2db9711d_4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19934_0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74be93f1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74be93f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74be93f14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74be93f1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74be93f1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74be93f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74be93f1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74be93f1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74be93f1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74be93f1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Oswald SemiBold"/>
                <a:ea typeface="Oswald SemiBold"/>
                <a:cs typeface="Oswald SemiBold"/>
                <a:sym typeface="Oswald SemiBold"/>
              </a:rPr>
              <a:t>Mobile Price Range Prediction</a:t>
            </a:r>
            <a:endParaRPr dirty="0">
              <a:latin typeface="Oswald SemiBold"/>
              <a:ea typeface="Oswald SemiBold"/>
              <a:cs typeface="Oswald SemiBold"/>
              <a:sym typeface="Oswald SemiBold"/>
            </a:endParaRPr>
          </a:p>
          <a:p>
            <a:pPr marL="0" lvl="0" indent="0" algn="l" rtl="0">
              <a:spcBef>
                <a:spcPts val="0"/>
              </a:spcBef>
              <a:spcAft>
                <a:spcPts val="0"/>
              </a:spcAft>
              <a:buNone/>
            </a:pPr>
            <a:r>
              <a:rPr lang="en" dirty="0">
                <a:latin typeface="Oswald Medium"/>
                <a:ea typeface="Oswald Medium"/>
                <a:cs typeface="Oswald Medium"/>
                <a:sym typeface="Oswald Medium"/>
              </a:rPr>
              <a:t>(Classification Project)</a:t>
            </a:r>
            <a:endParaRPr dirty="0">
              <a:latin typeface="Oswald Medium"/>
              <a:ea typeface="Oswald Medium"/>
              <a:cs typeface="Oswald Medium"/>
              <a:sym typeface="Oswald Medium"/>
            </a:endParaRPr>
          </a:p>
        </p:txBody>
      </p:sp>
      <p:sp>
        <p:nvSpPr>
          <p:cNvPr id="65" name="Google Shape;65;p13"/>
          <p:cNvSpPr txBox="1">
            <a:spLocks noGrp="1"/>
          </p:cNvSpPr>
          <p:nvPr>
            <p:ph type="subTitle" idx="1"/>
          </p:nvPr>
        </p:nvSpPr>
        <p:spPr>
          <a:xfrm>
            <a:off x="443050" y="1981189"/>
            <a:ext cx="4242600" cy="976615"/>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400" b="1" dirty="0" smtClean="0">
                <a:latin typeface="Oswald Medium"/>
                <a:ea typeface="Oswald Medium"/>
                <a:cs typeface="Oswald Medium"/>
                <a:sym typeface="Oswald Medium"/>
              </a:rPr>
              <a:t>  </a:t>
            </a:r>
            <a:r>
              <a:rPr lang="en" sz="2000" b="1" dirty="0" smtClean="0">
                <a:latin typeface="Oswald Medium"/>
                <a:ea typeface="Oswald Medium"/>
                <a:cs typeface="Oswald Medium"/>
                <a:sym typeface="Oswald Medium"/>
              </a:rPr>
              <a:t>Presented by :</a:t>
            </a:r>
          </a:p>
          <a:p>
            <a:pPr marL="0" lvl="0" indent="0" algn="l" rtl="0">
              <a:spcBef>
                <a:spcPts val="0"/>
              </a:spcBef>
              <a:spcAft>
                <a:spcPts val="0"/>
              </a:spcAft>
              <a:buNone/>
            </a:pPr>
            <a:r>
              <a:rPr lang="en" sz="2000" b="1" dirty="0" smtClean="0">
                <a:latin typeface="Oswald Medium"/>
                <a:ea typeface="Oswald Medium"/>
                <a:cs typeface="Oswald Medium"/>
                <a:sym typeface="Oswald Medium"/>
              </a:rPr>
              <a:t>                             </a:t>
            </a:r>
            <a:r>
              <a:rPr lang="en" sz="2000" b="1" dirty="0" smtClean="0">
                <a:latin typeface="Oswald Medium"/>
                <a:ea typeface="Oswald Medium"/>
                <a:cs typeface="Oswald Medium"/>
                <a:sym typeface="Oswald Medium"/>
              </a:rPr>
              <a:t>LALIT</a:t>
            </a:r>
            <a:endParaRPr lang="en" sz="2000" b="1" dirty="0" smtClean="0">
              <a:latin typeface="Oswald Medium"/>
              <a:ea typeface="Oswald Medium"/>
              <a:cs typeface="Oswald Medium"/>
              <a:sym typeface="Oswald Medium"/>
            </a:endParaRPr>
          </a:p>
          <a:p>
            <a:pPr marL="0" lvl="0" indent="0" algn="l" rtl="0">
              <a:spcBef>
                <a:spcPts val="0"/>
              </a:spcBef>
              <a:spcAft>
                <a:spcPts val="0"/>
              </a:spcAft>
              <a:buNone/>
            </a:pPr>
            <a:r>
              <a:rPr lang="en" sz="2400" b="1" dirty="0">
                <a:latin typeface="Oswald Medium"/>
                <a:ea typeface="Oswald Medium"/>
                <a:cs typeface="Oswald Medium"/>
                <a:sym typeface="Oswald Medium"/>
              </a:rPr>
              <a:t> </a:t>
            </a:r>
            <a:r>
              <a:rPr lang="en" sz="2400" b="1" dirty="0" smtClean="0">
                <a:latin typeface="Oswald Medium"/>
                <a:ea typeface="Oswald Medium"/>
                <a:cs typeface="Oswald Medium"/>
                <a:sym typeface="Oswald Medium"/>
              </a:rPr>
              <a:t>                           </a:t>
            </a:r>
            <a:endParaRPr sz="2400" b="1" dirty="0">
              <a:latin typeface="Oswald Medium"/>
              <a:ea typeface="Oswald Medium"/>
              <a:cs typeface="Oswald Medium"/>
              <a:sym typeface="Oswald Medium"/>
            </a:endParaRPr>
          </a:p>
        </p:txBody>
      </p:sp>
      <p:pic>
        <p:nvPicPr>
          <p:cNvPr id="66" name="Google Shape;66;p13"/>
          <p:cNvPicPr preferRelativeResize="0"/>
          <p:nvPr/>
        </p:nvPicPr>
        <p:blipFill rotWithShape="1">
          <a:blip r:embed="rId3">
            <a:alphaModFix/>
          </a:blip>
          <a:srcRect/>
          <a:stretch/>
        </p:blipFill>
        <p:spPr>
          <a:xfrm>
            <a:off x="7104705" y="123812"/>
            <a:ext cx="1955799" cy="415925"/>
          </a:xfrm>
          <a:prstGeom prst="rect">
            <a:avLst/>
          </a:prstGeom>
          <a:noFill/>
          <a:ln>
            <a:noFill/>
          </a:ln>
        </p:spPr>
      </p:pic>
      <p:pic>
        <p:nvPicPr>
          <p:cNvPr id="67" name="Google Shape;67;p13"/>
          <p:cNvPicPr preferRelativeResize="0"/>
          <p:nvPr/>
        </p:nvPicPr>
        <p:blipFill rotWithShape="1">
          <a:blip r:embed="rId4">
            <a:alphaModFix/>
          </a:blip>
          <a:srcRect t="-4760" b="4760"/>
          <a:stretch/>
        </p:blipFill>
        <p:spPr>
          <a:xfrm>
            <a:off x="4685650" y="1612075"/>
            <a:ext cx="4458350" cy="3531425"/>
          </a:xfrm>
          <a:prstGeom prst="rect">
            <a:avLst/>
          </a:prstGeom>
          <a:noFill/>
          <a:ln>
            <a:noFill/>
          </a:ln>
        </p:spPr>
      </p:pic>
      <p:sp>
        <p:nvSpPr>
          <p:cNvPr id="68" name="Google Shape;68;p13"/>
          <p:cNvSpPr txBox="1"/>
          <p:nvPr/>
        </p:nvSpPr>
        <p:spPr>
          <a:xfrm>
            <a:off x="361425" y="164825"/>
            <a:ext cx="5456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accent1"/>
                </a:solidFill>
                <a:latin typeface="Oswald SemiBold"/>
                <a:ea typeface="Oswald SemiBold"/>
                <a:cs typeface="Oswald SemiBold"/>
                <a:sym typeface="Oswald SemiBold"/>
              </a:rPr>
              <a:t>Capstone Project - 3</a:t>
            </a:r>
            <a:endParaRPr sz="2300" dirty="0">
              <a:solidFill>
                <a:schemeClr val="accent1"/>
              </a:solidFill>
              <a:latin typeface="Oswald SemiBold"/>
              <a:ea typeface="Oswald SemiBold"/>
              <a:cs typeface="Oswald SemiBold"/>
              <a:sym typeface="Oswal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latin typeface="Oswald SemiBold"/>
                <a:ea typeface="Oswald SemiBold"/>
                <a:cs typeface="Oswald SemiBold"/>
                <a:sym typeface="Oswald SemiBold"/>
              </a:rPr>
              <a:t>Continued…</a:t>
            </a:r>
            <a:endParaRPr sz="2200">
              <a:latin typeface="Oswald SemiBold"/>
              <a:ea typeface="Oswald SemiBold"/>
              <a:cs typeface="Oswald SemiBold"/>
              <a:sym typeface="Oswald SemiBold"/>
            </a:endParaRPr>
          </a:p>
        </p:txBody>
      </p:sp>
      <p:pic>
        <p:nvPicPr>
          <p:cNvPr id="138" name="Google Shape;138;p22"/>
          <p:cNvPicPr preferRelativeResize="0"/>
          <p:nvPr/>
        </p:nvPicPr>
        <p:blipFill>
          <a:blip r:embed="rId3">
            <a:alphaModFix/>
          </a:blip>
          <a:stretch>
            <a:fillRect/>
          </a:stretch>
        </p:blipFill>
        <p:spPr>
          <a:xfrm>
            <a:off x="1697450" y="152400"/>
            <a:ext cx="1545050" cy="1806375"/>
          </a:xfrm>
          <a:prstGeom prst="rect">
            <a:avLst/>
          </a:prstGeom>
          <a:noFill/>
          <a:ln>
            <a:noFill/>
          </a:ln>
        </p:spPr>
      </p:pic>
      <p:pic>
        <p:nvPicPr>
          <p:cNvPr id="139" name="Google Shape;139;p22"/>
          <p:cNvPicPr preferRelativeResize="0"/>
          <p:nvPr/>
        </p:nvPicPr>
        <p:blipFill>
          <a:blip r:embed="rId4">
            <a:alphaModFix/>
          </a:blip>
          <a:stretch>
            <a:fillRect/>
          </a:stretch>
        </p:blipFill>
        <p:spPr>
          <a:xfrm>
            <a:off x="152400" y="152400"/>
            <a:ext cx="1545050" cy="1806375"/>
          </a:xfrm>
          <a:prstGeom prst="rect">
            <a:avLst/>
          </a:prstGeom>
          <a:noFill/>
          <a:ln>
            <a:noFill/>
          </a:ln>
        </p:spPr>
      </p:pic>
      <p:pic>
        <p:nvPicPr>
          <p:cNvPr id="140" name="Google Shape;140;p22"/>
          <p:cNvPicPr preferRelativeResize="0"/>
          <p:nvPr/>
        </p:nvPicPr>
        <p:blipFill>
          <a:blip r:embed="rId5">
            <a:alphaModFix/>
          </a:blip>
          <a:stretch>
            <a:fillRect/>
          </a:stretch>
        </p:blipFill>
        <p:spPr>
          <a:xfrm>
            <a:off x="3242500" y="152400"/>
            <a:ext cx="1697825" cy="1806375"/>
          </a:xfrm>
          <a:prstGeom prst="rect">
            <a:avLst/>
          </a:prstGeom>
          <a:noFill/>
          <a:ln>
            <a:noFill/>
          </a:ln>
        </p:spPr>
      </p:pic>
      <p:pic>
        <p:nvPicPr>
          <p:cNvPr id="141" name="Google Shape;141;p22"/>
          <p:cNvPicPr preferRelativeResize="0"/>
          <p:nvPr/>
        </p:nvPicPr>
        <p:blipFill>
          <a:blip r:embed="rId6">
            <a:alphaModFix/>
          </a:blip>
          <a:stretch>
            <a:fillRect/>
          </a:stretch>
        </p:blipFill>
        <p:spPr>
          <a:xfrm>
            <a:off x="4940325" y="152400"/>
            <a:ext cx="1697825" cy="1837100"/>
          </a:xfrm>
          <a:prstGeom prst="rect">
            <a:avLst/>
          </a:prstGeom>
          <a:noFill/>
          <a:ln>
            <a:noFill/>
          </a:ln>
        </p:spPr>
      </p:pic>
      <p:pic>
        <p:nvPicPr>
          <p:cNvPr id="142" name="Google Shape;142;p22"/>
          <p:cNvPicPr preferRelativeResize="0"/>
          <p:nvPr/>
        </p:nvPicPr>
        <p:blipFill>
          <a:blip r:embed="rId7">
            <a:alphaModFix/>
          </a:blip>
          <a:stretch>
            <a:fillRect/>
          </a:stretch>
        </p:blipFill>
        <p:spPr>
          <a:xfrm>
            <a:off x="6638150" y="152400"/>
            <a:ext cx="1477454" cy="1837100"/>
          </a:xfrm>
          <a:prstGeom prst="rect">
            <a:avLst/>
          </a:prstGeom>
          <a:noFill/>
          <a:ln>
            <a:noFill/>
          </a:ln>
        </p:spPr>
      </p:pic>
      <p:pic>
        <p:nvPicPr>
          <p:cNvPr id="143" name="Google Shape;143;p22"/>
          <p:cNvPicPr preferRelativeResize="0"/>
          <p:nvPr/>
        </p:nvPicPr>
        <p:blipFill>
          <a:blip r:embed="rId8">
            <a:alphaModFix/>
          </a:blip>
          <a:stretch>
            <a:fillRect/>
          </a:stretch>
        </p:blipFill>
        <p:spPr>
          <a:xfrm>
            <a:off x="152400" y="1934475"/>
            <a:ext cx="1545050" cy="1806375"/>
          </a:xfrm>
          <a:prstGeom prst="rect">
            <a:avLst/>
          </a:prstGeom>
          <a:noFill/>
          <a:ln>
            <a:noFill/>
          </a:ln>
        </p:spPr>
      </p:pic>
      <p:pic>
        <p:nvPicPr>
          <p:cNvPr id="144" name="Google Shape;144;p22"/>
          <p:cNvPicPr preferRelativeResize="0"/>
          <p:nvPr/>
        </p:nvPicPr>
        <p:blipFill>
          <a:blip r:embed="rId9">
            <a:alphaModFix/>
          </a:blip>
          <a:stretch>
            <a:fillRect/>
          </a:stretch>
        </p:blipFill>
        <p:spPr>
          <a:xfrm>
            <a:off x="1697450" y="1934475"/>
            <a:ext cx="1598975" cy="1806375"/>
          </a:xfrm>
          <a:prstGeom prst="rect">
            <a:avLst/>
          </a:prstGeom>
          <a:noFill/>
          <a:ln>
            <a:noFill/>
          </a:ln>
        </p:spPr>
      </p:pic>
      <p:pic>
        <p:nvPicPr>
          <p:cNvPr id="145" name="Google Shape;145;p22"/>
          <p:cNvPicPr preferRelativeResize="0"/>
          <p:nvPr/>
        </p:nvPicPr>
        <p:blipFill>
          <a:blip r:embed="rId10">
            <a:alphaModFix/>
          </a:blip>
          <a:stretch>
            <a:fillRect/>
          </a:stretch>
        </p:blipFill>
        <p:spPr>
          <a:xfrm>
            <a:off x="3242500" y="1934475"/>
            <a:ext cx="1697825" cy="1806375"/>
          </a:xfrm>
          <a:prstGeom prst="rect">
            <a:avLst/>
          </a:prstGeom>
          <a:noFill/>
          <a:ln>
            <a:noFill/>
          </a:ln>
        </p:spPr>
      </p:pic>
      <p:pic>
        <p:nvPicPr>
          <p:cNvPr id="146" name="Google Shape;146;p22"/>
          <p:cNvPicPr preferRelativeResize="0"/>
          <p:nvPr/>
        </p:nvPicPr>
        <p:blipFill>
          <a:blip r:embed="rId11">
            <a:alphaModFix/>
          </a:blip>
          <a:stretch>
            <a:fillRect/>
          </a:stretch>
        </p:blipFill>
        <p:spPr>
          <a:xfrm>
            <a:off x="4940325" y="1901900"/>
            <a:ext cx="1697825" cy="1806375"/>
          </a:xfrm>
          <a:prstGeom prst="rect">
            <a:avLst/>
          </a:prstGeom>
          <a:noFill/>
          <a:ln>
            <a:noFill/>
          </a:ln>
        </p:spPr>
      </p:pic>
      <p:pic>
        <p:nvPicPr>
          <p:cNvPr id="147" name="Google Shape;147;p22"/>
          <p:cNvPicPr preferRelativeResize="0"/>
          <p:nvPr/>
        </p:nvPicPr>
        <p:blipFill>
          <a:blip r:embed="rId12">
            <a:alphaModFix/>
          </a:blip>
          <a:stretch>
            <a:fillRect/>
          </a:stretch>
        </p:blipFill>
        <p:spPr>
          <a:xfrm>
            <a:off x="6638150" y="1934475"/>
            <a:ext cx="1545050" cy="180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Oswald SemiBold"/>
                <a:ea typeface="Oswald SemiBold"/>
                <a:cs typeface="Oswald SemiBold"/>
                <a:sym typeface="Oswald SemiBold"/>
              </a:rPr>
              <a:t>And some more charts.</a:t>
            </a:r>
            <a:endParaRPr sz="2000">
              <a:latin typeface="Oswald SemiBold"/>
              <a:ea typeface="Oswald SemiBold"/>
              <a:cs typeface="Oswald SemiBold"/>
              <a:sym typeface="Oswald SemiBold"/>
            </a:endParaRPr>
          </a:p>
        </p:txBody>
      </p:sp>
      <p:pic>
        <p:nvPicPr>
          <p:cNvPr id="153" name="Google Shape;153;p23"/>
          <p:cNvPicPr preferRelativeResize="0"/>
          <p:nvPr/>
        </p:nvPicPr>
        <p:blipFill>
          <a:blip r:embed="rId3">
            <a:alphaModFix/>
          </a:blip>
          <a:stretch>
            <a:fillRect/>
          </a:stretch>
        </p:blipFill>
        <p:spPr>
          <a:xfrm>
            <a:off x="152400" y="152400"/>
            <a:ext cx="2435450" cy="2974275"/>
          </a:xfrm>
          <a:prstGeom prst="rect">
            <a:avLst/>
          </a:prstGeom>
          <a:noFill/>
          <a:ln>
            <a:noFill/>
          </a:ln>
        </p:spPr>
      </p:pic>
      <p:pic>
        <p:nvPicPr>
          <p:cNvPr id="154" name="Google Shape;154;p23"/>
          <p:cNvPicPr preferRelativeResize="0"/>
          <p:nvPr/>
        </p:nvPicPr>
        <p:blipFill>
          <a:blip r:embed="rId4">
            <a:alphaModFix/>
          </a:blip>
          <a:stretch>
            <a:fillRect/>
          </a:stretch>
        </p:blipFill>
        <p:spPr>
          <a:xfrm>
            <a:off x="2736475" y="152400"/>
            <a:ext cx="2435450" cy="2974275"/>
          </a:xfrm>
          <a:prstGeom prst="rect">
            <a:avLst/>
          </a:prstGeom>
          <a:noFill/>
          <a:ln>
            <a:noFill/>
          </a:ln>
        </p:spPr>
      </p:pic>
      <p:pic>
        <p:nvPicPr>
          <p:cNvPr id="155" name="Google Shape;155;p23"/>
          <p:cNvPicPr preferRelativeResize="0"/>
          <p:nvPr/>
        </p:nvPicPr>
        <p:blipFill>
          <a:blip r:embed="rId5">
            <a:alphaModFix/>
          </a:blip>
          <a:stretch>
            <a:fillRect/>
          </a:stretch>
        </p:blipFill>
        <p:spPr>
          <a:xfrm>
            <a:off x="5579800" y="152400"/>
            <a:ext cx="2711300" cy="297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25" y="168025"/>
            <a:ext cx="8627100" cy="95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22">
                <a:latin typeface="Oswald SemiBold"/>
                <a:ea typeface="Oswald SemiBold"/>
                <a:cs typeface="Oswald SemiBold"/>
                <a:sym typeface="Oswald SemiBold"/>
              </a:rPr>
              <a:t>Charts to show the mean and median value of all numeric columns:</a:t>
            </a:r>
            <a:endParaRPr sz="3022">
              <a:latin typeface="Oswald SemiBold"/>
              <a:ea typeface="Oswald SemiBold"/>
              <a:cs typeface="Oswald SemiBold"/>
              <a:sym typeface="Oswald SemiBold"/>
            </a:endParaRPr>
          </a:p>
        </p:txBody>
      </p:sp>
      <p:pic>
        <p:nvPicPr>
          <p:cNvPr id="161" name="Google Shape;161;p24"/>
          <p:cNvPicPr preferRelativeResize="0"/>
          <p:nvPr/>
        </p:nvPicPr>
        <p:blipFill>
          <a:blip r:embed="rId3">
            <a:alphaModFix/>
          </a:blip>
          <a:stretch>
            <a:fillRect/>
          </a:stretch>
        </p:blipFill>
        <p:spPr>
          <a:xfrm>
            <a:off x="152400" y="1320000"/>
            <a:ext cx="1668200" cy="1782850"/>
          </a:xfrm>
          <a:prstGeom prst="rect">
            <a:avLst/>
          </a:prstGeom>
          <a:noFill/>
          <a:ln>
            <a:noFill/>
          </a:ln>
        </p:spPr>
      </p:pic>
      <p:pic>
        <p:nvPicPr>
          <p:cNvPr id="162" name="Google Shape;162;p24"/>
          <p:cNvPicPr preferRelativeResize="0"/>
          <p:nvPr/>
        </p:nvPicPr>
        <p:blipFill>
          <a:blip r:embed="rId4">
            <a:alphaModFix/>
          </a:blip>
          <a:stretch>
            <a:fillRect/>
          </a:stretch>
        </p:blipFill>
        <p:spPr>
          <a:xfrm>
            <a:off x="1820600" y="1320000"/>
            <a:ext cx="1668200" cy="1782850"/>
          </a:xfrm>
          <a:prstGeom prst="rect">
            <a:avLst/>
          </a:prstGeom>
          <a:noFill/>
          <a:ln>
            <a:noFill/>
          </a:ln>
        </p:spPr>
      </p:pic>
      <p:pic>
        <p:nvPicPr>
          <p:cNvPr id="163" name="Google Shape;163;p24"/>
          <p:cNvPicPr preferRelativeResize="0"/>
          <p:nvPr/>
        </p:nvPicPr>
        <p:blipFill>
          <a:blip r:embed="rId5">
            <a:alphaModFix/>
          </a:blip>
          <a:stretch>
            <a:fillRect/>
          </a:stretch>
        </p:blipFill>
        <p:spPr>
          <a:xfrm>
            <a:off x="3488800" y="1320000"/>
            <a:ext cx="1574275" cy="1782850"/>
          </a:xfrm>
          <a:prstGeom prst="rect">
            <a:avLst/>
          </a:prstGeom>
          <a:noFill/>
          <a:ln>
            <a:noFill/>
          </a:ln>
        </p:spPr>
      </p:pic>
      <p:pic>
        <p:nvPicPr>
          <p:cNvPr id="164" name="Google Shape;164;p24"/>
          <p:cNvPicPr preferRelativeResize="0"/>
          <p:nvPr/>
        </p:nvPicPr>
        <p:blipFill>
          <a:blip r:embed="rId6">
            <a:alphaModFix/>
          </a:blip>
          <a:stretch>
            <a:fillRect/>
          </a:stretch>
        </p:blipFill>
        <p:spPr>
          <a:xfrm>
            <a:off x="5063075" y="1320000"/>
            <a:ext cx="1668200" cy="1782850"/>
          </a:xfrm>
          <a:prstGeom prst="rect">
            <a:avLst/>
          </a:prstGeom>
          <a:noFill/>
          <a:ln>
            <a:noFill/>
          </a:ln>
        </p:spPr>
      </p:pic>
      <p:sp>
        <p:nvSpPr>
          <p:cNvPr id="165" name="Google Shape;165;p24"/>
          <p:cNvSpPr txBox="1"/>
          <p:nvPr/>
        </p:nvSpPr>
        <p:spPr>
          <a:xfrm>
            <a:off x="311725" y="3476175"/>
            <a:ext cx="2823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12121"/>
                </a:solidFill>
                <a:latin typeface="Oswald Medium"/>
                <a:ea typeface="Oswald Medium"/>
                <a:cs typeface="Oswald Medium"/>
                <a:sym typeface="Oswald Medium"/>
              </a:rPr>
              <a:t>DOTTED CYAN LINE=</a:t>
            </a:r>
            <a:r>
              <a:rPr lang="en" sz="1700">
                <a:solidFill>
                  <a:srgbClr val="00FFFF"/>
                </a:solidFill>
                <a:latin typeface="Oswald Medium"/>
                <a:ea typeface="Oswald Medium"/>
                <a:cs typeface="Oswald Medium"/>
                <a:sym typeface="Oswald Medium"/>
              </a:rPr>
              <a:t>MEDIAN </a:t>
            </a:r>
            <a:endParaRPr sz="1600">
              <a:solidFill>
                <a:schemeClr val="dk2"/>
              </a:solidFill>
              <a:latin typeface="Oswald"/>
              <a:ea typeface="Oswald"/>
              <a:cs typeface="Oswald"/>
              <a:sym typeface="Oswald"/>
            </a:endParaRPr>
          </a:p>
          <a:p>
            <a:pPr marL="0" lvl="0" indent="0" algn="l" rtl="0">
              <a:spcBef>
                <a:spcPts val="0"/>
              </a:spcBef>
              <a:spcAft>
                <a:spcPts val="0"/>
              </a:spcAft>
              <a:buNone/>
            </a:pPr>
            <a:r>
              <a:rPr lang="en" sz="1700">
                <a:solidFill>
                  <a:srgbClr val="212121"/>
                </a:solidFill>
                <a:latin typeface="Oswald Medium"/>
                <a:ea typeface="Oswald Medium"/>
                <a:cs typeface="Oswald Medium"/>
                <a:sym typeface="Oswald Medium"/>
              </a:rPr>
              <a:t>DOTTED MAGENTA LINE=</a:t>
            </a:r>
            <a:r>
              <a:rPr lang="en" sz="1700">
                <a:solidFill>
                  <a:srgbClr val="FF00FF"/>
                </a:solidFill>
                <a:latin typeface="Oswald Medium"/>
                <a:ea typeface="Oswald Medium"/>
                <a:cs typeface="Oswald Medium"/>
                <a:sym typeface="Oswald Medium"/>
              </a:rPr>
              <a:t> MEAN</a:t>
            </a:r>
            <a:endParaRPr sz="1700">
              <a:solidFill>
                <a:srgbClr val="FF00FF"/>
              </a:solidFill>
              <a:latin typeface="Oswald Medium"/>
              <a:ea typeface="Oswald Medium"/>
              <a:cs typeface="Oswald Medium"/>
              <a:sym typeface="Oswald Medium"/>
            </a:endParaRPr>
          </a:p>
        </p:txBody>
      </p:sp>
      <p:pic>
        <p:nvPicPr>
          <p:cNvPr id="166" name="Google Shape;166;p24"/>
          <p:cNvPicPr preferRelativeResize="0"/>
          <p:nvPr/>
        </p:nvPicPr>
        <p:blipFill>
          <a:blip r:embed="rId7">
            <a:alphaModFix/>
          </a:blip>
          <a:stretch>
            <a:fillRect/>
          </a:stretch>
        </p:blipFill>
        <p:spPr>
          <a:xfrm>
            <a:off x="6731275" y="1320000"/>
            <a:ext cx="1975725" cy="1782850"/>
          </a:xfrm>
          <a:prstGeom prst="rect">
            <a:avLst/>
          </a:prstGeom>
          <a:noFill/>
          <a:ln>
            <a:noFill/>
          </a:ln>
        </p:spPr>
      </p:pic>
      <p:sp>
        <p:nvSpPr>
          <p:cNvPr id="167" name="Google Shape;167;p24"/>
          <p:cNvSpPr txBox="1"/>
          <p:nvPr/>
        </p:nvSpPr>
        <p:spPr>
          <a:xfrm>
            <a:off x="4065200" y="3476175"/>
            <a:ext cx="45975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212121"/>
                </a:solidFill>
                <a:latin typeface="Oswald"/>
                <a:ea typeface="Oswald"/>
                <a:cs typeface="Oswald"/>
                <a:sym typeface="Oswald"/>
              </a:rPr>
              <a:t>Median </a:t>
            </a:r>
            <a:r>
              <a:rPr lang="en" sz="1700">
                <a:solidFill>
                  <a:srgbClr val="212121"/>
                </a:solidFill>
                <a:latin typeface="Oswald"/>
                <a:ea typeface="Oswald"/>
                <a:cs typeface="Oswald"/>
                <a:sym typeface="Oswald"/>
              </a:rPr>
              <a:t>is the value in the middle of the category, the half quartile or middle value by which half values are up and half values are down.</a:t>
            </a:r>
            <a:endParaRPr sz="1700">
              <a:solidFill>
                <a:srgbClr val="212121"/>
              </a:solidFill>
              <a:latin typeface="Oswald"/>
              <a:ea typeface="Oswald"/>
              <a:cs typeface="Oswald"/>
              <a:sym typeface="Oswald"/>
            </a:endParaRPr>
          </a:p>
          <a:p>
            <a:pPr marL="0" lvl="0" indent="0" algn="l" rtl="0">
              <a:spcBef>
                <a:spcPts val="0"/>
              </a:spcBef>
              <a:spcAft>
                <a:spcPts val="0"/>
              </a:spcAft>
              <a:buNone/>
            </a:pPr>
            <a:r>
              <a:rPr lang="en" sz="1700" b="1">
                <a:solidFill>
                  <a:srgbClr val="212121"/>
                </a:solidFill>
                <a:latin typeface="Oswald"/>
                <a:ea typeface="Oswald"/>
                <a:cs typeface="Oswald"/>
                <a:sym typeface="Oswald"/>
              </a:rPr>
              <a:t>Mean </a:t>
            </a:r>
            <a:r>
              <a:rPr lang="en" sz="1700">
                <a:solidFill>
                  <a:srgbClr val="212121"/>
                </a:solidFill>
                <a:latin typeface="Oswald"/>
                <a:ea typeface="Oswald"/>
                <a:cs typeface="Oswald"/>
                <a:sym typeface="Oswald"/>
              </a:rPr>
              <a:t>is the average of set of  values of a category</a:t>
            </a:r>
            <a:endParaRPr sz="1700">
              <a:solidFill>
                <a:srgbClr val="21212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Oswald SemiBold"/>
                <a:ea typeface="Oswald SemiBold"/>
                <a:cs typeface="Oswald SemiBold"/>
                <a:sym typeface="Oswald SemiBold"/>
              </a:rPr>
              <a:t>Continued…</a:t>
            </a:r>
            <a:endParaRPr sz="2000">
              <a:latin typeface="Oswald SemiBold"/>
              <a:ea typeface="Oswald SemiBold"/>
              <a:cs typeface="Oswald SemiBold"/>
              <a:sym typeface="Oswald SemiBold"/>
            </a:endParaRPr>
          </a:p>
        </p:txBody>
      </p:sp>
      <p:pic>
        <p:nvPicPr>
          <p:cNvPr id="173" name="Google Shape;173;p25"/>
          <p:cNvPicPr preferRelativeResize="0"/>
          <p:nvPr/>
        </p:nvPicPr>
        <p:blipFill>
          <a:blip r:embed="rId3">
            <a:alphaModFix/>
          </a:blip>
          <a:stretch>
            <a:fillRect/>
          </a:stretch>
        </p:blipFill>
        <p:spPr>
          <a:xfrm>
            <a:off x="2234725" y="221598"/>
            <a:ext cx="1837925" cy="1895365"/>
          </a:xfrm>
          <a:prstGeom prst="rect">
            <a:avLst/>
          </a:prstGeom>
          <a:noFill/>
          <a:ln>
            <a:noFill/>
          </a:ln>
        </p:spPr>
      </p:pic>
      <p:pic>
        <p:nvPicPr>
          <p:cNvPr id="174" name="Google Shape;174;p25"/>
          <p:cNvPicPr preferRelativeResize="0"/>
          <p:nvPr/>
        </p:nvPicPr>
        <p:blipFill>
          <a:blip r:embed="rId4">
            <a:alphaModFix/>
          </a:blip>
          <a:stretch>
            <a:fillRect/>
          </a:stretch>
        </p:blipFill>
        <p:spPr>
          <a:xfrm>
            <a:off x="4167025" y="191437"/>
            <a:ext cx="2028275" cy="1955675"/>
          </a:xfrm>
          <a:prstGeom prst="rect">
            <a:avLst/>
          </a:prstGeom>
          <a:noFill/>
          <a:ln>
            <a:noFill/>
          </a:ln>
        </p:spPr>
      </p:pic>
      <p:pic>
        <p:nvPicPr>
          <p:cNvPr id="175" name="Google Shape;175;p25"/>
          <p:cNvPicPr preferRelativeResize="0"/>
          <p:nvPr/>
        </p:nvPicPr>
        <p:blipFill>
          <a:blip r:embed="rId5">
            <a:alphaModFix/>
          </a:blip>
          <a:stretch>
            <a:fillRect/>
          </a:stretch>
        </p:blipFill>
        <p:spPr>
          <a:xfrm>
            <a:off x="6195300" y="152413"/>
            <a:ext cx="1859412" cy="2033700"/>
          </a:xfrm>
          <a:prstGeom prst="rect">
            <a:avLst/>
          </a:prstGeom>
          <a:noFill/>
          <a:ln>
            <a:noFill/>
          </a:ln>
        </p:spPr>
      </p:pic>
      <p:pic>
        <p:nvPicPr>
          <p:cNvPr id="176" name="Google Shape;176;p25"/>
          <p:cNvPicPr preferRelativeResize="0"/>
          <p:nvPr/>
        </p:nvPicPr>
        <p:blipFill>
          <a:blip r:embed="rId6">
            <a:alphaModFix/>
          </a:blip>
          <a:stretch>
            <a:fillRect/>
          </a:stretch>
        </p:blipFill>
        <p:spPr>
          <a:xfrm>
            <a:off x="355225" y="2225125"/>
            <a:ext cx="1670475" cy="1955675"/>
          </a:xfrm>
          <a:prstGeom prst="rect">
            <a:avLst/>
          </a:prstGeom>
          <a:noFill/>
          <a:ln>
            <a:noFill/>
          </a:ln>
        </p:spPr>
      </p:pic>
      <p:pic>
        <p:nvPicPr>
          <p:cNvPr id="177" name="Google Shape;177;p25"/>
          <p:cNvPicPr preferRelativeResize="0"/>
          <p:nvPr/>
        </p:nvPicPr>
        <p:blipFill>
          <a:blip r:embed="rId7">
            <a:alphaModFix/>
          </a:blip>
          <a:stretch>
            <a:fillRect/>
          </a:stretch>
        </p:blipFill>
        <p:spPr>
          <a:xfrm>
            <a:off x="2177400" y="2147100"/>
            <a:ext cx="1837925" cy="1955675"/>
          </a:xfrm>
          <a:prstGeom prst="rect">
            <a:avLst/>
          </a:prstGeom>
          <a:noFill/>
          <a:ln>
            <a:noFill/>
          </a:ln>
        </p:spPr>
      </p:pic>
      <p:pic>
        <p:nvPicPr>
          <p:cNvPr id="178" name="Google Shape;178;p25"/>
          <p:cNvPicPr preferRelativeResize="0"/>
          <p:nvPr/>
        </p:nvPicPr>
        <p:blipFill>
          <a:blip r:embed="rId8">
            <a:alphaModFix/>
          </a:blip>
          <a:stretch>
            <a:fillRect/>
          </a:stretch>
        </p:blipFill>
        <p:spPr>
          <a:xfrm>
            <a:off x="4102769" y="2147100"/>
            <a:ext cx="1902819" cy="1955675"/>
          </a:xfrm>
          <a:prstGeom prst="rect">
            <a:avLst/>
          </a:prstGeom>
          <a:noFill/>
          <a:ln>
            <a:noFill/>
          </a:ln>
        </p:spPr>
      </p:pic>
      <p:pic>
        <p:nvPicPr>
          <p:cNvPr id="179" name="Google Shape;179;p25"/>
          <p:cNvPicPr preferRelativeResize="0"/>
          <p:nvPr/>
        </p:nvPicPr>
        <p:blipFill>
          <a:blip r:embed="rId9">
            <a:alphaModFix/>
          </a:blip>
          <a:stretch>
            <a:fillRect/>
          </a:stretch>
        </p:blipFill>
        <p:spPr>
          <a:xfrm>
            <a:off x="6195288" y="2072100"/>
            <a:ext cx="1859400" cy="1955675"/>
          </a:xfrm>
          <a:prstGeom prst="rect">
            <a:avLst/>
          </a:prstGeom>
          <a:noFill/>
          <a:ln>
            <a:noFill/>
          </a:ln>
        </p:spPr>
      </p:pic>
      <p:pic>
        <p:nvPicPr>
          <p:cNvPr id="180" name="Google Shape;180;p25"/>
          <p:cNvPicPr preferRelativeResize="0"/>
          <p:nvPr/>
        </p:nvPicPr>
        <p:blipFill rotWithShape="1">
          <a:blip r:embed="rId10">
            <a:alphaModFix/>
          </a:blip>
          <a:srcRect t="-9075" r="-9075"/>
          <a:stretch/>
        </p:blipFill>
        <p:spPr>
          <a:xfrm>
            <a:off x="176325" y="180225"/>
            <a:ext cx="2028275" cy="197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Oswald SemiBold"/>
                <a:ea typeface="Oswald SemiBold"/>
                <a:cs typeface="Oswald SemiBold"/>
                <a:sym typeface="Oswald SemiBold"/>
              </a:rPr>
              <a:t>And some more charts.</a:t>
            </a:r>
            <a:endParaRPr sz="2000">
              <a:latin typeface="Oswald SemiBold"/>
              <a:ea typeface="Oswald SemiBold"/>
              <a:cs typeface="Oswald SemiBold"/>
              <a:sym typeface="Oswald SemiBold"/>
            </a:endParaRPr>
          </a:p>
        </p:txBody>
      </p:sp>
      <p:pic>
        <p:nvPicPr>
          <p:cNvPr id="186" name="Google Shape;186;p26"/>
          <p:cNvPicPr preferRelativeResize="0"/>
          <p:nvPr/>
        </p:nvPicPr>
        <p:blipFill>
          <a:blip r:embed="rId3">
            <a:alphaModFix/>
          </a:blip>
          <a:stretch>
            <a:fillRect/>
          </a:stretch>
        </p:blipFill>
        <p:spPr>
          <a:xfrm>
            <a:off x="2126225" y="152400"/>
            <a:ext cx="1867950" cy="2012700"/>
          </a:xfrm>
          <a:prstGeom prst="rect">
            <a:avLst/>
          </a:prstGeom>
          <a:noFill/>
          <a:ln>
            <a:noFill/>
          </a:ln>
        </p:spPr>
      </p:pic>
      <p:pic>
        <p:nvPicPr>
          <p:cNvPr id="187" name="Google Shape;187;p26"/>
          <p:cNvPicPr preferRelativeResize="0"/>
          <p:nvPr/>
        </p:nvPicPr>
        <p:blipFill rotWithShape="1">
          <a:blip r:embed="rId4">
            <a:alphaModFix/>
          </a:blip>
          <a:srcRect l="-3480" r="3480" b="-27730"/>
          <a:stretch/>
        </p:blipFill>
        <p:spPr>
          <a:xfrm>
            <a:off x="4061675" y="0"/>
            <a:ext cx="1926900" cy="2658000"/>
          </a:xfrm>
          <a:prstGeom prst="rect">
            <a:avLst/>
          </a:prstGeom>
          <a:noFill/>
          <a:ln>
            <a:noFill/>
          </a:ln>
        </p:spPr>
      </p:pic>
      <p:pic>
        <p:nvPicPr>
          <p:cNvPr id="188" name="Google Shape;188;p26"/>
          <p:cNvPicPr preferRelativeResize="0"/>
          <p:nvPr/>
        </p:nvPicPr>
        <p:blipFill rotWithShape="1">
          <a:blip r:embed="rId5">
            <a:alphaModFix/>
          </a:blip>
          <a:srcRect r="-10803" b="-10803"/>
          <a:stretch/>
        </p:blipFill>
        <p:spPr>
          <a:xfrm>
            <a:off x="6026175" y="111725"/>
            <a:ext cx="1926900" cy="2266850"/>
          </a:xfrm>
          <a:prstGeom prst="rect">
            <a:avLst/>
          </a:prstGeom>
          <a:noFill/>
          <a:ln>
            <a:noFill/>
          </a:ln>
        </p:spPr>
      </p:pic>
      <p:pic>
        <p:nvPicPr>
          <p:cNvPr id="189" name="Google Shape;189;p26"/>
          <p:cNvPicPr preferRelativeResize="0"/>
          <p:nvPr/>
        </p:nvPicPr>
        <p:blipFill>
          <a:blip r:embed="rId6">
            <a:alphaModFix/>
          </a:blip>
          <a:stretch>
            <a:fillRect/>
          </a:stretch>
        </p:blipFill>
        <p:spPr>
          <a:xfrm>
            <a:off x="277150" y="2383325"/>
            <a:ext cx="1867950" cy="1919846"/>
          </a:xfrm>
          <a:prstGeom prst="rect">
            <a:avLst/>
          </a:prstGeom>
          <a:noFill/>
          <a:ln>
            <a:noFill/>
          </a:ln>
        </p:spPr>
      </p:pic>
      <p:pic>
        <p:nvPicPr>
          <p:cNvPr id="190" name="Google Shape;190;p26"/>
          <p:cNvPicPr preferRelativeResize="0"/>
          <p:nvPr/>
        </p:nvPicPr>
        <p:blipFill>
          <a:blip r:embed="rId7">
            <a:alphaModFix/>
          </a:blip>
          <a:stretch>
            <a:fillRect/>
          </a:stretch>
        </p:blipFill>
        <p:spPr>
          <a:xfrm>
            <a:off x="2189199" y="2290788"/>
            <a:ext cx="1804975" cy="2012700"/>
          </a:xfrm>
          <a:prstGeom prst="rect">
            <a:avLst/>
          </a:prstGeom>
          <a:noFill/>
          <a:ln>
            <a:noFill/>
          </a:ln>
        </p:spPr>
      </p:pic>
      <p:pic>
        <p:nvPicPr>
          <p:cNvPr id="191" name="Google Shape;191;p26"/>
          <p:cNvPicPr preferRelativeResize="0"/>
          <p:nvPr/>
        </p:nvPicPr>
        <p:blipFill>
          <a:blip r:embed="rId8">
            <a:alphaModFix/>
          </a:blip>
          <a:stretch>
            <a:fillRect/>
          </a:stretch>
        </p:blipFill>
        <p:spPr>
          <a:xfrm>
            <a:off x="4170075" y="2290788"/>
            <a:ext cx="1926900" cy="2012700"/>
          </a:xfrm>
          <a:prstGeom prst="rect">
            <a:avLst/>
          </a:prstGeom>
          <a:noFill/>
          <a:ln>
            <a:noFill/>
          </a:ln>
        </p:spPr>
      </p:pic>
      <p:pic>
        <p:nvPicPr>
          <p:cNvPr id="192" name="Google Shape;192;p26"/>
          <p:cNvPicPr preferRelativeResize="0"/>
          <p:nvPr/>
        </p:nvPicPr>
        <p:blipFill>
          <a:blip r:embed="rId9">
            <a:alphaModFix/>
          </a:blip>
          <a:stretch>
            <a:fillRect/>
          </a:stretch>
        </p:blipFill>
        <p:spPr>
          <a:xfrm>
            <a:off x="6085125" y="2311500"/>
            <a:ext cx="1867950" cy="1971275"/>
          </a:xfrm>
          <a:prstGeom prst="rect">
            <a:avLst/>
          </a:prstGeom>
          <a:noFill/>
          <a:ln>
            <a:noFill/>
          </a:ln>
        </p:spPr>
      </p:pic>
      <p:pic>
        <p:nvPicPr>
          <p:cNvPr id="193" name="Google Shape;193;p26"/>
          <p:cNvPicPr preferRelativeResize="0"/>
          <p:nvPr/>
        </p:nvPicPr>
        <p:blipFill>
          <a:blip r:embed="rId10">
            <a:alphaModFix/>
          </a:blip>
          <a:stretch>
            <a:fillRect/>
          </a:stretch>
        </p:blipFill>
        <p:spPr>
          <a:xfrm>
            <a:off x="388250" y="209425"/>
            <a:ext cx="1670475" cy="195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311725" y="347975"/>
            <a:ext cx="8520600" cy="7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Oswald SemiBold"/>
                <a:ea typeface="Oswald SemiBold"/>
                <a:cs typeface="Oswald SemiBold"/>
                <a:sym typeface="Oswald SemiBold"/>
              </a:rPr>
              <a:t>HEATMAP</a:t>
            </a:r>
            <a:endParaRPr sz="3600">
              <a:latin typeface="Oswald SemiBold"/>
              <a:ea typeface="Oswald SemiBold"/>
              <a:cs typeface="Oswald SemiBold"/>
              <a:sym typeface="Oswald SemiBold"/>
            </a:endParaRPr>
          </a:p>
        </p:txBody>
      </p:sp>
      <p:pic>
        <p:nvPicPr>
          <p:cNvPr id="199" name="Google Shape;199;p27"/>
          <p:cNvPicPr preferRelativeResize="0"/>
          <p:nvPr/>
        </p:nvPicPr>
        <p:blipFill>
          <a:blip r:embed="rId3">
            <a:alphaModFix/>
          </a:blip>
          <a:stretch>
            <a:fillRect/>
          </a:stretch>
        </p:blipFill>
        <p:spPr>
          <a:xfrm>
            <a:off x="436276" y="1337050"/>
            <a:ext cx="6239801" cy="3714025"/>
          </a:xfrm>
          <a:prstGeom prst="rect">
            <a:avLst/>
          </a:prstGeom>
          <a:noFill/>
          <a:ln>
            <a:noFill/>
          </a:ln>
        </p:spPr>
      </p:pic>
      <p:sp>
        <p:nvSpPr>
          <p:cNvPr id="200" name="Google Shape;200;p27"/>
          <p:cNvSpPr txBox="1"/>
          <p:nvPr/>
        </p:nvSpPr>
        <p:spPr>
          <a:xfrm>
            <a:off x="7214300" y="1457650"/>
            <a:ext cx="16179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212121"/>
                </a:solidFill>
                <a:latin typeface="Oswald"/>
                <a:ea typeface="Oswald"/>
                <a:cs typeface="Oswald"/>
                <a:sym typeface="Oswald"/>
              </a:rPr>
              <a:t>Variable “pc” and “fc” is moderately correlated.</a:t>
            </a:r>
            <a:endParaRPr sz="1500">
              <a:solidFill>
                <a:srgbClr val="212121"/>
              </a:solidFill>
              <a:latin typeface="Oswald"/>
              <a:ea typeface="Oswald"/>
              <a:cs typeface="Oswald"/>
              <a:sym typeface="Oswald"/>
            </a:endParaRPr>
          </a:p>
          <a:p>
            <a:pPr marL="0" lvl="0" indent="0" algn="l" rtl="0">
              <a:spcBef>
                <a:spcPts val="0"/>
              </a:spcBef>
              <a:spcAft>
                <a:spcPts val="0"/>
              </a:spcAft>
              <a:buNone/>
            </a:pPr>
            <a:r>
              <a:rPr lang="en" sz="1500">
                <a:solidFill>
                  <a:srgbClr val="212121"/>
                </a:solidFill>
                <a:latin typeface="Oswald"/>
                <a:ea typeface="Oswald"/>
                <a:cs typeface="Oswald"/>
                <a:sym typeface="Oswald"/>
              </a:rPr>
              <a:t>Variable “three_g” and “four_g” is moderately correlated</a:t>
            </a:r>
            <a:endParaRPr sz="1500">
              <a:solidFill>
                <a:srgbClr val="212121"/>
              </a:solidFill>
              <a:latin typeface="Oswald"/>
              <a:ea typeface="Oswald"/>
              <a:cs typeface="Oswald"/>
              <a:sym typeface="Oswald"/>
            </a:endParaRPr>
          </a:p>
          <a:p>
            <a:pPr marL="0" lvl="0" indent="0" algn="l" rtl="0">
              <a:spcBef>
                <a:spcPts val="0"/>
              </a:spcBef>
              <a:spcAft>
                <a:spcPts val="0"/>
              </a:spcAft>
              <a:buNone/>
            </a:pPr>
            <a:r>
              <a:rPr lang="en" sz="1500">
                <a:solidFill>
                  <a:srgbClr val="212121"/>
                </a:solidFill>
                <a:latin typeface="Oswald"/>
                <a:ea typeface="Oswald"/>
                <a:cs typeface="Oswald"/>
                <a:sym typeface="Oswald"/>
              </a:rPr>
              <a:t> Variable “ram” and “price_rane” has the highest correlation.</a:t>
            </a:r>
            <a:endParaRPr sz="1500">
              <a:solidFill>
                <a:srgbClr val="212121"/>
              </a:solidFill>
              <a:latin typeface="Oswald"/>
              <a:ea typeface="Oswald"/>
              <a:cs typeface="Oswald"/>
              <a:sym typeface="Oswald"/>
            </a:endParaRPr>
          </a:p>
          <a:p>
            <a:pPr marL="0" lvl="0" indent="0" algn="l" rtl="0">
              <a:spcBef>
                <a:spcPts val="0"/>
              </a:spcBef>
              <a:spcAft>
                <a:spcPts val="0"/>
              </a:spcAft>
              <a:buNone/>
            </a:pPr>
            <a:r>
              <a:rPr lang="en" sz="1500">
                <a:solidFill>
                  <a:srgbClr val="212121"/>
                </a:solidFill>
                <a:latin typeface="Oswald"/>
                <a:ea typeface="Oswald"/>
                <a:cs typeface="Oswald"/>
                <a:sym typeface="Oswald"/>
              </a:rPr>
              <a:t>“Px_width” and “px_height”  has also very moderately correlated.</a:t>
            </a:r>
            <a:endParaRPr sz="1500">
              <a:solidFill>
                <a:srgbClr val="21212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Oswald SemiBold"/>
                <a:ea typeface="Oswald SemiBold"/>
                <a:cs typeface="Oswald SemiBold"/>
                <a:sym typeface="Oswald SemiBold"/>
              </a:rPr>
              <a:t>FEATURE Engineering and DATA Preprocessing</a:t>
            </a:r>
            <a:endParaRPr sz="3000">
              <a:latin typeface="Oswald SemiBold"/>
              <a:ea typeface="Oswald SemiBold"/>
              <a:cs typeface="Oswald SemiBold"/>
              <a:sym typeface="Oswald SemiBold"/>
            </a:endParaRPr>
          </a:p>
        </p:txBody>
      </p:sp>
      <p:sp>
        <p:nvSpPr>
          <p:cNvPr id="206" name="Google Shape;206;p28"/>
          <p:cNvSpPr txBox="1"/>
          <p:nvPr/>
        </p:nvSpPr>
        <p:spPr>
          <a:xfrm>
            <a:off x="391300" y="1562600"/>
            <a:ext cx="7902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12121"/>
                </a:solidFill>
                <a:latin typeface="Oswald"/>
                <a:ea typeface="Oswald"/>
                <a:cs typeface="Oswald"/>
                <a:sym typeface="Oswald"/>
              </a:rPr>
              <a:t>Feature engineering can help data scientists by accelerating the time it takes to extract variables from data, allowing for the extraction of more variables. We use to do this to reduce multicollinearity among the variables.</a:t>
            </a:r>
            <a:endParaRPr sz="1600">
              <a:solidFill>
                <a:srgbClr val="212121"/>
              </a:solidFill>
              <a:latin typeface="Oswald"/>
              <a:ea typeface="Oswald"/>
              <a:cs typeface="Oswald"/>
              <a:sym typeface="Oswald"/>
            </a:endParaRPr>
          </a:p>
        </p:txBody>
      </p:sp>
      <p:sp>
        <p:nvSpPr>
          <p:cNvPr id="207" name="Google Shape;207;p28"/>
          <p:cNvSpPr txBox="1"/>
          <p:nvPr/>
        </p:nvSpPr>
        <p:spPr>
          <a:xfrm>
            <a:off x="391300" y="2630975"/>
            <a:ext cx="41808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Oswald"/>
              <a:buChar char="●"/>
            </a:pPr>
            <a:r>
              <a:rPr lang="en">
                <a:latin typeface="Oswald"/>
                <a:ea typeface="Oswald"/>
                <a:cs typeface="Oswald"/>
                <a:sym typeface="Oswald"/>
              </a:rPr>
              <a:t>Feature Creation Front_Camera_Megapixel:</a:t>
            </a: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457200" lvl="0" indent="-317500" algn="l" rtl="0">
              <a:spcBef>
                <a:spcPts val="0"/>
              </a:spcBef>
              <a:spcAft>
                <a:spcPts val="0"/>
              </a:spcAft>
              <a:buSzPts val="1400"/>
              <a:buFont typeface="Oswald"/>
              <a:buChar char="●"/>
            </a:pPr>
            <a:r>
              <a:rPr lang="en">
                <a:latin typeface="Oswald"/>
                <a:ea typeface="Oswald"/>
                <a:cs typeface="Oswald"/>
                <a:sym typeface="Oswald"/>
              </a:rPr>
              <a:t>Feature Creation Ram and Price_Range:</a:t>
            </a:r>
            <a:endParaRPr>
              <a:latin typeface="Oswald"/>
              <a:ea typeface="Oswald"/>
              <a:cs typeface="Oswald"/>
              <a:sym typeface="Oswald"/>
            </a:endParaRPr>
          </a:p>
          <a:p>
            <a:pPr marL="45720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p:txBody>
      </p:sp>
      <p:pic>
        <p:nvPicPr>
          <p:cNvPr id="208" name="Google Shape;208;p28"/>
          <p:cNvPicPr preferRelativeResize="0"/>
          <p:nvPr/>
        </p:nvPicPr>
        <p:blipFill>
          <a:blip r:embed="rId3">
            <a:alphaModFix/>
          </a:blip>
          <a:stretch>
            <a:fillRect/>
          </a:stretch>
        </p:blipFill>
        <p:spPr>
          <a:xfrm>
            <a:off x="617250" y="2945800"/>
            <a:ext cx="3762375" cy="390525"/>
          </a:xfrm>
          <a:prstGeom prst="rect">
            <a:avLst/>
          </a:prstGeom>
          <a:noFill/>
          <a:ln>
            <a:noFill/>
          </a:ln>
        </p:spPr>
      </p:pic>
      <p:pic>
        <p:nvPicPr>
          <p:cNvPr id="209" name="Google Shape;209;p28"/>
          <p:cNvPicPr preferRelativeResize="0"/>
          <p:nvPr/>
        </p:nvPicPr>
        <p:blipFill>
          <a:blip r:embed="rId4">
            <a:alphaModFix/>
          </a:blip>
          <a:stretch>
            <a:fillRect/>
          </a:stretch>
        </p:blipFill>
        <p:spPr>
          <a:xfrm>
            <a:off x="617250" y="3826475"/>
            <a:ext cx="3762375" cy="482775"/>
          </a:xfrm>
          <a:prstGeom prst="rect">
            <a:avLst/>
          </a:prstGeom>
          <a:noFill/>
          <a:ln>
            <a:noFill/>
          </a:ln>
        </p:spPr>
      </p:pic>
      <p:sp>
        <p:nvSpPr>
          <p:cNvPr id="210" name="Google Shape;210;p28"/>
          <p:cNvSpPr txBox="1"/>
          <p:nvPr/>
        </p:nvSpPr>
        <p:spPr>
          <a:xfrm>
            <a:off x="4949975" y="2660950"/>
            <a:ext cx="37623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Oswald"/>
              <a:buChar char="●"/>
            </a:pPr>
            <a:r>
              <a:rPr lang="en">
                <a:latin typeface="Oswald"/>
                <a:ea typeface="Oswald"/>
                <a:cs typeface="Oswald"/>
                <a:sym typeface="Oswald"/>
              </a:rPr>
              <a:t>Feature Creation Total_Pixel:</a:t>
            </a: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457200" lvl="0" indent="-317500" algn="l" rtl="0">
              <a:spcBef>
                <a:spcPts val="0"/>
              </a:spcBef>
              <a:spcAft>
                <a:spcPts val="0"/>
              </a:spcAft>
              <a:buSzPts val="1400"/>
              <a:buFont typeface="Oswald"/>
              <a:buChar char="●"/>
            </a:pPr>
            <a:r>
              <a:rPr lang="en">
                <a:latin typeface="Oswald"/>
                <a:ea typeface="Oswald"/>
                <a:cs typeface="Oswald"/>
                <a:sym typeface="Oswald"/>
              </a:rPr>
              <a:t>Feature Creation Screen_Size:</a:t>
            </a:r>
            <a:endParaRPr>
              <a:latin typeface="Oswald"/>
              <a:ea typeface="Oswald"/>
              <a:cs typeface="Oswald"/>
              <a:sym typeface="Oswald"/>
            </a:endParaRPr>
          </a:p>
          <a:p>
            <a:pPr marL="45720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p:txBody>
      </p:sp>
      <p:pic>
        <p:nvPicPr>
          <p:cNvPr id="211" name="Google Shape;211;p28"/>
          <p:cNvPicPr preferRelativeResize="0"/>
          <p:nvPr/>
        </p:nvPicPr>
        <p:blipFill>
          <a:blip r:embed="rId5">
            <a:alphaModFix/>
          </a:blip>
          <a:stretch>
            <a:fillRect/>
          </a:stretch>
        </p:blipFill>
        <p:spPr>
          <a:xfrm>
            <a:off x="5205925" y="2984900"/>
            <a:ext cx="3343000" cy="390525"/>
          </a:xfrm>
          <a:prstGeom prst="rect">
            <a:avLst/>
          </a:prstGeom>
          <a:noFill/>
          <a:ln>
            <a:noFill/>
          </a:ln>
        </p:spPr>
      </p:pic>
      <p:pic>
        <p:nvPicPr>
          <p:cNvPr id="212" name="Google Shape;212;p28"/>
          <p:cNvPicPr preferRelativeResize="0"/>
          <p:nvPr/>
        </p:nvPicPr>
        <p:blipFill>
          <a:blip r:embed="rId6">
            <a:alphaModFix/>
          </a:blip>
          <a:stretch>
            <a:fillRect/>
          </a:stretch>
        </p:blipFill>
        <p:spPr>
          <a:xfrm>
            <a:off x="5295900" y="3826475"/>
            <a:ext cx="3253025" cy="48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Handling Outliers</a:t>
            </a:r>
            <a:endParaRPr>
              <a:latin typeface="Oswald SemiBold"/>
              <a:ea typeface="Oswald SemiBold"/>
              <a:cs typeface="Oswald SemiBold"/>
              <a:sym typeface="Oswald SemiBold"/>
            </a:endParaRPr>
          </a:p>
        </p:txBody>
      </p:sp>
      <p:pic>
        <p:nvPicPr>
          <p:cNvPr id="218" name="Google Shape;218;p29"/>
          <p:cNvPicPr preferRelativeResize="0"/>
          <p:nvPr/>
        </p:nvPicPr>
        <p:blipFill>
          <a:blip r:embed="rId3">
            <a:alphaModFix/>
          </a:blip>
          <a:stretch>
            <a:fillRect/>
          </a:stretch>
        </p:blipFill>
        <p:spPr>
          <a:xfrm>
            <a:off x="311725" y="1381125"/>
            <a:ext cx="4029550" cy="2595776"/>
          </a:xfrm>
          <a:prstGeom prst="rect">
            <a:avLst/>
          </a:prstGeom>
          <a:noFill/>
          <a:ln>
            <a:noFill/>
          </a:ln>
        </p:spPr>
      </p:pic>
      <p:sp>
        <p:nvSpPr>
          <p:cNvPr id="219" name="Google Shape;219;p29"/>
          <p:cNvSpPr txBox="1"/>
          <p:nvPr/>
        </p:nvSpPr>
        <p:spPr>
          <a:xfrm>
            <a:off x="631250" y="4233400"/>
            <a:ext cx="323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12121"/>
                </a:solidFill>
                <a:latin typeface="Oswald"/>
                <a:ea typeface="Oswald"/>
                <a:cs typeface="Oswald"/>
                <a:sym typeface="Oswald"/>
              </a:rPr>
              <a:t>Outlier Detected at 12th column i.e. Pixel , so we treated the outlier with Z-Score.</a:t>
            </a:r>
            <a:endParaRPr>
              <a:solidFill>
                <a:srgbClr val="212121"/>
              </a:solidFill>
              <a:latin typeface="Oswald"/>
              <a:ea typeface="Oswald"/>
              <a:cs typeface="Oswald"/>
              <a:sym typeface="Oswald"/>
            </a:endParaRPr>
          </a:p>
        </p:txBody>
      </p:sp>
      <p:pic>
        <p:nvPicPr>
          <p:cNvPr id="220" name="Google Shape;220;p29"/>
          <p:cNvPicPr preferRelativeResize="0"/>
          <p:nvPr/>
        </p:nvPicPr>
        <p:blipFill>
          <a:blip r:embed="rId4">
            <a:alphaModFix/>
          </a:blip>
          <a:stretch>
            <a:fillRect/>
          </a:stretch>
        </p:blipFill>
        <p:spPr>
          <a:xfrm>
            <a:off x="5080675" y="1346775"/>
            <a:ext cx="3751650" cy="2595776"/>
          </a:xfrm>
          <a:prstGeom prst="rect">
            <a:avLst/>
          </a:prstGeom>
          <a:noFill/>
          <a:ln>
            <a:noFill/>
          </a:ln>
        </p:spPr>
      </p:pic>
      <p:sp>
        <p:nvSpPr>
          <p:cNvPr id="221" name="Google Shape;221;p29"/>
          <p:cNvSpPr txBox="1"/>
          <p:nvPr/>
        </p:nvSpPr>
        <p:spPr>
          <a:xfrm>
            <a:off x="5339850" y="4230600"/>
            <a:ext cx="301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12121"/>
                </a:solidFill>
                <a:latin typeface="Oswald"/>
                <a:ea typeface="Oswald"/>
                <a:cs typeface="Oswald"/>
                <a:sym typeface="Oswald"/>
              </a:rPr>
              <a:t>Now the outlier has been treated. We took Z-score less than 2 here</a:t>
            </a:r>
            <a:r>
              <a:rPr lang="en">
                <a:solidFill>
                  <a:srgbClr val="212121"/>
                </a:solidFill>
                <a:latin typeface="Roboto"/>
                <a:ea typeface="Roboto"/>
                <a:cs typeface="Roboto"/>
                <a:sym typeface="Roboto"/>
              </a:rPr>
              <a:t>.</a:t>
            </a:r>
            <a:endParaRPr>
              <a:solidFill>
                <a:srgbClr val="21212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latin typeface="Oswald SemiBold"/>
                <a:ea typeface="Oswald SemiBold"/>
                <a:cs typeface="Oswald SemiBold"/>
                <a:sym typeface="Oswald SemiBold"/>
              </a:rPr>
              <a:t>Checking the Correlation with New Variables</a:t>
            </a:r>
            <a:endParaRPr sz="3200">
              <a:latin typeface="Oswald SemiBold"/>
              <a:ea typeface="Oswald SemiBold"/>
              <a:cs typeface="Oswald SemiBold"/>
              <a:sym typeface="Oswald SemiBold"/>
            </a:endParaRPr>
          </a:p>
        </p:txBody>
      </p:sp>
      <p:pic>
        <p:nvPicPr>
          <p:cNvPr id="227" name="Google Shape;227;p30"/>
          <p:cNvPicPr preferRelativeResize="0"/>
          <p:nvPr/>
        </p:nvPicPr>
        <p:blipFill>
          <a:blip r:embed="rId3">
            <a:alphaModFix/>
          </a:blip>
          <a:stretch>
            <a:fillRect/>
          </a:stretch>
        </p:blipFill>
        <p:spPr>
          <a:xfrm>
            <a:off x="-57975" y="1330850"/>
            <a:ext cx="7209625" cy="3763974"/>
          </a:xfrm>
          <a:prstGeom prst="rect">
            <a:avLst/>
          </a:prstGeom>
          <a:noFill/>
          <a:ln>
            <a:noFill/>
          </a:ln>
        </p:spPr>
      </p:pic>
      <p:sp>
        <p:nvSpPr>
          <p:cNvPr id="228" name="Google Shape;228;p30"/>
          <p:cNvSpPr txBox="1"/>
          <p:nvPr/>
        </p:nvSpPr>
        <p:spPr>
          <a:xfrm>
            <a:off x="7272850" y="1330850"/>
            <a:ext cx="17253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12121"/>
                </a:solidFill>
                <a:latin typeface="Oswald"/>
                <a:ea typeface="Oswald"/>
                <a:cs typeface="Oswald"/>
                <a:sym typeface="Oswald"/>
              </a:rPr>
              <a:t>All the dependencies have been handled. We have resolved the multicollinearity problem.</a:t>
            </a:r>
            <a:endParaRPr sz="1700">
              <a:solidFill>
                <a:srgbClr val="21212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Fitting:</a:t>
            </a:r>
            <a:endParaRPr/>
          </a:p>
        </p:txBody>
      </p:sp>
      <p:sp>
        <p:nvSpPr>
          <p:cNvPr id="234" name="Google Shape;234;p31"/>
          <p:cNvSpPr txBox="1"/>
          <p:nvPr/>
        </p:nvSpPr>
        <p:spPr>
          <a:xfrm>
            <a:off x="352375" y="1576200"/>
            <a:ext cx="54561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12121"/>
                </a:solidFill>
                <a:latin typeface="Oswald"/>
                <a:ea typeface="Oswald"/>
                <a:cs typeface="Oswald"/>
                <a:sym typeface="Oswald"/>
              </a:rPr>
              <a:t>Model fitting is basically the implementation of testing and training data into different-different algorithms.</a:t>
            </a:r>
            <a:endParaRPr sz="1700">
              <a:solidFill>
                <a:srgbClr val="212121"/>
              </a:solidFill>
              <a:latin typeface="Oswald"/>
              <a:ea typeface="Oswald"/>
              <a:cs typeface="Oswald"/>
              <a:sym typeface="Oswald"/>
            </a:endParaRPr>
          </a:p>
          <a:p>
            <a:pPr marL="0" lvl="0" indent="0" algn="l" rtl="0">
              <a:spcBef>
                <a:spcPts val="0"/>
              </a:spcBef>
              <a:spcAft>
                <a:spcPts val="0"/>
              </a:spcAft>
              <a:buNone/>
            </a:pPr>
            <a:endParaRPr sz="1700">
              <a:solidFill>
                <a:srgbClr val="212121"/>
              </a:solidFill>
              <a:latin typeface="Oswald"/>
              <a:ea typeface="Oswald"/>
              <a:cs typeface="Oswald"/>
              <a:sym typeface="Oswald"/>
            </a:endParaRPr>
          </a:p>
          <a:p>
            <a:pPr marL="0" lvl="0" indent="0" algn="l" rtl="0">
              <a:spcBef>
                <a:spcPts val="0"/>
              </a:spcBef>
              <a:spcAft>
                <a:spcPts val="0"/>
              </a:spcAft>
              <a:buNone/>
            </a:pPr>
            <a:r>
              <a:rPr lang="en" sz="1700">
                <a:solidFill>
                  <a:srgbClr val="212121"/>
                </a:solidFill>
                <a:latin typeface="Oswald"/>
                <a:ea typeface="Oswald"/>
                <a:cs typeface="Oswald"/>
                <a:sym typeface="Oswald"/>
              </a:rPr>
              <a:t>Here we use 5 algorithms for finding the accuracy of the result.</a:t>
            </a:r>
            <a:endParaRPr sz="1700">
              <a:solidFill>
                <a:srgbClr val="212121"/>
              </a:solidFill>
              <a:latin typeface="Oswald"/>
              <a:ea typeface="Oswald"/>
              <a:cs typeface="Oswald"/>
              <a:sym typeface="Oswald"/>
            </a:endParaRPr>
          </a:p>
          <a:p>
            <a:pPr marL="0" lvl="0" indent="0" algn="l" rtl="0">
              <a:spcBef>
                <a:spcPts val="0"/>
              </a:spcBef>
              <a:spcAft>
                <a:spcPts val="0"/>
              </a:spcAft>
              <a:buNone/>
            </a:pPr>
            <a:endParaRPr sz="1700">
              <a:solidFill>
                <a:srgbClr val="212121"/>
              </a:solidFill>
              <a:latin typeface="Oswald"/>
              <a:ea typeface="Oswald"/>
              <a:cs typeface="Oswald"/>
              <a:sym typeface="Oswald"/>
            </a:endParaRPr>
          </a:p>
          <a:p>
            <a:pPr marL="457200" lvl="0" indent="-336550" algn="l" rtl="0">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Logistic Regression</a:t>
            </a:r>
            <a:endParaRPr sz="1700">
              <a:solidFill>
                <a:srgbClr val="212121"/>
              </a:solidFill>
              <a:latin typeface="Oswald"/>
              <a:ea typeface="Oswald"/>
              <a:cs typeface="Oswald"/>
              <a:sym typeface="Oswald"/>
            </a:endParaRPr>
          </a:p>
          <a:p>
            <a:pPr marL="457200" lvl="0" indent="-336550" algn="l" rtl="0">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Decision Tree Classifier</a:t>
            </a:r>
            <a:endParaRPr sz="1700">
              <a:solidFill>
                <a:srgbClr val="212121"/>
              </a:solidFill>
              <a:latin typeface="Oswald"/>
              <a:ea typeface="Oswald"/>
              <a:cs typeface="Oswald"/>
              <a:sym typeface="Oswald"/>
            </a:endParaRPr>
          </a:p>
          <a:p>
            <a:pPr marL="457200" lvl="0" indent="-336550" algn="l" rtl="0">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Random Forest Classifier</a:t>
            </a:r>
            <a:endParaRPr sz="1700">
              <a:solidFill>
                <a:srgbClr val="212121"/>
              </a:solidFill>
              <a:latin typeface="Oswald"/>
              <a:ea typeface="Oswald"/>
              <a:cs typeface="Oswald"/>
              <a:sym typeface="Oswald"/>
            </a:endParaRPr>
          </a:p>
          <a:p>
            <a:pPr marL="457200" lvl="0" indent="-336550" algn="l" rtl="0">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K-nearest neighbors algorithm</a:t>
            </a:r>
            <a:endParaRPr sz="1700">
              <a:solidFill>
                <a:srgbClr val="212121"/>
              </a:solidFill>
              <a:latin typeface="Oswald"/>
              <a:ea typeface="Oswald"/>
              <a:cs typeface="Oswald"/>
              <a:sym typeface="Oswald"/>
            </a:endParaRPr>
          </a:p>
          <a:p>
            <a:pPr marL="457200" lvl="0" indent="-336550" algn="l" rtl="0">
              <a:spcBef>
                <a:spcPts val="0"/>
              </a:spcBef>
              <a:spcAft>
                <a:spcPts val="0"/>
              </a:spcAft>
              <a:buClr>
                <a:srgbClr val="212121"/>
              </a:buClr>
              <a:buSzPts val="1700"/>
              <a:buFont typeface="Oswald"/>
              <a:buChar char="●"/>
            </a:pPr>
            <a:r>
              <a:rPr lang="en" sz="1700">
                <a:solidFill>
                  <a:srgbClr val="212121"/>
                </a:solidFill>
                <a:latin typeface="Oswald"/>
                <a:ea typeface="Oswald"/>
                <a:cs typeface="Oswald"/>
                <a:sym typeface="Oswald"/>
              </a:rPr>
              <a:t>Support Vector Machine</a:t>
            </a:r>
            <a:endParaRPr sz="1700">
              <a:solidFill>
                <a:srgbClr val="212121"/>
              </a:solidFill>
              <a:latin typeface="Oswald"/>
              <a:ea typeface="Oswald"/>
              <a:cs typeface="Oswald"/>
              <a:sym typeface="Oswald"/>
            </a:endParaRPr>
          </a:p>
        </p:txBody>
      </p:sp>
      <p:pic>
        <p:nvPicPr>
          <p:cNvPr id="235" name="Google Shape;235;p31"/>
          <p:cNvPicPr preferRelativeResize="0"/>
          <p:nvPr/>
        </p:nvPicPr>
        <p:blipFill>
          <a:blip r:embed="rId3">
            <a:alphaModFix/>
          </a:blip>
          <a:stretch>
            <a:fillRect/>
          </a:stretch>
        </p:blipFill>
        <p:spPr>
          <a:xfrm>
            <a:off x="5611275" y="1338525"/>
            <a:ext cx="3532727" cy="3762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Oswald SemiBold"/>
                <a:ea typeface="Oswald SemiBold"/>
                <a:cs typeface="Oswald SemiBold"/>
                <a:sym typeface="Oswald SemiBold"/>
              </a:rPr>
              <a:t>Objective</a:t>
            </a:r>
            <a:endParaRPr sz="3600" dirty="0">
              <a:latin typeface="Oswald SemiBold"/>
              <a:ea typeface="Oswald SemiBold"/>
              <a:cs typeface="Oswald SemiBold"/>
              <a:sym typeface="Oswald SemiBold"/>
            </a:endParaRPr>
          </a:p>
        </p:txBody>
      </p:sp>
      <p:sp>
        <p:nvSpPr>
          <p:cNvPr id="74" name="Google Shape;74;p14"/>
          <p:cNvSpPr txBox="1">
            <a:spLocks noGrp="1"/>
          </p:cNvSpPr>
          <p:nvPr>
            <p:ph type="body" idx="1"/>
          </p:nvPr>
        </p:nvSpPr>
        <p:spPr>
          <a:xfrm>
            <a:off x="311725" y="1505700"/>
            <a:ext cx="8651100" cy="3076200"/>
          </a:xfrm>
          <a:prstGeom prst="rect">
            <a:avLst/>
          </a:prstGeom>
          <a:ln w="38100"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endParaRPr sz="2000" dirty="0">
              <a:solidFill>
                <a:srgbClr val="212121"/>
              </a:solidFill>
              <a:latin typeface="Oswald SemiBold"/>
              <a:ea typeface="Oswald SemiBold"/>
              <a:cs typeface="Oswald SemiBold"/>
              <a:sym typeface="Oswald SemiBold"/>
            </a:endParaRPr>
          </a:p>
          <a:p>
            <a:pPr marL="0" lvl="0" indent="0" algn="l" rtl="0">
              <a:spcBef>
                <a:spcPts val="1200"/>
              </a:spcBef>
              <a:spcAft>
                <a:spcPts val="0"/>
              </a:spcAft>
              <a:buNone/>
            </a:pPr>
            <a:r>
              <a:rPr lang="en" sz="2000" dirty="0">
                <a:solidFill>
                  <a:srgbClr val="212121"/>
                </a:solidFill>
                <a:latin typeface="Oswald SemiBold"/>
                <a:ea typeface="Oswald SemiBold"/>
                <a:cs typeface="Oswald SemiBold"/>
                <a:sym typeface="Oswald SemiBold"/>
              </a:rPr>
              <a:t>To predict the price of mobile phones depending on the various factors related to the mobile phones.</a:t>
            </a:r>
            <a:endParaRPr sz="2000" dirty="0">
              <a:solidFill>
                <a:srgbClr val="212121"/>
              </a:solidFill>
              <a:latin typeface="Oswald SemiBold"/>
              <a:ea typeface="Oswald SemiBold"/>
              <a:cs typeface="Oswald SemiBold"/>
              <a:sym typeface="Oswald SemiBold"/>
            </a:endParaRPr>
          </a:p>
          <a:p>
            <a:pPr marL="0" lvl="0" indent="0" algn="l" rtl="0">
              <a:spcBef>
                <a:spcPts val="1200"/>
              </a:spcBef>
              <a:spcAft>
                <a:spcPts val="1200"/>
              </a:spcAft>
              <a:buNone/>
            </a:pPr>
            <a:r>
              <a:rPr lang="en" sz="2000" dirty="0">
                <a:solidFill>
                  <a:srgbClr val="212121"/>
                </a:solidFill>
                <a:latin typeface="Oswald SemiBold"/>
                <a:ea typeface="Oswald SemiBold"/>
                <a:cs typeface="Oswald SemiBold"/>
                <a:sym typeface="Oswald SemiBold"/>
              </a:rPr>
              <a:t>And also to examine the accuracy of the outputs by implementing different Machine Learning models. </a:t>
            </a:r>
            <a:endParaRPr sz="2000" dirty="0">
              <a:solidFill>
                <a:srgbClr val="212121"/>
              </a:solidFill>
              <a:latin typeface="Oswald SemiBold"/>
              <a:ea typeface="Oswald SemiBold"/>
              <a:cs typeface="Oswald SemiBold"/>
              <a:sym typeface="Oswal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SemiBold"/>
                <a:ea typeface="Oswald SemiBold"/>
                <a:cs typeface="Oswald SemiBold"/>
                <a:sym typeface="Oswald SemiBold"/>
              </a:rPr>
              <a:t>Logistic Regression:</a:t>
            </a:r>
            <a:endParaRPr>
              <a:latin typeface="Oswald SemiBold"/>
              <a:ea typeface="Oswald SemiBold"/>
              <a:cs typeface="Oswald SemiBold"/>
              <a:sym typeface="Oswald SemiBold"/>
            </a:endParaRPr>
          </a:p>
        </p:txBody>
      </p:sp>
      <p:pic>
        <p:nvPicPr>
          <p:cNvPr id="241" name="Google Shape;241;p32"/>
          <p:cNvPicPr preferRelativeResize="0"/>
          <p:nvPr/>
        </p:nvPicPr>
        <p:blipFill>
          <a:blip r:embed="rId3">
            <a:alphaModFix/>
          </a:blip>
          <a:stretch>
            <a:fillRect/>
          </a:stretch>
        </p:blipFill>
        <p:spPr>
          <a:xfrm>
            <a:off x="152400" y="1277025"/>
            <a:ext cx="3003550" cy="3714075"/>
          </a:xfrm>
          <a:prstGeom prst="rect">
            <a:avLst/>
          </a:prstGeom>
          <a:noFill/>
          <a:ln>
            <a:noFill/>
          </a:ln>
        </p:spPr>
      </p:pic>
      <p:pic>
        <p:nvPicPr>
          <p:cNvPr id="242" name="Google Shape;242;p32"/>
          <p:cNvPicPr preferRelativeResize="0"/>
          <p:nvPr/>
        </p:nvPicPr>
        <p:blipFill>
          <a:blip r:embed="rId4">
            <a:alphaModFix/>
          </a:blip>
          <a:stretch>
            <a:fillRect/>
          </a:stretch>
        </p:blipFill>
        <p:spPr>
          <a:xfrm>
            <a:off x="3308350" y="1277025"/>
            <a:ext cx="3003551" cy="3714075"/>
          </a:xfrm>
          <a:prstGeom prst="rect">
            <a:avLst/>
          </a:prstGeom>
          <a:noFill/>
          <a:ln>
            <a:noFill/>
          </a:ln>
        </p:spPr>
      </p:pic>
      <p:sp>
        <p:nvSpPr>
          <p:cNvPr id="243" name="Google Shape;243;p32"/>
          <p:cNvSpPr txBox="1"/>
          <p:nvPr/>
        </p:nvSpPr>
        <p:spPr>
          <a:xfrm>
            <a:off x="6464300" y="1538825"/>
            <a:ext cx="27009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Accuracy_Score: 0.9542151162790697</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Precision: 0.9086746490120178</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Recall: 0.9043478260869565</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F1 Score: 0.9053604760305527</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[[85  6  0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[ 4 77  6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5 71  2]</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0 10 79]]</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[0.93464052, 0.92810458, 0.92358079]</a:t>
            </a:r>
            <a:endParaRPr sz="1600">
              <a:solidFill>
                <a:srgbClr val="212121"/>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Decision Tree Classifier:</a:t>
            </a:r>
            <a:endParaRPr>
              <a:latin typeface="Oswald SemiBold"/>
              <a:ea typeface="Oswald SemiBold"/>
              <a:cs typeface="Oswald SemiBold"/>
              <a:sym typeface="Oswald SemiBold"/>
            </a:endParaRPr>
          </a:p>
        </p:txBody>
      </p:sp>
      <p:pic>
        <p:nvPicPr>
          <p:cNvPr id="249" name="Google Shape;249;p33"/>
          <p:cNvPicPr preferRelativeResize="0"/>
          <p:nvPr/>
        </p:nvPicPr>
        <p:blipFill>
          <a:blip r:embed="rId3">
            <a:alphaModFix/>
          </a:blip>
          <a:stretch>
            <a:fillRect/>
          </a:stretch>
        </p:blipFill>
        <p:spPr>
          <a:xfrm>
            <a:off x="152400" y="1277025"/>
            <a:ext cx="3003550" cy="3714075"/>
          </a:xfrm>
          <a:prstGeom prst="rect">
            <a:avLst/>
          </a:prstGeom>
          <a:noFill/>
          <a:ln>
            <a:noFill/>
          </a:ln>
        </p:spPr>
      </p:pic>
      <p:pic>
        <p:nvPicPr>
          <p:cNvPr id="250" name="Google Shape;250;p33"/>
          <p:cNvPicPr preferRelativeResize="0"/>
          <p:nvPr/>
        </p:nvPicPr>
        <p:blipFill>
          <a:blip r:embed="rId4">
            <a:alphaModFix/>
          </a:blip>
          <a:stretch>
            <a:fillRect/>
          </a:stretch>
        </p:blipFill>
        <p:spPr>
          <a:xfrm>
            <a:off x="3155950" y="1351100"/>
            <a:ext cx="3122075" cy="3640000"/>
          </a:xfrm>
          <a:prstGeom prst="rect">
            <a:avLst/>
          </a:prstGeom>
          <a:noFill/>
          <a:ln>
            <a:noFill/>
          </a:ln>
        </p:spPr>
      </p:pic>
      <p:sp>
        <p:nvSpPr>
          <p:cNvPr id="251" name="Google Shape;251;p33"/>
          <p:cNvSpPr txBox="1"/>
          <p:nvPr/>
        </p:nvSpPr>
        <p:spPr>
          <a:xfrm>
            <a:off x="6373275" y="1602325"/>
            <a:ext cx="27921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Accuracy_Score: 0.8030523255813954</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Precision: 0.7950707593034123</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Recall: 0.7971014492753623</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F1 Score: 0.7956841702897494</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[[84  7  0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[13 59 15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16 53  9]</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0 10 79]]</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[0.77559913 0.75599129 0.79039301]</a:t>
            </a:r>
            <a:endParaRPr sz="1600">
              <a:solidFill>
                <a:srgbClr val="212121"/>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Random Forest Classifier:</a:t>
            </a:r>
            <a:endParaRPr>
              <a:latin typeface="Oswald SemiBold"/>
              <a:ea typeface="Oswald SemiBold"/>
              <a:cs typeface="Oswald SemiBold"/>
              <a:sym typeface="Oswald SemiBold"/>
            </a:endParaRPr>
          </a:p>
        </p:txBody>
      </p:sp>
      <p:pic>
        <p:nvPicPr>
          <p:cNvPr id="257" name="Google Shape;257;p34"/>
          <p:cNvPicPr preferRelativeResize="0"/>
          <p:nvPr/>
        </p:nvPicPr>
        <p:blipFill>
          <a:blip r:embed="rId3">
            <a:alphaModFix/>
          </a:blip>
          <a:stretch>
            <a:fillRect/>
          </a:stretch>
        </p:blipFill>
        <p:spPr>
          <a:xfrm>
            <a:off x="152400" y="1277025"/>
            <a:ext cx="2950625" cy="3714075"/>
          </a:xfrm>
          <a:prstGeom prst="rect">
            <a:avLst/>
          </a:prstGeom>
          <a:noFill/>
          <a:ln>
            <a:noFill/>
          </a:ln>
        </p:spPr>
      </p:pic>
      <p:pic>
        <p:nvPicPr>
          <p:cNvPr id="258" name="Google Shape;258;p34"/>
          <p:cNvPicPr preferRelativeResize="0"/>
          <p:nvPr/>
        </p:nvPicPr>
        <p:blipFill>
          <a:blip r:embed="rId4">
            <a:alphaModFix/>
          </a:blip>
          <a:stretch>
            <a:fillRect/>
          </a:stretch>
        </p:blipFill>
        <p:spPr>
          <a:xfrm>
            <a:off x="3103025" y="1399775"/>
            <a:ext cx="2995101" cy="3591325"/>
          </a:xfrm>
          <a:prstGeom prst="rect">
            <a:avLst/>
          </a:prstGeom>
          <a:noFill/>
          <a:ln>
            <a:noFill/>
          </a:ln>
        </p:spPr>
      </p:pic>
      <p:sp>
        <p:nvSpPr>
          <p:cNvPr id="259" name="Google Shape;259;p34"/>
          <p:cNvSpPr txBox="1"/>
          <p:nvPr/>
        </p:nvSpPr>
        <p:spPr>
          <a:xfrm>
            <a:off x="6214625" y="1602325"/>
            <a:ext cx="29505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Accuracy_Score: 0.965843023255814</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Precision: 0.8646868046812217</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Recall: 0.8521739130434782</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F1 Score: 0.8549822661078635</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[[85  6  0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[ 5 68 14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9 67  2]</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0 15 74]]</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[0.86056645 0.85185185 0.8580786 ]</a:t>
            </a:r>
            <a:endParaRPr sz="1600">
              <a:solidFill>
                <a:srgbClr val="212121"/>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K-Nearest Neighbors Algorithm:</a:t>
            </a:r>
            <a:endParaRPr/>
          </a:p>
        </p:txBody>
      </p:sp>
      <p:pic>
        <p:nvPicPr>
          <p:cNvPr id="265" name="Google Shape;265;p35"/>
          <p:cNvPicPr preferRelativeResize="0"/>
          <p:nvPr/>
        </p:nvPicPr>
        <p:blipFill>
          <a:blip r:embed="rId3">
            <a:alphaModFix/>
          </a:blip>
          <a:stretch>
            <a:fillRect/>
          </a:stretch>
        </p:blipFill>
        <p:spPr>
          <a:xfrm>
            <a:off x="152400" y="1277025"/>
            <a:ext cx="3098800" cy="3714075"/>
          </a:xfrm>
          <a:prstGeom prst="rect">
            <a:avLst/>
          </a:prstGeom>
          <a:noFill/>
          <a:ln>
            <a:noFill/>
          </a:ln>
        </p:spPr>
      </p:pic>
      <p:pic>
        <p:nvPicPr>
          <p:cNvPr id="266" name="Google Shape;266;p35"/>
          <p:cNvPicPr preferRelativeResize="0"/>
          <p:nvPr/>
        </p:nvPicPr>
        <p:blipFill>
          <a:blip r:embed="rId4">
            <a:alphaModFix/>
          </a:blip>
          <a:stretch>
            <a:fillRect/>
          </a:stretch>
        </p:blipFill>
        <p:spPr>
          <a:xfrm>
            <a:off x="3251200" y="1277025"/>
            <a:ext cx="3153825" cy="3714075"/>
          </a:xfrm>
          <a:prstGeom prst="rect">
            <a:avLst/>
          </a:prstGeom>
          <a:noFill/>
          <a:ln>
            <a:noFill/>
          </a:ln>
        </p:spPr>
      </p:pic>
      <p:sp>
        <p:nvSpPr>
          <p:cNvPr id="267" name="Google Shape;267;p35"/>
          <p:cNvSpPr txBox="1"/>
          <p:nvPr/>
        </p:nvSpPr>
        <p:spPr>
          <a:xfrm>
            <a:off x="6648450" y="1528225"/>
            <a:ext cx="25167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Accuracy_Score: 1.0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Precision: 0.587613614475431</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Recall: 0.5652173913043478</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F1 Score: 0.5660178530845097</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Confusion: </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[[67 17  7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[28 30 25  4]</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[ 5 18 47  8]</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[ 1  5 32 51]]</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[0.51198257 0.58169935 0.57641921]</a:t>
            </a:r>
            <a:endParaRPr sz="1600">
              <a:solidFill>
                <a:srgbClr val="212121"/>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 Vector Machine Algorithm:</a:t>
            </a:r>
            <a:endParaRPr/>
          </a:p>
        </p:txBody>
      </p:sp>
      <p:pic>
        <p:nvPicPr>
          <p:cNvPr id="273" name="Google Shape;273;p36"/>
          <p:cNvPicPr preferRelativeResize="0"/>
          <p:nvPr/>
        </p:nvPicPr>
        <p:blipFill>
          <a:blip r:embed="rId3">
            <a:alphaModFix/>
          </a:blip>
          <a:stretch>
            <a:fillRect/>
          </a:stretch>
        </p:blipFill>
        <p:spPr>
          <a:xfrm>
            <a:off x="152400" y="1277025"/>
            <a:ext cx="2950625" cy="3714075"/>
          </a:xfrm>
          <a:prstGeom prst="rect">
            <a:avLst/>
          </a:prstGeom>
          <a:noFill/>
          <a:ln>
            <a:noFill/>
          </a:ln>
        </p:spPr>
      </p:pic>
      <p:pic>
        <p:nvPicPr>
          <p:cNvPr id="274" name="Google Shape;274;p36"/>
          <p:cNvPicPr preferRelativeResize="0"/>
          <p:nvPr/>
        </p:nvPicPr>
        <p:blipFill>
          <a:blip r:embed="rId4">
            <a:alphaModFix/>
          </a:blip>
          <a:stretch>
            <a:fillRect/>
          </a:stretch>
        </p:blipFill>
        <p:spPr>
          <a:xfrm>
            <a:off x="3033000" y="1277025"/>
            <a:ext cx="3255625" cy="3714075"/>
          </a:xfrm>
          <a:prstGeom prst="rect">
            <a:avLst/>
          </a:prstGeom>
          <a:noFill/>
          <a:ln>
            <a:noFill/>
          </a:ln>
        </p:spPr>
      </p:pic>
      <p:sp>
        <p:nvSpPr>
          <p:cNvPr id="275" name="Google Shape;275;p36"/>
          <p:cNvSpPr txBox="1"/>
          <p:nvPr/>
        </p:nvSpPr>
        <p:spPr>
          <a:xfrm>
            <a:off x="6542625" y="1528225"/>
            <a:ext cx="26226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Accuracy_Score: 0.9542151162790697</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Precision: 0.9192464811035428</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Recall: 0.9159420289855073</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F1 Score: 0.9166958942552748</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Confusion:</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[[88  3  0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[ 3 79  5  0]</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6 70  2]</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 [ 0  0 10 79]]</a:t>
            </a:r>
            <a:endParaRPr sz="1600">
              <a:solidFill>
                <a:srgbClr val="212121"/>
              </a:solidFill>
              <a:highlight>
                <a:srgbClr val="FFFFFF"/>
              </a:highlight>
              <a:latin typeface="Oswald"/>
              <a:ea typeface="Oswald"/>
              <a:cs typeface="Oswald"/>
              <a:sym typeface="Oswald"/>
            </a:endParaRPr>
          </a:p>
          <a:p>
            <a:pPr marL="0" lvl="0" indent="0" algn="l" rtl="0">
              <a:spcBef>
                <a:spcPts val="0"/>
              </a:spcBef>
              <a:spcAft>
                <a:spcPts val="0"/>
              </a:spcAft>
              <a:buNone/>
            </a:pPr>
            <a:r>
              <a:rPr lang="en" sz="1600">
                <a:solidFill>
                  <a:srgbClr val="212121"/>
                </a:solidFill>
                <a:highlight>
                  <a:srgbClr val="FFFFFF"/>
                </a:highlight>
                <a:latin typeface="Oswald"/>
                <a:ea typeface="Oswald"/>
                <a:cs typeface="Oswald"/>
                <a:sym typeface="Oswald"/>
              </a:rPr>
              <a:t>CV_Accuracy_Scores: [0.93464052 0.92592593 0.93231441]</a:t>
            </a:r>
            <a:endParaRPr sz="1600">
              <a:solidFill>
                <a:srgbClr val="212121"/>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Visualize comparison between all algorithms:</a:t>
            </a:r>
            <a:endParaRPr>
              <a:latin typeface="Oswald SemiBold"/>
              <a:ea typeface="Oswald SemiBold"/>
              <a:cs typeface="Oswald SemiBold"/>
              <a:sym typeface="Oswald SemiBold"/>
            </a:endParaRPr>
          </a:p>
        </p:txBody>
      </p:sp>
      <p:pic>
        <p:nvPicPr>
          <p:cNvPr id="281" name="Google Shape;281;p37"/>
          <p:cNvPicPr preferRelativeResize="0"/>
          <p:nvPr/>
        </p:nvPicPr>
        <p:blipFill>
          <a:blip r:embed="rId3">
            <a:alphaModFix/>
          </a:blip>
          <a:stretch>
            <a:fillRect/>
          </a:stretch>
        </p:blipFill>
        <p:spPr>
          <a:xfrm>
            <a:off x="152400" y="1277025"/>
            <a:ext cx="3088225" cy="3714076"/>
          </a:xfrm>
          <a:prstGeom prst="rect">
            <a:avLst/>
          </a:prstGeom>
          <a:noFill/>
          <a:ln>
            <a:noFill/>
          </a:ln>
        </p:spPr>
      </p:pic>
      <p:pic>
        <p:nvPicPr>
          <p:cNvPr id="282" name="Google Shape;282;p37"/>
          <p:cNvPicPr preferRelativeResize="0"/>
          <p:nvPr/>
        </p:nvPicPr>
        <p:blipFill>
          <a:blip r:embed="rId4">
            <a:alphaModFix/>
          </a:blip>
          <a:stretch>
            <a:fillRect/>
          </a:stretch>
        </p:blipFill>
        <p:spPr>
          <a:xfrm>
            <a:off x="3240625" y="1277025"/>
            <a:ext cx="3034700" cy="3819900"/>
          </a:xfrm>
          <a:prstGeom prst="rect">
            <a:avLst/>
          </a:prstGeom>
          <a:noFill/>
          <a:ln>
            <a:noFill/>
          </a:ln>
        </p:spPr>
      </p:pic>
      <p:sp>
        <p:nvSpPr>
          <p:cNvPr id="283" name="Google Shape;283;p37"/>
          <p:cNvSpPr txBox="1"/>
          <p:nvPr/>
        </p:nvSpPr>
        <p:spPr>
          <a:xfrm>
            <a:off x="6476725" y="1457650"/>
            <a:ext cx="23556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12121"/>
                </a:solidFill>
                <a:latin typeface="Oswald"/>
                <a:ea typeface="Oswald"/>
                <a:cs typeface="Oswald"/>
                <a:sym typeface="Oswald"/>
              </a:rPr>
              <a:t>First chart, show the comparison between accuracy score comes through cross-validation.</a:t>
            </a:r>
            <a:endParaRPr sz="1600">
              <a:solidFill>
                <a:srgbClr val="212121"/>
              </a:solidFill>
              <a:latin typeface="Oswald"/>
              <a:ea typeface="Oswald"/>
              <a:cs typeface="Oswald"/>
              <a:sym typeface="Oswald"/>
            </a:endParaRPr>
          </a:p>
          <a:p>
            <a:pPr marL="0" lvl="0" indent="0" algn="l" rtl="0">
              <a:spcBef>
                <a:spcPts val="0"/>
              </a:spcBef>
              <a:spcAft>
                <a:spcPts val="0"/>
              </a:spcAft>
              <a:buNone/>
            </a:pPr>
            <a:r>
              <a:rPr lang="en" sz="1600">
                <a:solidFill>
                  <a:srgbClr val="212121"/>
                </a:solidFill>
                <a:latin typeface="Oswald"/>
                <a:ea typeface="Oswald"/>
                <a:cs typeface="Oswald"/>
                <a:sym typeface="Oswald"/>
              </a:rPr>
              <a:t>And Second chart, show the comparison between accuracy and F1 score between all the algorithms.</a:t>
            </a:r>
            <a:endParaRPr sz="1600">
              <a:solidFill>
                <a:srgbClr val="212121"/>
              </a:solidFill>
              <a:latin typeface="Oswald"/>
              <a:ea typeface="Oswald"/>
              <a:cs typeface="Oswald"/>
              <a:sym typeface="Oswald"/>
            </a:endParaRPr>
          </a:p>
          <a:p>
            <a:pPr marL="0" lvl="0" indent="0" algn="l" rtl="0">
              <a:spcBef>
                <a:spcPts val="0"/>
              </a:spcBef>
              <a:spcAft>
                <a:spcPts val="0"/>
              </a:spcAft>
              <a:buNone/>
            </a:pPr>
            <a:endParaRPr sz="1600">
              <a:solidFill>
                <a:srgbClr val="212121"/>
              </a:solidFill>
              <a:latin typeface="Oswald"/>
              <a:ea typeface="Oswald"/>
              <a:cs typeface="Oswald"/>
              <a:sym typeface="Oswald"/>
            </a:endParaRPr>
          </a:p>
          <a:p>
            <a:pPr marL="0" lvl="0" indent="0" algn="l" rtl="0">
              <a:spcBef>
                <a:spcPts val="0"/>
              </a:spcBef>
              <a:spcAft>
                <a:spcPts val="0"/>
              </a:spcAft>
              <a:buNone/>
            </a:pPr>
            <a:r>
              <a:rPr lang="en" sz="1600">
                <a:solidFill>
                  <a:srgbClr val="212121"/>
                </a:solidFill>
                <a:latin typeface="Oswald"/>
                <a:ea typeface="Oswald"/>
                <a:cs typeface="Oswald"/>
                <a:sym typeface="Oswald"/>
              </a:rPr>
              <a:t>By these charts we get the idea that which algorithm have best accuracy.</a:t>
            </a:r>
            <a:endParaRPr sz="1600">
              <a:solidFill>
                <a:srgbClr val="21212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202675" y="44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Business Context:</a:t>
            </a:r>
            <a:endParaRPr>
              <a:latin typeface="Oswald SemiBold"/>
              <a:ea typeface="Oswald SemiBold"/>
              <a:cs typeface="Oswald SemiBold"/>
              <a:sym typeface="Oswald SemiBold"/>
            </a:endParaRPr>
          </a:p>
        </p:txBody>
      </p:sp>
      <p:sp>
        <p:nvSpPr>
          <p:cNvPr id="289" name="Google Shape;289;p38"/>
          <p:cNvSpPr txBox="1"/>
          <p:nvPr/>
        </p:nvSpPr>
        <p:spPr>
          <a:xfrm>
            <a:off x="319625" y="1353550"/>
            <a:ext cx="8646600" cy="367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500">
                <a:solidFill>
                  <a:srgbClr val="212121"/>
                </a:solidFill>
                <a:highlight>
                  <a:srgbClr val="FFFFFF"/>
                </a:highlight>
                <a:latin typeface="Oswald"/>
                <a:ea typeface="Oswald"/>
                <a:cs typeface="Oswald"/>
                <a:sym typeface="Oswald"/>
              </a:rPr>
              <a:t>The business objective for mobile price range prediction can vary depending on the specific context and goals of the business. Here are some possible business objectives for mobile price range prediction:</a:t>
            </a:r>
            <a:endParaRPr sz="1500">
              <a:solidFill>
                <a:srgbClr val="212121"/>
              </a:solidFill>
              <a:highlight>
                <a:srgbClr val="FFFFFF"/>
              </a:highlight>
              <a:latin typeface="Oswald"/>
              <a:ea typeface="Oswald"/>
              <a:cs typeface="Oswald"/>
              <a:sym typeface="Oswald"/>
            </a:endParaRPr>
          </a:p>
          <a:p>
            <a:pPr marL="457200" lvl="0" indent="-323850" algn="l" rtl="0">
              <a:lnSpc>
                <a:spcPct val="115000"/>
              </a:lnSpc>
              <a:spcBef>
                <a:spcPts val="600"/>
              </a:spcBef>
              <a:spcAft>
                <a:spcPts val="0"/>
              </a:spcAft>
              <a:buClr>
                <a:srgbClr val="212121"/>
              </a:buClr>
              <a:buSzPts val="1500"/>
              <a:buFont typeface="Roboto"/>
              <a:buChar char="●"/>
            </a:pPr>
            <a:r>
              <a:rPr lang="en" sz="1500" b="1">
                <a:solidFill>
                  <a:srgbClr val="212121"/>
                </a:solidFill>
                <a:highlight>
                  <a:srgbClr val="FFFFFF"/>
                </a:highlight>
                <a:latin typeface="Oswald"/>
                <a:ea typeface="Oswald"/>
                <a:cs typeface="Oswald"/>
                <a:sym typeface="Oswald"/>
              </a:rPr>
              <a:t>Pricing Strategy:</a:t>
            </a:r>
            <a:r>
              <a:rPr lang="en" sz="1500">
                <a:solidFill>
                  <a:srgbClr val="212121"/>
                </a:solidFill>
                <a:highlight>
                  <a:srgbClr val="FFFFFF"/>
                </a:highlight>
                <a:latin typeface="Oswald"/>
                <a:ea typeface="Oswald"/>
                <a:cs typeface="Oswald"/>
                <a:sym typeface="Oswald"/>
              </a:rPr>
              <a:t> The business may want to optimize its pricing strategy by accurately predicting the price range of mobile devices. This can help the business determine the appropriate pricing levels for different types of mobile devices, taking into consideration factors such as production costs, competition, and customer preferences.</a:t>
            </a:r>
            <a:endParaRPr sz="1500">
              <a:solidFill>
                <a:srgbClr val="212121"/>
              </a:solidFill>
              <a:highlight>
                <a:srgbClr val="FFFFFF"/>
              </a:highlight>
              <a:latin typeface="Oswald"/>
              <a:ea typeface="Oswald"/>
              <a:cs typeface="Oswald"/>
              <a:sym typeface="Oswald"/>
            </a:endParaRPr>
          </a:p>
          <a:p>
            <a:pPr marL="457200" lvl="0" indent="-323850" algn="l" rtl="0">
              <a:lnSpc>
                <a:spcPct val="115000"/>
              </a:lnSpc>
              <a:spcBef>
                <a:spcPts val="0"/>
              </a:spcBef>
              <a:spcAft>
                <a:spcPts val="0"/>
              </a:spcAft>
              <a:buClr>
                <a:srgbClr val="212121"/>
              </a:buClr>
              <a:buSzPts val="1500"/>
              <a:buFont typeface="Roboto"/>
              <a:buChar char="●"/>
            </a:pPr>
            <a:r>
              <a:rPr lang="en" sz="1500" b="1">
                <a:solidFill>
                  <a:srgbClr val="212121"/>
                </a:solidFill>
                <a:highlight>
                  <a:srgbClr val="FFFFFF"/>
                </a:highlight>
                <a:latin typeface="Oswald"/>
                <a:ea typeface="Oswald"/>
                <a:cs typeface="Oswald"/>
                <a:sym typeface="Oswald"/>
              </a:rPr>
              <a:t>Sales Forecasting:</a:t>
            </a:r>
            <a:r>
              <a:rPr lang="en" sz="1500">
                <a:solidFill>
                  <a:srgbClr val="212121"/>
                </a:solidFill>
                <a:highlight>
                  <a:srgbClr val="FFFFFF"/>
                </a:highlight>
                <a:latin typeface="Oswald"/>
                <a:ea typeface="Oswald"/>
                <a:cs typeface="Oswald"/>
                <a:sym typeface="Oswald"/>
              </a:rPr>
              <a:t> Accurate prediction of mobile price range can help the business in forecasting sales and revenue, as pricing is a key factor that affects customer purchasing decisions. By understanding the price range of mobile devices that are likely to sell well, the business can plan its inventory levels, production, and marketing efforts accordingly.</a:t>
            </a:r>
            <a:endParaRPr sz="1500">
              <a:solidFill>
                <a:srgbClr val="212121"/>
              </a:solidFill>
              <a:highlight>
                <a:srgbClr val="FFFFFF"/>
              </a:highlight>
              <a:latin typeface="Oswald"/>
              <a:ea typeface="Oswald"/>
              <a:cs typeface="Oswald"/>
              <a:sym typeface="Oswald"/>
            </a:endParaRPr>
          </a:p>
          <a:p>
            <a:pPr marL="457200" lvl="0" indent="-323850" algn="l" rtl="0">
              <a:lnSpc>
                <a:spcPct val="115000"/>
              </a:lnSpc>
              <a:spcBef>
                <a:spcPts val="0"/>
              </a:spcBef>
              <a:spcAft>
                <a:spcPts val="0"/>
              </a:spcAft>
              <a:buClr>
                <a:srgbClr val="212121"/>
              </a:buClr>
              <a:buSzPts val="1500"/>
              <a:buFont typeface="Roboto"/>
              <a:buChar char="●"/>
            </a:pPr>
            <a:r>
              <a:rPr lang="en" sz="1500" b="1">
                <a:solidFill>
                  <a:srgbClr val="212121"/>
                </a:solidFill>
                <a:highlight>
                  <a:srgbClr val="FFFFFF"/>
                </a:highlight>
                <a:latin typeface="Oswald"/>
                <a:ea typeface="Oswald"/>
                <a:cs typeface="Oswald"/>
                <a:sym typeface="Oswald"/>
              </a:rPr>
              <a:t>Market Segmentation: </a:t>
            </a:r>
            <a:r>
              <a:rPr lang="en" sz="1500">
                <a:solidFill>
                  <a:srgbClr val="212121"/>
                </a:solidFill>
                <a:highlight>
                  <a:srgbClr val="FFFFFF"/>
                </a:highlight>
                <a:latin typeface="Oswald"/>
                <a:ea typeface="Oswald"/>
                <a:cs typeface="Oswald"/>
                <a:sym typeface="Oswald"/>
              </a:rPr>
              <a:t>Mobile price range prediction can also aid in market segmentation, allowing the business to identify and target different customer segments based on their price preferences. For example, the business can develop different marketing strategies for budget-conscious customers who are interested in lower-priced mobile devices versus premium customers who are willing to pay a premium for high-end mobile devices.</a:t>
            </a:r>
            <a:endParaRPr sz="1500">
              <a:solidFill>
                <a:srgbClr val="212121"/>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Some more point related to Business Context</a:t>
            </a:r>
            <a:r>
              <a:rPr lang="en"/>
              <a:t>:</a:t>
            </a:r>
            <a:endParaRPr/>
          </a:p>
        </p:txBody>
      </p:sp>
      <p:sp>
        <p:nvSpPr>
          <p:cNvPr id="295" name="Google Shape;295;p39"/>
          <p:cNvSpPr txBox="1"/>
          <p:nvPr/>
        </p:nvSpPr>
        <p:spPr>
          <a:xfrm>
            <a:off x="298450" y="1485900"/>
            <a:ext cx="8636100" cy="2413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rgbClr val="212121"/>
              </a:buClr>
              <a:buSzPts val="1600"/>
              <a:buFont typeface="Roboto"/>
              <a:buChar char="●"/>
            </a:pPr>
            <a:r>
              <a:rPr lang="en" sz="1600" b="1">
                <a:solidFill>
                  <a:srgbClr val="212121"/>
                </a:solidFill>
                <a:highlight>
                  <a:srgbClr val="FFFFFF"/>
                </a:highlight>
                <a:latin typeface="Oswald"/>
                <a:ea typeface="Oswald"/>
                <a:cs typeface="Oswald"/>
                <a:sym typeface="Oswald"/>
              </a:rPr>
              <a:t>Competitive Analysis:</a:t>
            </a:r>
            <a:r>
              <a:rPr lang="en" sz="1600">
                <a:solidFill>
                  <a:srgbClr val="212121"/>
                </a:solidFill>
                <a:highlight>
                  <a:srgbClr val="FFFFFF"/>
                </a:highlight>
                <a:latin typeface="Oswald"/>
                <a:ea typeface="Oswald"/>
                <a:cs typeface="Oswald"/>
                <a:sym typeface="Oswald"/>
              </a:rPr>
              <a:t> Accurate prediction of mobile price range can help the business in conducting competitive analysis by comparing its pricing strategy with that of its competitors. This can provide insights into how the business is positioned in the market in terms of pricing, and whether adjustments need to be made to gain a competitive edge.</a:t>
            </a:r>
            <a:endParaRPr sz="1600">
              <a:solidFill>
                <a:srgbClr val="212121"/>
              </a:solidFill>
              <a:highlight>
                <a:srgbClr val="FFFFFF"/>
              </a:highlight>
              <a:latin typeface="Oswald"/>
              <a:ea typeface="Oswald"/>
              <a:cs typeface="Oswald"/>
              <a:sym typeface="Oswald"/>
            </a:endParaRPr>
          </a:p>
          <a:p>
            <a:pPr marL="457200" lvl="0" indent="-330200" algn="l" rtl="0">
              <a:lnSpc>
                <a:spcPct val="115000"/>
              </a:lnSpc>
              <a:spcBef>
                <a:spcPts val="0"/>
              </a:spcBef>
              <a:spcAft>
                <a:spcPts val="0"/>
              </a:spcAft>
              <a:buClr>
                <a:srgbClr val="212121"/>
              </a:buClr>
              <a:buSzPts val="1600"/>
              <a:buFont typeface="Roboto"/>
              <a:buChar char="●"/>
            </a:pPr>
            <a:r>
              <a:rPr lang="en" sz="1600" b="1">
                <a:solidFill>
                  <a:srgbClr val="212121"/>
                </a:solidFill>
                <a:highlight>
                  <a:srgbClr val="FFFFFF"/>
                </a:highlight>
                <a:latin typeface="Oswald"/>
                <a:ea typeface="Oswald"/>
                <a:cs typeface="Oswald"/>
                <a:sym typeface="Oswald"/>
              </a:rPr>
              <a:t>Customer Relationship Management:</a:t>
            </a:r>
            <a:r>
              <a:rPr lang="en" sz="1600">
                <a:solidFill>
                  <a:srgbClr val="212121"/>
                </a:solidFill>
                <a:highlight>
                  <a:srgbClr val="FFFFFF"/>
                </a:highlight>
                <a:latin typeface="Oswald"/>
                <a:ea typeface="Oswald"/>
                <a:cs typeface="Oswald"/>
                <a:sym typeface="Oswald"/>
              </a:rPr>
              <a:t> Mobile price range prediction can also be used to tailor pricing and promotional offers to individual customers, based on their predicted price range preferences. This can help improve customer satisfaction, loyalty, and retention, as customers are more likely to make purchases when pricing aligns with their expectations and budget.</a:t>
            </a:r>
            <a:endParaRPr sz="1600">
              <a:solidFill>
                <a:srgbClr val="21212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Conclusion:</a:t>
            </a:r>
            <a:endParaRPr>
              <a:latin typeface="Oswald SemiBold"/>
              <a:ea typeface="Oswald SemiBold"/>
              <a:cs typeface="Oswald SemiBold"/>
              <a:sym typeface="Oswald SemiBold"/>
            </a:endParaRPr>
          </a:p>
        </p:txBody>
      </p:sp>
      <p:sp>
        <p:nvSpPr>
          <p:cNvPr id="301" name="Google Shape;301;p40"/>
          <p:cNvSpPr txBox="1"/>
          <p:nvPr/>
        </p:nvSpPr>
        <p:spPr>
          <a:xfrm>
            <a:off x="234950" y="1383625"/>
            <a:ext cx="8763000" cy="3104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600">
                <a:solidFill>
                  <a:srgbClr val="212121"/>
                </a:solidFill>
                <a:highlight>
                  <a:srgbClr val="FFFFFE"/>
                </a:highlight>
                <a:latin typeface="Oswald"/>
                <a:ea typeface="Oswald"/>
                <a:cs typeface="Oswald"/>
                <a:sym typeface="Oswald"/>
              </a:rPr>
              <a:t>In conclusion, the mobile price range prediction problem is a typical machine learning classification task where the goal is to predict the price range of mobile devices based on certain features. In this project, various machine learning classification models were trained and evaluated using a labeled dataset of mobile device features and corresponding price ranges.</a:t>
            </a:r>
            <a:endParaRPr sz="1600">
              <a:solidFill>
                <a:srgbClr val="212121"/>
              </a:solidFill>
              <a:highlight>
                <a:srgbClr val="FFFFFE"/>
              </a:highlight>
              <a:latin typeface="Oswald"/>
              <a:ea typeface="Oswald"/>
              <a:cs typeface="Oswald"/>
              <a:sym typeface="Oswald"/>
            </a:endParaRPr>
          </a:p>
          <a:p>
            <a:pPr marL="0" lvl="0" indent="0" algn="l" rtl="0">
              <a:lnSpc>
                <a:spcPct val="135714"/>
              </a:lnSpc>
              <a:spcBef>
                <a:spcPts val="0"/>
              </a:spcBef>
              <a:spcAft>
                <a:spcPts val="0"/>
              </a:spcAft>
              <a:buNone/>
            </a:pPr>
            <a:endParaRPr sz="1600">
              <a:solidFill>
                <a:srgbClr val="212121"/>
              </a:solidFill>
              <a:highlight>
                <a:srgbClr val="FFFFFE"/>
              </a:highlight>
              <a:latin typeface="Oswald"/>
              <a:ea typeface="Oswald"/>
              <a:cs typeface="Oswald"/>
              <a:sym typeface="Oswald"/>
            </a:endParaRPr>
          </a:p>
          <a:p>
            <a:pPr marL="0" lvl="0" indent="0" algn="l" rtl="0">
              <a:lnSpc>
                <a:spcPct val="135714"/>
              </a:lnSpc>
              <a:spcBef>
                <a:spcPts val="0"/>
              </a:spcBef>
              <a:spcAft>
                <a:spcPts val="0"/>
              </a:spcAft>
              <a:buNone/>
            </a:pPr>
            <a:r>
              <a:rPr lang="en" sz="1600">
                <a:solidFill>
                  <a:srgbClr val="212121"/>
                </a:solidFill>
                <a:highlight>
                  <a:srgbClr val="FFFFFE"/>
                </a:highlight>
                <a:latin typeface="Oswald"/>
                <a:ea typeface="Oswald"/>
                <a:cs typeface="Oswald"/>
                <a:sym typeface="Oswald"/>
              </a:rPr>
              <a:t>After analyzing the data, conducting feature engineering, and splitting the dataset into training and testing sets, multiple classification models such as Logistic Regression, Decision Tree, Random Forest, K-Nearest Neighbors (KNN), and Support Vector Machine (SVM) were trained and evaluated. Performance evaluation metrics such as accuracy, precision, recall, and F1-score were used to assess the performance of the models.</a:t>
            </a:r>
            <a:endParaRPr sz="1600">
              <a:solidFill>
                <a:srgbClr val="212121"/>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swald SemiBold"/>
                <a:ea typeface="Oswald SemiBold"/>
                <a:cs typeface="Oswald SemiBold"/>
                <a:sym typeface="Oswald SemiBold"/>
              </a:rPr>
              <a:t>Some more points:</a:t>
            </a:r>
            <a:endParaRPr>
              <a:latin typeface="Oswald SemiBold"/>
              <a:ea typeface="Oswald SemiBold"/>
              <a:cs typeface="Oswald SemiBold"/>
              <a:sym typeface="Oswald SemiBold"/>
            </a:endParaRPr>
          </a:p>
        </p:txBody>
      </p:sp>
      <p:sp>
        <p:nvSpPr>
          <p:cNvPr id="307" name="Google Shape;307;p41"/>
          <p:cNvSpPr txBox="1"/>
          <p:nvPr/>
        </p:nvSpPr>
        <p:spPr>
          <a:xfrm>
            <a:off x="203200" y="1496475"/>
            <a:ext cx="8629200" cy="27705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600">
                <a:solidFill>
                  <a:srgbClr val="212121"/>
                </a:solidFill>
                <a:highlight>
                  <a:srgbClr val="FFFFFE"/>
                </a:highlight>
                <a:latin typeface="Oswald"/>
                <a:ea typeface="Oswald"/>
                <a:cs typeface="Oswald"/>
                <a:sym typeface="Oswald"/>
              </a:rPr>
              <a:t>The mobile price range prediction project involved the development and evaluation of machine learning classification models using a labeled dataset of mobile device features. The project highlighted the importance of feature engineering, hyperparameter tuning, and model evaluation in achieving good performance. The results of this project can be utilized by businesses, mobile device manufacturers, and retailers to predict and optimize mobile prices, offer competitive pricing, and make informed business decisions. Further research and experimentation with different models, feature engineering techniques, and hyperparameter tuning approaches could be explored to enhance the predictive accuracy of the models and provide more valuable insights for the mobile device industry.</a:t>
            </a:r>
            <a:endParaRPr sz="1600">
              <a:solidFill>
                <a:srgbClr val="21212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06750" y="485950"/>
            <a:ext cx="8520600" cy="62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latin typeface="Oswald SemiBold"/>
                <a:ea typeface="Oswald SemiBold"/>
                <a:cs typeface="Oswald SemiBold"/>
                <a:sym typeface="Oswald SemiBold"/>
              </a:rPr>
              <a:t>Steps included in the project:</a:t>
            </a:r>
            <a:endParaRPr sz="3000">
              <a:latin typeface="Oswald SemiBold"/>
              <a:ea typeface="Oswald SemiBold"/>
              <a:cs typeface="Oswald SemiBold"/>
              <a:sym typeface="Oswald SemiBold"/>
            </a:endParaRPr>
          </a:p>
        </p:txBody>
      </p:sp>
      <p:pic>
        <p:nvPicPr>
          <p:cNvPr id="80" name="Google Shape;80;p15"/>
          <p:cNvPicPr preferRelativeResize="0"/>
          <p:nvPr/>
        </p:nvPicPr>
        <p:blipFill>
          <a:blip r:embed="rId3">
            <a:alphaModFix/>
          </a:blip>
          <a:stretch>
            <a:fillRect/>
          </a:stretch>
        </p:blipFill>
        <p:spPr>
          <a:xfrm>
            <a:off x="435350" y="1429750"/>
            <a:ext cx="8147674" cy="353069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42"/>
          <p:cNvPicPr preferRelativeResize="0"/>
          <p:nvPr/>
        </p:nvPicPr>
        <p:blipFill>
          <a:blip r:embed="rId3">
            <a:alphaModFix/>
          </a:blip>
          <a:stretch>
            <a:fillRect/>
          </a:stretch>
        </p:blipFill>
        <p:spPr>
          <a:xfrm>
            <a:off x="2209800" y="1305975"/>
            <a:ext cx="4718049" cy="368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Oswald SemiBold"/>
                <a:ea typeface="Oswald SemiBold"/>
                <a:cs typeface="Oswald SemiBold"/>
                <a:sym typeface="Oswald SemiBold"/>
              </a:rPr>
              <a:t>Understanding the Dataset and Data</a:t>
            </a:r>
            <a:r>
              <a:rPr lang="en" sz="3400">
                <a:latin typeface="Oswald SemiBold"/>
                <a:ea typeface="Oswald SemiBold"/>
                <a:cs typeface="Oswald SemiBold"/>
                <a:sym typeface="Oswald SemiBold"/>
              </a:rPr>
              <a:t> Preprocessing:</a:t>
            </a:r>
            <a:endParaRPr sz="3400">
              <a:latin typeface="Oswald SemiBold"/>
              <a:ea typeface="Oswald SemiBold"/>
              <a:cs typeface="Oswald SemiBold"/>
              <a:sym typeface="Oswald SemiBold"/>
            </a:endParaRPr>
          </a:p>
        </p:txBody>
      </p:sp>
      <p:sp>
        <p:nvSpPr>
          <p:cNvPr id="86" name="Google Shape;86;p16"/>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908">
                <a:solidFill>
                  <a:srgbClr val="212121"/>
                </a:solidFill>
                <a:latin typeface="Oswald Medium"/>
                <a:ea typeface="Oswald Medium"/>
                <a:cs typeface="Oswald Medium"/>
                <a:sym typeface="Oswald Medium"/>
              </a:rPr>
              <a:t>Dataset Understanding</a:t>
            </a:r>
            <a:endParaRPr sz="1908">
              <a:solidFill>
                <a:srgbClr val="212121"/>
              </a:solidFill>
              <a:latin typeface="Oswald Medium"/>
              <a:ea typeface="Oswald Medium"/>
              <a:cs typeface="Oswald Medium"/>
              <a:sym typeface="Oswald Medium"/>
            </a:endParaRPr>
          </a:p>
          <a:p>
            <a:pPr marL="0" lvl="0" indent="0" algn="l" rtl="0">
              <a:spcBef>
                <a:spcPts val="1200"/>
              </a:spcBef>
              <a:spcAft>
                <a:spcPts val="0"/>
              </a:spcAft>
              <a:buNone/>
            </a:pPr>
            <a:r>
              <a:rPr lang="en" sz="1600">
                <a:solidFill>
                  <a:srgbClr val="212121"/>
                </a:solidFill>
                <a:latin typeface="Oswald"/>
                <a:ea typeface="Oswald"/>
                <a:cs typeface="Oswald"/>
                <a:sym typeface="Oswald"/>
              </a:rPr>
              <a:t>First Step of doing EDA is understanding the dataset. </a:t>
            </a:r>
            <a:endParaRPr sz="1600">
              <a:solidFill>
                <a:srgbClr val="212121"/>
              </a:solidFill>
              <a:latin typeface="Oswald"/>
              <a:ea typeface="Oswald"/>
              <a:cs typeface="Oswald"/>
              <a:sym typeface="Oswald"/>
            </a:endParaRPr>
          </a:p>
          <a:p>
            <a:pPr marL="0" lvl="0" indent="0" algn="l" rtl="0">
              <a:spcBef>
                <a:spcPts val="1200"/>
              </a:spcBef>
              <a:spcAft>
                <a:spcPts val="0"/>
              </a:spcAft>
              <a:buNone/>
            </a:pPr>
            <a:r>
              <a:rPr lang="en" sz="1600">
                <a:solidFill>
                  <a:srgbClr val="212121"/>
                </a:solidFill>
                <a:latin typeface="Oswald"/>
                <a:ea typeface="Oswald"/>
                <a:cs typeface="Oswald"/>
                <a:sym typeface="Oswald"/>
              </a:rPr>
              <a:t>Different Methods : </a:t>
            </a:r>
            <a:endParaRPr sz="1600">
              <a:solidFill>
                <a:srgbClr val="212121"/>
              </a:solidFill>
              <a:latin typeface="Oswald"/>
              <a:ea typeface="Oswald"/>
              <a:cs typeface="Oswald"/>
              <a:sym typeface="Oswald"/>
            </a:endParaRPr>
          </a:p>
          <a:p>
            <a:pPr marL="457200" lvl="0" indent="-330200" algn="l" rtl="0">
              <a:spcBef>
                <a:spcPts val="120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data.head()</a:t>
            </a:r>
            <a:endParaRPr sz="1600">
              <a:solidFill>
                <a:srgbClr val="212121"/>
              </a:solidFill>
              <a:latin typeface="Oswald"/>
              <a:ea typeface="Oswald"/>
              <a:cs typeface="Oswald"/>
              <a:sym typeface="Oswald"/>
            </a:endParaRPr>
          </a:p>
          <a:p>
            <a:pPr marL="457200" lvl="0" indent="-330200" algn="l" rtl="0">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data.shape()</a:t>
            </a:r>
            <a:endParaRPr sz="1600">
              <a:solidFill>
                <a:srgbClr val="212121"/>
              </a:solidFill>
              <a:latin typeface="Oswald"/>
              <a:ea typeface="Oswald"/>
              <a:cs typeface="Oswald"/>
              <a:sym typeface="Oswald"/>
            </a:endParaRPr>
          </a:p>
          <a:p>
            <a:pPr marL="457200" lvl="0" indent="-330200" algn="l" rtl="0">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data.info()</a:t>
            </a:r>
            <a:endParaRPr sz="1600">
              <a:solidFill>
                <a:srgbClr val="212121"/>
              </a:solidFill>
              <a:latin typeface="Oswald"/>
              <a:ea typeface="Oswald"/>
              <a:cs typeface="Oswald"/>
              <a:sym typeface="Oswald"/>
            </a:endParaRPr>
          </a:p>
          <a:p>
            <a:pPr marL="457200" lvl="0" indent="-330200" algn="l" rtl="0">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data.describe()</a:t>
            </a:r>
            <a:endParaRPr sz="1600">
              <a:solidFill>
                <a:srgbClr val="212121"/>
              </a:solidFill>
              <a:latin typeface="Oswald"/>
              <a:ea typeface="Oswald"/>
              <a:cs typeface="Oswald"/>
              <a:sym typeface="Oswald"/>
            </a:endParaRPr>
          </a:p>
          <a:p>
            <a:pPr marL="0" lvl="0" indent="0" algn="l" rtl="0">
              <a:spcBef>
                <a:spcPts val="1200"/>
              </a:spcBef>
              <a:spcAft>
                <a:spcPts val="1200"/>
              </a:spcAft>
              <a:buNone/>
            </a:pPr>
            <a:endParaRPr>
              <a:solidFill>
                <a:srgbClr val="212121"/>
              </a:solidFill>
            </a:endParaRPr>
          </a:p>
        </p:txBody>
      </p:sp>
      <p:sp>
        <p:nvSpPr>
          <p:cNvPr id="87" name="Google Shape;87;p16"/>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solidFill>
                  <a:srgbClr val="212121"/>
                </a:solidFill>
                <a:latin typeface="Oswald SemiBold"/>
                <a:ea typeface="Oswald SemiBold"/>
                <a:cs typeface="Oswald SemiBold"/>
                <a:sym typeface="Oswald SemiBold"/>
              </a:rPr>
              <a:t>Dataset Preprocessing</a:t>
            </a:r>
            <a:endParaRPr sz="1900">
              <a:solidFill>
                <a:srgbClr val="212121"/>
              </a:solidFill>
              <a:latin typeface="Oswald SemiBold"/>
              <a:ea typeface="Oswald SemiBold"/>
              <a:cs typeface="Oswald SemiBold"/>
              <a:sym typeface="Oswald SemiBold"/>
            </a:endParaRPr>
          </a:p>
          <a:p>
            <a:pPr marL="0" lvl="0" indent="0" algn="l" rtl="0">
              <a:spcBef>
                <a:spcPts val="1200"/>
              </a:spcBef>
              <a:spcAft>
                <a:spcPts val="0"/>
              </a:spcAft>
              <a:buNone/>
            </a:pPr>
            <a:r>
              <a:rPr lang="en" sz="1600">
                <a:solidFill>
                  <a:srgbClr val="212121"/>
                </a:solidFill>
                <a:latin typeface="Oswald"/>
                <a:ea typeface="Oswald"/>
                <a:cs typeface="Oswald"/>
                <a:sym typeface="Oswald"/>
              </a:rPr>
              <a:t>It is a process of cleaning, transforming, preparing raw data into a suitable format for analysis.</a:t>
            </a:r>
            <a:endParaRPr sz="1600">
              <a:solidFill>
                <a:srgbClr val="212121"/>
              </a:solidFill>
              <a:latin typeface="Oswald"/>
              <a:ea typeface="Oswald"/>
              <a:cs typeface="Oswald"/>
              <a:sym typeface="Oswald"/>
            </a:endParaRPr>
          </a:p>
          <a:p>
            <a:pPr marL="0" lvl="0" indent="0" algn="l" rtl="0">
              <a:spcBef>
                <a:spcPts val="1200"/>
              </a:spcBef>
              <a:spcAft>
                <a:spcPts val="0"/>
              </a:spcAft>
              <a:buNone/>
            </a:pPr>
            <a:r>
              <a:rPr lang="en" sz="1600">
                <a:solidFill>
                  <a:srgbClr val="212121"/>
                </a:solidFill>
                <a:latin typeface="Oswald"/>
                <a:ea typeface="Oswald"/>
                <a:cs typeface="Oswald"/>
                <a:sym typeface="Oswald"/>
              </a:rPr>
              <a:t>Methods Involved:</a:t>
            </a:r>
            <a:endParaRPr sz="1600">
              <a:solidFill>
                <a:srgbClr val="212121"/>
              </a:solidFill>
              <a:latin typeface="Oswald"/>
              <a:ea typeface="Oswald"/>
              <a:cs typeface="Oswald"/>
              <a:sym typeface="Oswald"/>
            </a:endParaRPr>
          </a:p>
          <a:p>
            <a:pPr marL="457200" lvl="0" indent="-330200" algn="l" rtl="0">
              <a:spcBef>
                <a:spcPts val="120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len(data[data.duplicated])</a:t>
            </a:r>
            <a:endParaRPr sz="1600">
              <a:solidFill>
                <a:srgbClr val="212121"/>
              </a:solidFill>
              <a:latin typeface="Oswald"/>
              <a:ea typeface="Oswald"/>
              <a:cs typeface="Oswald"/>
              <a:sym typeface="Oswald"/>
            </a:endParaRPr>
          </a:p>
          <a:p>
            <a:pPr marL="457200" lvl="0" indent="-330200" algn="l" rtl="0">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data.isnull().sum</a:t>
            </a:r>
            <a:endParaRPr sz="1600">
              <a:solidFill>
                <a:srgbClr val="212121"/>
              </a:solidFill>
              <a:latin typeface="Oswald"/>
              <a:ea typeface="Oswald"/>
              <a:cs typeface="Oswald"/>
              <a:sym typeface="Oswald"/>
            </a:endParaRPr>
          </a:p>
          <a:p>
            <a:pPr marL="457200" lvl="0" indent="-330200" algn="l" rtl="0">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 Wrangling</a:t>
            </a:r>
            <a:endParaRPr sz="1600">
              <a:solidFill>
                <a:srgbClr val="212121"/>
              </a:solidFill>
              <a:latin typeface="Oswald"/>
              <a:ea typeface="Oswald"/>
              <a:cs typeface="Oswald"/>
              <a:sym typeface="Oswald"/>
            </a:endParaRPr>
          </a:p>
          <a:p>
            <a:pPr marL="457200" lvl="0" indent="-330200" algn="l" rtl="0">
              <a:spcBef>
                <a:spcPts val="0"/>
              </a:spcBef>
              <a:spcAft>
                <a:spcPts val="0"/>
              </a:spcAft>
              <a:buClr>
                <a:srgbClr val="212121"/>
              </a:buClr>
              <a:buSzPts val="1600"/>
              <a:buFont typeface="Oswald"/>
              <a:buChar char="●"/>
            </a:pPr>
            <a:r>
              <a:rPr lang="en" sz="1600">
                <a:solidFill>
                  <a:srgbClr val="212121"/>
                </a:solidFill>
                <a:latin typeface="Oswald"/>
                <a:ea typeface="Oswald"/>
                <a:cs typeface="Oswald"/>
                <a:sym typeface="Oswald"/>
              </a:rPr>
              <a:t>Data Encoding</a:t>
            </a:r>
            <a:endParaRPr sz="1600">
              <a:solidFill>
                <a:srgbClr val="212121"/>
              </a:solidFill>
              <a:latin typeface="Oswald"/>
              <a:ea typeface="Oswald"/>
              <a:cs typeface="Oswald"/>
              <a:sym typeface="Oswald"/>
            </a:endParaRPr>
          </a:p>
        </p:txBody>
      </p:sp>
      <p:cxnSp>
        <p:nvCxnSpPr>
          <p:cNvPr id="88" name="Google Shape;88;p16"/>
          <p:cNvCxnSpPr/>
          <p:nvPr/>
        </p:nvCxnSpPr>
        <p:spPr>
          <a:xfrm>
            <a:off x="421275" y="1937500"/>
            <a:ext cx="362910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16"/>
          <p:cNvCxnSpPr/>
          <p:nvPr/>
        </p:nvCxnSpPr>
        <p:spPr>
          <a:xfrm>
            <a:off x="4832400" y="1937500"/>
            <a:ext cx="2532000" cy="1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3359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Oswald SemiBold"/>
                <a:ea typeface="Oswald SemiBold"/>
                <a:cs typeface="Oswald SemiBold"/>
                <a:sym typeface="Oswald SemiBold"/>
              </a:rPr>
              <a:t>Variable Description:</a:t>
            </a:r>
            <a:endParaRPr sz="3400">
              <a:latin typeface="Oswald SemiBold"/>
              <a:ea typeface="Oswald SemiBold"/>
              <a:cs typeface="Oswald SemiBold"/>
              <a:sym typeface="Oswald SemiBold"/>
            </a:endParaRPr>
          </a:p>
        </p:txBody>
      </p:sp>
      <p:sp>
        <p:nvSpPr>
          <p:cNvPr id="95" name="Google Shape;95;p17"/>
          <p:cNvSpPr txBox="1">
            <a:spLocks noGrp="1"/>
          </p:cNvSpPr>
          <p:nvPr>
            <p:ph type="body" idx="1"/>
          </p:nvPr>
        </p:nvSpPr>
        <p:spPr>
          <a:xfrm>
            <a:off x="311700" y="1505700"/>
            <a:ext cx="4053300" cy="3415800"/>
          </a:xfrm>
          <a:prstGeom prst="rect">
            <a:avLst/>
          </a:prstGeom>
        </p:spPr>
        <p:txBody>
          <a:bodyPr spcFirstLastPara="1" wrap="square" lIns="91425" tIns="91425" rIns="91425" bIns="91425" anchor="t" anchorCtr="0">
            <a:normAutofit fontScale="40000" lnSpcReduction="20000"/>
          </a:bodyPr>
          <a:lstStyle/>
          <a:p>
            <a:pPr marL="457200" lvl="0" indent="-312400" algn="l" rtl="0">
              <a:spcBef>
                <a:spcPts val="60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battery_power-</a:t>
            </a:r>
            <a:r>
              <a:rPr lang="en" sz="4060" dirty="0">
                <a:solidFill>
                  <a:srgbClr val="212121"/>
                </a:solidFill>
                <a:highlight>
                  <a:srgbClr val="FFFFFF"/>
                </a:highlight>
                <a:latin typeface="Oswald"/>
                <a:ea typeface="Oswald"/>
                <a:cs typeface="Oswald"/>
                <a:sym typeface="Oswald"/>
              </a:rPr>
              <a:t> Battery Capacity in MAh</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blue-</a:t>
            </a:r>
            <a:r>
              <a:rPr lang="en" sz="4060" dirty="0">
                <a:solidFill>
                  <a:srgbClr val="212121"/>
                </a:solidFill>
                <a:highlight>
                  <a:srgbClr val="FFFFFF"/>
                </a:highlight>
                <a:latin typeface="Oswald"/>
                <a:ea typeface="Oswald"/>
                <a:cs typeface="Oswald"/>
                <a:sym typeface="Oswald"/>
              </a:rPr>
              <a:t> Has Bluetooth or not</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clock_speed-</a:t>
            </a:r>
            <a:r>
              <a:rPr lang="en" sz="4060" dirty="0">
                <a:solidFill>
                  <a:srgbClr val="212121"/>
                </a:solidFill>
                <a:highlight>
                  <a:srgbClr val="FFFFFF"/>
                </a:highlight>
                <a:latin typeface="Oswald"/>
                <a:ea typeface="Oswald"/>
                <a:cs typeface="Oswald"/>
                <a:sym typeface="Oswald"/>
              </a:rPr>
              <a:t> Speed at which microprocessor executes instructions</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dual_sim-</a:t>
            </a:r>
            <a:r>
              <a:rPr lang="en" sz="4060" dirty="0">
                <a:solidFill>
                  <a:srgbClr val="212121"/>
                </a:solidFill>
                <a:highlight>
                  <a:srgbClr val="FFFFFF"/>
                </a:highlight>
                <a:latin typeface="Oswald"/>
                <a:ea typeface="Oswald"/>
                <a:cs typeface="Oswald"/>
                <a:sym typeface="Oswald"/>
              </a:rPr>
              <a:t> Has dual sim support or not</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fc-</a:t>
            </a:r>
            <a:r>
              <a:rPr lang="en" sz="4060" dirty="0">
                <a:solidFill>
                  <a:srgbClr val="212121"/>
                </a:solidFill>
                <a:highlight>
                  <a:srgbClr val="FFFFFF"/>
                </a:highlight>
                <a:latin typeface="Oswald"/>
                <a:ea typeface="Oswald"/>
                <a:cs typeface="Oswald"/>
                <a:sym typeface="Oswald"/>
              </a:rPr>
              <a:t> Front camera megapixels</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four_g-</a:t>
            </a:r>
            <a:r>
              <a:rPr lang="en" sz="4060" dirty="0">
                <a:solidFill>
                  <a:srgbClr val="212121"/>
                </a:solidFill>
                <a:highlight>
                  <a:srgbClr val="FFFFFF"/>
                </a:highlight>
                <a:latin typeface="Oswald"/>
                <a:ea typeface="Oswald"/>
                <a:cs typeface="Oswald"/>
                <a:sym typeface="Oswald"/>
              </a:rPr>
              <a:t> Has 4g or not</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int_memory-</a:t>
            </a:r>
            <a:r>
              <a:rPr lang="en" sz="4060" dirty="0">
                <a:solidFill>
                  <a:srgbClr val="212121"/>
                </a:solidFill>
                <a:highlight>
                  <a:srgbClr val="FFFFFF"/>
                </a:highlight>
                <a:latin typeface="Oswald"/>
                <a:ea typeface="Oswald"/>
                <a:cs typeface="Oswald"/>
                <a:sym typeface="Oswald"/>
              </a:rPr>
              <a:t> Internal memory capacity</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m_dep-</a:t>
            </a:r>
            <a:r>
              <a:rPr lang="en" sz="4060" dirty="0">
                <a:solidFill>
                  <a:srgbClr val="212121"/>
                </a:solidFill>
                <a:highlight>
                  <a:srgbClr val="FFFFFF"/>
                </a:highlight>
                <a:latin typeface="Oswald"/>
                <a:ea typeface="Oswald"/>
                <a:cs typeface="Oswald"/>
                <a:sym typeface="Oswald"/>
              </a:rPr>
              <a:t> mobile depth in cm</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mobile_wt-</a:t>
            </a:r>
            <a:r>
              <a:rPr lang="en" sz="4060" dirty="0">
                <a:solidFill>
                  <a:srgbClr val="212121"/>
                </a:solidFill>
                <a:highlight>
                  <a:srgbClr val="FFFFFF"/>
                </a:highlight>
                <a:latin typeface="Oswald"/>
                <a:ea typeface="Oswald"/>
                <a:cs typeface="Oswald"/>
                <a:sym typeface="Oswald"/>
              </a:rPr>
              <a:t> Weight of mobile phone</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n_cores-</a:t>
            </a:r>
            <a:r>
              <a:rPr lang="en" sz="4060" dirty="0">
                <a:solidFill>
                  <a:srgbClr val="212121"/>
                </a:solidFill>
                <a:highlight>
                  <a:srgbClr val="FFFFFF"/>
                </a:highlight>
                <a:latin typeface="Oswald"/>
                <a:ea typeface="Oswald"/>
                <a:cs typeface="Oswald"/>
                <a:sym typeface="Oswald"/>
              </a:rPr>
              <a:t> Number of cores in processor</a:t>
            </a:r>
            <a:endParaRPr sz="4060" dirty="0">
              <a:solidFill>
                <a:srgbClr val="212121"/>
              </a:solidFill>
              <a:highlight>
                <a:srgbClr val="FFFFFF"/>
              </a:highlight>
              <a:latin typeface="Oswald"/>
              <a:ea typeface="Oswald"/>
              <a:cs typeface="Oswald"/>
              <a:sym typeface="Oswald"/>
            </a:endParaRPr>
          </a:p>
          <a:p>
            <a:pPr marL="457200" lvl="0" indent="-312400" algn="l" rtl="0">
              <a:spcBef>
                <a:spcPts val="0"/>
              </a:spcBef>
              <a:spcAft>
                <a:spcPts val="0"/>
              </a:spcAft>
              <a:buClr>
                <a:srgbClr val="212121"/>
              </a:buClr>
              <a:buSzPct val="100000"/>
              <a:buChar char="●"/>
            </a:pPr>
            <a:r>
              <a:rPr lang="en" sz="4060" b="1" dirty="0">
                <a:solidFill>
                  <a:srgbClr val="212121"/>
                </a:solidFill>
                <a:highlight>
                  <a:srgbClr val="FFFFFF"/>
                </a:highlight>
                <a:latin typeface="Oswald"/>
                <a:ea typeface="Oswald"/>
                <a:cs typeface="Oswald"/>
                <a:sym typeface="Oswald"/>
              </a:rPr>
              <a:t>pc-</a:t>
            </a:r>
            <a:r>
              <a:rPr lang="en" sz="4060" dirty="0">
                <a:solidFill>
                  <a:srgbClr val="212121"/>
                </a:solidFill>
                <a:highlight>
                  <a:srgbClr val="FFFFFF"/>
                </a:highlight>
                <a:latin typeface="Oswald"/>
                <a:ea typeface="Oswald"/>
                <a:cs typeface="Oswald"/>
                <a:sym typeface="Oswald"/>
              </a:rPr>
              <a:t> Primary camera megapixels</a:t>
            </a:r>
            <a:endParaRPr sz="4060" dirty="0">
              <a:solidFill>
                <a:srgbClr val="212121"/>
              </a:solidFill>
              <a:highlight>
                <a:srgbClr val="FFFFFF"/>
              </a:highlight>
              <a:latin typeface="Oswald"/>
              <a:ea typeface="Oswald"/>
              <a:cs typeface="Oswald"/>
              <a:sym typeface="Oswald"/>
            </a:endParaRPr>
          </a:p>
          <a:p>
            <a:pPr marL="457200" lvl="0" indent="-311150" algn="l" rtl="0">
              <a:spcBef>
                <a:spcPts val="0"/>
              </a:spcBef>
              <a:spcAft>
                <a:spcPts val="0"/>
              </a:spcAft>
              <a:buClr>
                <a:srgbClr val="212121"/>
              </a:buClr>
              <a:buSzPct val="100000"/>
              <a:buFont typeface="Oswald"/>
              <a:buChar char="●"/>
            </a:pPr>
            <a:r>
              <a:rPr lang="en" sz="4000" b="1" dirty="0">
                <a:solidFill>
                  <a:srgbClr val="212121"/>
                </a:solidFill>
                <a:highlight>
                  <a:schemeClr val="lt1"/>
                </a:highlight>
                <a:latin typeface="Oswald"/>
                <a:ea typeface="Oswald"/>
                <a:cs typeface="Oswald"/>
                <a:sym typeface="Oswald"/>
              </a:rPr>
              <a:t>px_height-</a:t>
            </a:r>
            <a:r>
              <a:rPr lang="en" sz="4000" dirty="0">
                <a:solidFill>
                  <a:srgbClr val="212121"/>
                </a:solidFill>
                <a:highlight>
                  <a:schemeClr val="lt1"/>
                </a:highlight>
                <a:latin typeface="Oswald"/>
                <a:ea typeface="Oswald"/>
                <a:cs typeface="Oswald"/>
                <a:sym typeface="Oswald"/>
              </a:rPr>
              <a:t> Pixels resolution height</a:t>
            </a:r>
            <a:endParaRPr sz="4000" dirty="0">
              <a:solidFill>
                <a:srgbClr val="212121"/>
              </a:solidFill>
              <a:highlight>
                <a:srgbClr val="FFFFFF"/>
              </a:highlight>
              <a:latin typeface="Oswald"/>
              <a:ea typeface="Oswald"/>
              <a:cs typeface="Oswald"/>
              <a:sym typeface="Oswald"/>
            </a:endParaRPr>
          </a:p>
          <a:p>
            <a:pPr marL="457200" lvl="0" indent="0" algn="l" rtl="0">
              <a:spcBef>
                <a:spcPts val="600"/>
              </a:spcBef>
              <a:spcAft>
                <a:spcPts val="0"/>
              </a:spcAft>
              <a:buNone/>
            </a:pPr>
            <a:endParaRPr sz="2395" dirty="0">
              <a:solidFill>
                <a:srgbClr val="212121"/>
              </a:solidFill>
              <a:highlight>
                <a:srgbClr val="FFFFFF"/>
              </a:highlight>
              <a:latin typeface="Oswald"/>
              <a:ea typeface="Oswald"/>
              <a:cs typeface="Oswald"/>
              <a:sym typeface="Oswald"/>
            </a:endParaRPr>
          </a:p>
          <a:p>
            <a:pPr marL="0" lvl="0" indent="0" algn="l" rtl="0">
              <a:spcBef>
                <a:spcPts val="500"/>
              </a:spcBef>
              <a:spcAft>
                <a:spcPts val="1200"/>
              </a:spcAft>
              <a:buNone/>
            </a:pPr>
            <a:endParaRPr dirty="0">
              <a:solidFill>
                <a:srgbClr val="212121"/>
              </a:solidFill>
            </a:endParaRPr>
          </a:p>
        </p:txBody>
      </p:sp>
      <p:sp>
        <p:nvSpPr>
          <p:cNvPr id="96" name="Google Shape;96;p17"/>
          <p:cNvSpPr txBox="1">
            <a:spLocks noGrp="1"/>
          </p:cNvSpPr>
          <p:nvPr>
            <p:ph type="body" idx="2"/>
          </p:nvPr>
        </p:nvSpPr>
        <p:spPr>
          <a:xfrm>
            <a:off x="4919975" y="1505700"/>
            <a:ext cx="3912300" cy="34158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rgbClr val="212121"/>
              </a:buClr>
              <a:buSzPts val="1400"/>
              <a:buFont typeface="Oswald"/>
              <a:buChar char="●"/>
            </a:pPr>
            <a:r>
              <a:rPr lang="en" sz="1400" b="1" dirty="0">
                <a:solidFill>
                  <a:srgbClr val="212121"/>
                </a:solidFill>
                <a:highlight>
                  <a:srgbClr val="FFFFFF"/>
                </a:highlight>
                <a:latin typeface="Oswald"/>
                <a:ea typeface="Oswald"/>
                <a:cs typeface="Oswald"/>
                <a:sym typeface="Oswald"/>
              </a:rPr>
              <a:t>px_width-</a:t>
            </a:r>
            <a:r>
              <a:rPr lang="en" sz="1400" dirty="0">
                <a:solidFill>
                  <a:srgbClr val="212121"/>
                </a:solidFill>
                <a:highlight>
                  <a:srgbClr val="FFFFFF"/>
                </a:highlight>
                <a:latin typeface="Oswald"/>
                <a:ea typeface="Oswald"/>
                <a:cs typeface="Oswald"/>
                <a:sym typeface="Oswald"/>
              </a:rPr>
              <a:t> Pixel resolution width</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ram-</a:t>
            </a:r>
            <a:r>
              <a:rPr lang="en" sz="1400" dirty="0">
                <a:solidFill>
                  <a:srgbClr val="212121"/>
                </a:solidFill>
                <a:highlight>
                  <a:srgbClr val="FFFFFF"/>
                </a:highlight>
                <a:latin typeface="Oswald"/>
                <a:ea typeface="Oswald"/>
                <a:cs typeface="Oswald"/>
                <a:sym typeface="Oswald"/>
              </a:rPr>
              <a:t> Random Access Memory in MB</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sc_h-</a:t>
            </a:r>
            <a:r>
              <a:rPr lang="en" sz="1400" dirty="0">
                <a:solidFill>
                  <a:srgbClr val="212121"/>
                </a:solidFill>
                <a:highlight>
                  <a:srgbClr val="FFFFFF"/>
                </a:highlight>
                <a:latin typeface="Oswald"/>
                <a:ea typeface="Oswald"/>
                <a:cs typeface="Oswald"/>
                <a:sym typeface="Oswald"/>
              </a:rPr>
              <a:t> Screen Height</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sc_w- </a:t>
            </a:r>
            <a:r>
              <a:rPr lang="en" sz="1400" dirty="0">
                <a:solidFill>
                  <a:srgbClr val="212121"/>
                </a:solidFill>
                <a:highlight>
                  <a:srgbClr val="FFFFFF"/>
                </a:highlight>
                <a:latin typeface="Oswald"/>
                <a:ea typeface="Oswald"/>
                <a:cs typeface="Oswald"/>
                <a:sym typeface="Oswald"/>
              </a:rPr>
              <a:t>Screen Width</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talk_time-</a:t>
            </a:r>
            <a:r>
              <a:rPr lang="en" sz="1400" dirty="0">
                <a:solidFill>
                  <a:srgbClr val="212121"/>
                </a:solidFill>
                <a:highlight>
                  <a:srgbClr val="FFFFFF"/>
                </a:highlight>
                <a:latin typeface="Oswald"/>
                <a:ea typeface="Oswald"/>
                <a:cs typeface="Oswald"/>
                <a:sym typeface="Oswald"/>
              </a:rPr>
              <a:t> Longest that a single battery can last over a call</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three_g-</a:t>
            </a:r>
            <a:r>
              <a:rPr lang="en" sz="1400" dirty="0">
                <a:solidFill>
                  <a:srgbClr val="212121"/>
                </a:solidFill>
                <a:highlight>
                  <a:srgbClr val="FFFFFF"/>
                </a:highlight>
                <a:latin typeface="Oswald"/>
                <a:ea typeface="Oswald"/>
                <a:cs typeface="Oswald"/>
                <a:sym typeface="Oswald"/>
              </a:rPr>
              <a:t> Has 3g or not</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touch_screen-</a:t>
            </a:r>
            <a:r>
              <a:rPr lang="en" sz="1400" dirty="0">
                <a:solidFill>
                  <a:srgbClr val="212121"/>
                </a:solidFill>
                <a:highlight>
                  <a:srgbClr val="FFFFFF"/>
                </a:highlight>
                <a:latin typeface="Oswald"/>
                <a:ea typeface="Oswald"/>
                <a:cs typeface="Oswald"/>
                <a:sym typeface="Oswald"/>
              </a:rPr>
              <a:t> phone have touchscreen or keypad</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wifi- </a:t>
            </a:r>
            <a:r>
              <a:rPr lang="en" sz="1400" dirty="0">
                <a:solidFill>
                  <a:srgbClr val="212121"/>
                </a:solidFill>
                <a:highlight>
                  <a:srgbClr val="FFFFFF"/>
                </a:highlight>
                <a:latin typeface="Oswald"/>
                <a:ea typeface="Oswald"/>
                <a:cs typeface="Oswald"/>
                <a:sym typeface="Oswald"/>
              </a:rPr>
              <a:t>Has wifi or not</a:t>
            </a:r>
            <a:endParaRPr sz="1400" dirty="0">
              <a:solidFill>
                <a:srgbClr val="212121"/>
              </a:solidFill>
              <a:highlight>
                <a:srgbClr val="FFFFFF"/>
              </a:highlight>
              <a:latin typeface="Oswald"/>
              <a:ea typeface="Oswald"/>
              <a:cs typeface="Oswald"/>
              <a:sym typeface="Oswald"/>
            </a:endParaRPr>
          </a:p>
          <a:p>
            <a:pPr marL="457200" lvl="0" indent="-317500" algn="l" rtl="0">
              <a:spcBef>
                <a:spcPts val="0"/>
              </a:spcBef>
              <a:spcAft>
                <a:spcPts val="0"/>
              </a:spcAft>
              <a:buClr>
                <a:srgbClr val="212121"/>
              </a:buClr>
              <a:buSzPts val="1400"/>
              <a:buChar char="●"/>
            </a:pPr>
            <a:r>
              <a:rPr lang="en" sz="1400" b="1" dirty="0">
                <a:solidFill>
                  <a:srgbClr val="212121"/>
                </a:solidFill>
                <a:highlight>
                  <a:srgbClr val="FFFFFF"/>
                </a:highlight>
                <a:latin typeface="Oswald"/>
                <a:ea typeface="Oswald"/>
                <a:cs typeface="Oswald"/>
                <a:sym typeface="Oswald"/>
              </a:rPr>
              <a:t>price_range-</a:t>
            </a:r>
            <a:r>
              <a:rPr lang="en" sz="1400" dirty="0">
                <a:solidFill>
                  <a:srgbClr val="212121"/>
                </a:solidFill>
                <a:highlight>
                  <a:srgbClr val="FFFFFF"/>
                </a:highlight>
                <a:latin typeface="Oswald"/>
                <a:ea typeface="Oswald"/>
                <a:cs typeface="Oswald"/>
                <a:sym typeface="Oswald"/>
              </a:rPr>
              <a:t> This is the target variable with a value of 0 (low cost), 1 (medium cost), 2 (high cost), and 3 (very high cost)</a:t>
            </a:r>
            <a:endParaRPr sz="1400" dirty="0">
              <a:solidFill>
                <a:srgbClr val="21212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latin typeface="Oswald SemiBold"/>
                <a:ea typeface="Oswald SemiBold"/>
                <a:cs typeface="Oswald SemiBold"/>
                <a:sym typeface="Oswald SemiBold"/>
              </a:rPr>
              <a:t>Quantity of mobile with price range:</a:t>
            </a:r>
            <a:endParaRPr sz="3500">
              <a:latin typeface="Oswald SemiBold"/>
              <a:ea typeface="Oswald SemiBold"/>
              <a:cs typeface="Oswald SemiBold"/>
              <a:sym typeface="Oswald SemiBold"/>
            </a:endParaRPr>
          </a:p>
        </p:txBody>
      </p:sp>
      <p:sp>
        <p:nvSpPr>
          <p:cNvPr id="102" name="Google Shape;102;p18"/>
          <p:cNvSpPr txBox="1">
            <a:spLocks noGrp="1"/>
          </p:cNvSpPr>
          <p:nvPr>
            <p:ph type="body" idx="2"/>
          </p:nvPr>
        </p:nvSpPr>
        <p:spPr>
          <a:xfrm>
            <a:off x="1248450" y="4551900"/>
            <a:ext cx="3999900" cy="66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rgbClr val="212121"/>
                </a:solidFill>
                <a:latin typeface="Oswald"/>
                <a:ea typeface="Oswald"/>
                <a:cs typeface="Oswald"/>
                <a:sym typeface="Oswald"/>
              </a:rPr>
              <a:t>Quantity of different  Price Range Mobile</a:t>
            </a:r>
            <a:endParaRPr sz="1700">
              <a:solidFill>
                <a:srgbClr val="212121"/>
              </a:solidFill>
              <a:latin typeface="Oswald"/>
              <a:ea typeface="Oswald"/>
              <a:cs typeface="Oswald"/>
              <a:sym typeface="Oswald"/>
            </a:endParaRPr>
          </a:p>
        </p:txBody>
      </p:sp>
      <p:pic>
        <p:nvPicPr>
          <p:cNvPr id="103" name="Google Shape;103;p18"/>
          <p:cNvPicPr preferRelativeResize="0"/>
          <p:nvPr/>
        </p:nvPicPr>
        <p:blipFill>
          <a:blip r:embed="rId3">
            <a:alphaModFix/>
          </a:blip>
          <a:stretch>
            <a:fillRect/>
          </a:stretch>
        </p:blipFill>
        <p:spPr>
          <a:xfrm>
            <a:off x="466275" y="1367000"/>
            <a:ext cx="4782075" cy="3122475"/>
          </a:xfrm>
          <a:prstGeom prst="rect">
            <a:avLst/>
          </a:prstGeom>
          <a:noFill/>
          <a:ln>
            <a:noFill/>
          </a:ln>
        </p:spPr>
      </p:pic>
      <p:sp>
        <p:nvSpPr>
          <p:cNvPr id="104" name="Google Shape;104;p18"/>
          <p:cNvSpPr txBox="1"/>
          <p:nvPr/>
        </p:nvSpPr>
        <p:spPr>
          <a:xfrm>
            <a:off x="6404550" y="1400450"/>
            <a:ext cx="23544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12121"/>
                </a:solidFill>
                <a:latin typeface="Oswald"/>
                <a:ea typeface="Oswald"/>
                <a:cs typeface="Oswald"/>
                <a:sym typeface="Oswald"/>
              </a:rPr>
              <a:t>Insights:</a:t>
            </a:r>
            <a:endParaRPr sz="1700">
              <a:solidFill>
                <a:srgbClr val="212121"/>
              </a:solidFill>
              <a:latin typeface="Oswald"/>
              <a:ea typeface="Oswald"/>
              <a:cs typeface="Oswald"/>
              <a:sym typeface="Oswald"/>
            </a:endParaRPr>
          </a:p>
          <a:p>
            <a:pPr marL="0" lvl="0" indent="0" algn="l" rtl="0">
              <a:spcBef>
                <a:spcPts val="0"/>
              </a:spcBef>
              <a:spcAft>
                <a:spcPts val="0"/>
              </a:spcAft>
              <a:buNone/>
            </a:pPr>
            <a:endParaRPr sz="1700">
              <a:solidFill>
                <a:srgbClr val="212121"/>
              </a:solidFill>
              <a:latin typeface="Oswald"/>
              <a:ea typeface="Oswald"/>
              <a:cs typeface="Oswald"/>
              <a:sym typeface="Oswald"/>
            </a:endParaRPr>
          </a:p>
          <a:p>
            <a:pPr marL="0" lvl="0" indent="0" algn="l" rtl="0">
              <a:spcBef>
                <a:spcPts val="0"/>
              </a:spcBef>
              <a:spcAft>
                <a:spcPts val="0"/>
              </a:spcAft>
              <a:buNone/>
            </a:pPr>
            <a:r>
              <a:rPr lang="en" sz="1700">
                <a:solidFill>
                  <a:srgbClr val="212121"/>
                </a:solidFill>
                <a:latin typeface="Oswald"/>
                <a:ea typeface="Oswald"/>
                <a:cs typeface="Oswald"/>
                <a:sym typeface="Oswald"/>
              </a:rPr>
              <a:t>This charts shows that quantity of mobile according to price range percentage present in the dataset.</a:t>
            </a:r>
            <a:endParaRPr sz="1700">
              <a:solidFill>
                <a:srgbClr val="212121"/>
              </a:solidFill>
              <a:latin typeface="Oswald"/>
              <a:ea typeface="Oswald"/>
              <a:cs typeface="Oswald"/>
              <a:sym typeface="Oswald"/>
            </a:endParaRPr>
          </a:p>
          <a:p>
            <a:pPr marL="0" lvl="0" indent="0" algn="l" rtl="0">
              <a:spcBef>
                <a:spcPts val="0"/>
              </a:spcBef>
              <a:spcAft>
                <a:spcPts val="0"/>
              </a:spcAft>
              <a:buNone/>
            </a:pPr>
            <a:r>
              <a:rPr lang="en" sz="1700">
                <a:solidFill>
                  <a:srgbClr val="212121"/>
                </a:solidFill>
                <a:latin typeface="Oswald"/>
                <a:ea typeface="Oswald"/>
                <a:cs typeface="Oswald"/>
                <a:sym typeface="Oswald"/>
              </a:rPr>
              <a:t>This chart give the information that all the price range mobile is popular in the market and people buy it.</a:t>
            </a:r>
            <a:endParaRPr sz="1700">
              <a:solidFill>
                <a:srgbClr val="212121"/>
              </a:solidFill>
              <a:latin typeface="Oswald"/>
              <a:ea typeface="Oswald"/>
              <a:cs typeface="Oswald"/>
              <a:sym typeface="Oswald"/>
            </a:endParaRPr>
          </a:p>
          <a:p>
            <a:pPr marL="0" lvl="0" indent="0" algn="l" rtl="0">
              <a:spcBef>
                <a:spcPts val="0"/>
              </a:spcBef>
              <a:spcAft>
                <a:spcPts val="0"/>
              </a:spcAft>
              <a:buNone/>
            </a:pPr>
            <a:r>
              <a:rPr lang="en" sz="1700">
                <a:solidFill>
                  <a:srgbClr val="212121"/>
                </a:solidFill>
                <a:latin typeface="Oswald"/>
                <a:ea typeface="Oswald"/>
                <a:cs typeface="Oswald"/>
                <a:sym typeface="Oswald"/>
              </a:rPr>
              <a:t>.</a:t>
            </a:r>
            <a:endParaRPr sz="1700">
              <a:solidFill>
                <a:srgbClr val="21212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latin typeface="Oswald SemiBold"/>
                <a:ea typeface="Oswald SemiBold"/>
                <a:cs typeface="Oswald SemiBold"/>
                <a:sym typeface="Oswald SemiBold"/>
              </a:rPr>
              <a:t>Talktime according to Battery power:</a:t>
            </a:r>
            <a:endParaRPr sz="3100">
              <a:latin typeface="Oswald SemiBold"/>
              <a:ea typeface="Oswald SemiBold"/>
              <a:cs typeface="Oswald SemiBold"/>
              <a:sym typeface="Oswald SemiBold"/>
            </a:endParaRPr>
          </a:p>
        </p:txBody>
      </p:sp>
      <p:sp>
        <p:nvSpPr>
          <p:cNvPr id="110" name="Google Shape;110;p19"/>
          <p:cNvSpPr txBox="1">
            <a:spLocks noGrp="1"/>
          </p:cNvSpPr>
          <p:nvPr>
            <p:ph type="body" idx="2"/>
          </p:nvPr>
        </p:nvSpPr>
        <p:spPr>
          <a:xfrm>
            <a:off x="736175" y="4588800"/>
            <a:ext cx="7385100" cy="554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 sz="1440">
                <a:solidFill>
                  <a:srgbClr val="212121"/>
                </a:solidFill>
                <a:latin typeface="Oswald"/>
                <a:ea typeface="Oswald"/>
                <a:cs typeface="Oswald"/>
                <a:sym typeface="Oswald"/>
              </a:rPr>
              <a:t>These are the TOP 10 Batteries power with maximum talktime. As we can see no particular pattern is shown in dataset talktime is basically depend on some more factor like customer uses.</a:t>
            </a:r>
            <a:endParaRPr sz="1440">
              <a:solidFill>
                <a:srgbClr val="212121"/>
              </a:solidFill>
              <a:latin typeface="Oswald"/>
              <a:ea typeface="Oswald"/>
              <a:cs typeface="Oswald"/>
              <a:sym typeface="Oswald"/>
            </a:endParaRPr>
          </a:p>
        </p:txBody>
      </p:sp>
      <p:pic>
        <p:nvPicPr>
          <p:cNvPr id="111" name="Google Shape;111;p19"/>
          <p:cNvPicPr preferRelativeResize="0"/>
          <p:nvPr/>
        </p:nvPicPr>
        <p:blipFill>
          <a:blip r:embed="rId3">
            <a:alphaModFix/>
          </a:blip>
          <a:stretch>
            <a:fillRect/>
          </a:stretch>
        </p:blipFill>
        <p:spPr>
          <a:xfrm>
            <a:off x="311725" y="1453375"/>
            <a:ext cx="7862300" cy="3093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86700" y="392950"/>
            <a:ext cx="8520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latin typeface="Oswald SemiBold"/>
                <a:ea typeface="Oswald SemiBold"/>
                <a:cs typeface="Oswald SemiBold"/>
                <a:sym typeface="Oswald SemiBold"/>
              </a:rPr>
              <a:t>Distribution of target variable data:</a:t>
            </a:r>
            <a:endParaRPr sz="3200">
              <a:latin typeface="Oswald SemiBold"/>
              <a:ea typeface="Oswald SemiBold"/>
              <a:cs typeface="Oswald SemiBold"/>
              <a:sym typeface="Oswald SemiBold"/>
            </a:endParaRPr>
          </a:p>
        </p:txBody>
      </p:sp>
      <p:pic>
        <p:nvPicPr>
          <p:cNvPr id="117" name="Google Shape;117;p20"/>
          <p:cNvPicPr preferRelativeResize="0"/>
          <p:nvPr/>
        </p:nvPicPr>
        <p:blipFill>
          <a:blip r:embed="rId3">
            <a:alphaModFix/>
          </a:blip>
          <a:stretch>
            <a:fillRect/>
          </a:stretch>
        </p:blipFill>
        <p:spPr>
          <a:xfrm>
            <a:off x="589175" y="1360325"/>
            <a:ext cx="6148575" cy="3540675"/>
          </a:xfrm>
          <a:prstGeom prst="rect">
            <a:avLst/>
          </a:prstGeom>
          <a:noFill/>
          <a:ln>
            <a:noFill/>
          </a:ln>
        </p:spPr>
      </p:pic>
      <p:sp>
        <p:nvSpPr>
          <p:cNvPr id="118" name="Google Shape;118;p20"/>
          <p:cNvSpPr txBox="1"/>
          <p:nvPr/>
        </p:nvSpPr>
        <p:spPr>
          <a:xfrm>
            <a:off x="7210375" y="1360325"/>
            <a:ext cx="14778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12121"/>
                </a:solidFill>
                <a:latin typeface="Oswald"/>
                <a:ea typeface="Oswald"/>
                <a:cs typeface="Oswald"/>
                <a:sym typeface="Oswald"/>
              </a:rPr>
              <a:t>The data are normally distributed.Hence we don’t need any transformation method like log10, square root and different other methods.</a:t>
            </a:r>
            <a:endParaRPr sz="1800">
              <a:solidFill>
                <a:srgbClr val="21212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25" y="243000"/>
            <a:ext cx="8520600" cy="8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20">
                <a:latin typeface="Oswald SemiBold"/>
                <a:ea typeface="Oswald SemiBold"/>
                <a:cs typeface="Oswald SemiBold"/>
                <a:sym typeface="Oswald SemiBold"/>
              </a:rPr>
              <a:t>Relationship between independent variable to dependent variable:</a:t>
            </a:r>
            <a:endParaRPr sz="2520">
              <a:latin typeface="Oswald SemiBold"/>
              <a:ea typeface="Oswald SemiBold"/>
              <a:cs typeface="Oswald SemiBold"/>
              <a:sym typeface="Oswald SemiBold"/>
            </a:endParaRPr>
          </a:p>
        </p:txBody>
      </p:sp>
      <p:pic>
        <p:nvPicPr>
          <p:cNvPr id="124" name="Google Shape;124;p21"/>
          <p:cNvPicPr preferRelativeResize="0"/>
          <p:nvPr/>
        </p:nvPicPr>
        <p:blipFill>
          <a:blip r:embed="rId3">
            <a:alphaModFix/>
          </a:blip>
          <a:stretch>
            <a:fillRect/>
          </a:stretch>
        </p:blipFill>
        <p:spPr>
          <a:xfrm>
            <a:off x="137400" y="1474825"/>
            <a:ext cx="1844225" cy="1662650"/>
          </a:xfrm>
          <a:prstGeom prst="rect">
            <a:avLst/>
          </a:prstGeom>
          <a:noFill/>
          <a:ln>
            <a:noFill/>
          </a:ln>
        </p:spPr>
      </p:pic>
      <p:pic>
        <p:nvPicPr>
          <p:cNvPr id="125" name="Google Shape;125;p21"/>
          <p:cNvPicPr preferRelativeResize="0"/>
          <p:nvPr/>
        </p:nvPicPr>
        <p:blipFill>
          <a:blip r:embed="rId4">
            <a:alphaModFix/>
          </a:blip>
          <a:stretch>
            <a:fillRect/>
          </a:stretch>
        </p:blipFill>
        <p:spPr>
          <a:xfrm>
            <a:off x="2161375" y="1487175"/>
            <a:ext cx="1647025" cy="1662650"/>
          </a:xfrm>
          <a:prstGeom prst="rect">
            <a:avLst/>
          </a:prstGeom>
          <a:noFill/>
          <a:ln>
            <a:noFill/>
          </a:ln>
        </p:spPr>
      </p:pic>
      <p:pic>
        <p:nvPicPr>
          <p:cNvPr id="126" name="Google Shape;126;p21"/>
          <p:cNvPicPr preferRelativeResize="0"/>
          <p:nvPr/>
        </p:nvPicPr>
        <p:blipFill>
          <a:blip r:embed="rId5">
            <a:alphaModFix/>
          </a:blip>
          <a:stretch>
            <a:fillRect/>
          </a:stretch>
        </p:blipFill>
        <p:spPr>
          <a:xfrm>
            <a:off x="3808400" y="1474825"/>
            <a:ext cx="1771708" cy="1747475"/>
          </a:xfrm>
          <a:prstGeom prst="rect">
            <a:avLst/>
          </a:prstGeom>
          <a:noFill/>
          <a:ln>
            <a:noFill/>
          </a:ln>
        </p:spPr>
      </p:pic>
      <p:sp>
        <p:nvSpPr>
          <p:cNvPr id="127" name="Google Shape;127;p21"/>
          <p:cNvSpPr txBox="1"/>
          <p:nvPr/>
        </p:nvSpPr>
        <p:spPr>
          <a:xfrm>
            <a:off x="5903175" y="3302225"/>
            <a:ext cx="32031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12121"/>
                </a:solidFill>
                <a:latin typeface="Oswald"/>
                <a:ea typeface="Oswald"/>
                <a:cs typeface="Oswald"/>
                <a:sym typeface="Oswald"/>
              </a:rPr>
              <a:t>Some features have direct relation like Battery power, Clock_speed etc. with target feature and some are not like Blue, sim ports etc.</a:t>
            </a:r>
            <a:endParaRPr sz="1700">
              <a:solidFill>
                <a:srgbClr val="212121"/>
              </a:solidFill>
              <a:latin typeface="Oswald"/>
              <a:ea typeface="Oswald"/>
              <a:cs typeface="Oswald"/>
              <a:sym typeface="Oswald"/>
            </a:endParaRPr>
          </a:p>
        </p:txBody>
      </p:sp>
      <p:pic>
        <p:nvPicPr>
          <p:cNvPr id="128" name="Google Shape;128;p21"/>
          <p:cNvPicPr preferRelativeResize="0"/>
          <p:nvPr/>
        </p:nvPicPr>
        <p:blipFill>
          <a:blip r:embed="rId6">
            <a:alphaModFix/>
          </a:blip>
          <a:stretch>
            <a:fillRect/>
          </a:stretch>
        </p:blipFill>
        <p:spPr>
          <a:xfrm>
            <a:off x="5719775" y="1474825"/>
            <a:ext cx="1713548" cy="1662650"/>
          </a:xfrm>
          <a:prstGeom prst="rect">
            <a:avLst/>
          </a:prstGeom>
          <a:noFill/>
          <a:ln>
            <a:noFill/>
          </a:ln>
        </p:spPr>
      </p:pic>
      <p:pic>
        <p:nvPicPr>
          <p:cNvPr id="129" name="Google Shape;129;p21"/>
          <p:cNvPicPr preferRelativeResize="0"/>
          <p:nvPr/>
        </p:nvPicPr>
        <p:blipFill>
          <a:blip r:embed="rId7">
            <a:alphaModFix/>
          </a:blip>
          <a:stretch>
            <a:fillRect/>
          </a:stretch>
        </p:blipFill>
        <p:spPr>
          <a:xfrm>
            <a:off x="7430450" y="1452566"/>
            <a:ext cx="1713550" cy="1684909"/>
          </a:xfrm>
          <a:prstGeom prst="rect">
            <a:avLst/>
          </a:prstGeom>
          <a:noFill/>
          <a:ln>
            <a:noFill/>
          </a:ln>
        </p:spPr>
      </p:pic>
      <p:pic>
        <p:nvPicPr>
          <p:cNvPr id="130" name="Google Shape;130;p21"/>
          <p:cNvPicPr preferRelativeResize="0"/>
          <p:nvPr/>
        </p:nvPicPr>
        <p:blipFill>
          <a:blip r:embed="rId8">
            <a:alphaModFix/>
          </a:blip>
          <a:stretch>
            <a:fillRect/>
          </a:stretch>
        </p:blipFill>
        <p:spPr>
          <a:xfrm>
            <a:off x="311725" y="3125150"/>
            <a:ext cx="1694100" cy="1747475"/>
          </a:xfrm>
          <a:prstGeom prst="rect">
            <a:avLst/>
          </a:prstGeom>
          <a:noFill/>
          <a:ln>
            <a:noFill/>
          </a:ln>
        </p:spPr>
      </p:pic>
      <p:pic>
        <p:nvPicPr>
          <p:cNvPr id="131" name="Google Shape;131;p21"/>
          <p:cNvPicPr preferRelativeResize="0"/>
          <p:nvPr/>
        </p:nvPicPr>
        <p:blipFill>
          <a:blip r:embed="rId9">
            <a:alphaModFix/>
          </a:blip>
          <a:stretch>
            <a:fillRect/>
          </a:stretch>
        </p:blipFill>
        <p:spPr>
          <a:xfrm>
            <a:off x="2161375" y="3125150"/>
            <a:ext cx="1694100" cy="1662650"/>
          </a:xfrm>
          <a:prstGeom prst="rect">
            <a:avLst/>
          </a:prstGeom>
          <a:noFill/>
          <a:ln>
            <a:noFill/>
          </a:ln>
        </p:spPr>
      </p:pic>
      <p:pic>
        <p:nvPicPr>
          <p:cNvPr id="132" name="Google Shape;132;p21"/>
          <p:cNvPicPr preferRelativeResize="0"/>
          <p:nvPr/>
        </p:nvPicPr>
        <p:blipFill>
          <a:blip r:embed="rId10">
            <a:alphaModFix/>
          </a:blip>
          <a:stretch>
            <a:fillRect/>
          </a:stretch>
        </p:blipFill>
        <p:spPr>
          <a:xfrm>
            <a:off x="3886000" y="3149825"/>
            <a:ext cx="1694100" cy="174747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1618</Words>
  <Application>Microsoft Office PowerPoint</Application>
  <PresentationFormat>On-screen Show (16:9)</PresentationFormat>
  <Paragraphs>179</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Oswald Medium</vt:lpstr>
      <vt:lpstr>Oswald SemiBold</vt:lpstr>
      <vt:lpstr>Roboto</vt:lpstr>
      <vt:lpstr>Merriweather</vt:lpstr>
      <vt:lpstr>Oswald</vt:lpstr>
      <vt:lpstr>Paradigm</vt:lpstr>
      <vt:lpstr>Mobile Price Range Prediction (Classification Project)</vt:lpstr>
      <vt:lpstr>Objective</vt:lpstr>
      <vt:lpstr>Steps included in the project:</vt:lpstr>
      <vt:lpstr>Understanding the Dataset and Data Preprocessing:</vt:lpstr>
      <vt:lpstr>Variable Description:</vt:lpstr>
      <vt:lpstr>Quantity of mobile with price range:</vt:lpstr>
      <vt:lpstr>Talktime according to Battery power:</vt:lpstr>
      <vt:lpstr>Distribution of target variable data:</vt:lpstr>
      <vt:lpstr>Relationship between independent variable to dependent variable:</vt:lpstr>
      <vt:lpstr>PowerPoint Presentation</vt:lpstr>
      <vt:lpstr>PowerPoint Presentation</vt:lpstr>
      <vt:lpstr>Charts to show the mean and median value of all numeric columns:</vt:lpstr>
      <vt:lpstr>PowerPoint Presentation</vt:lpstr>
      <vt:lpstr>PowerPoint Presentation</vt:lpstr>
      <vt:lpstr>HEATMAP</vt:lpstr>
      <vt:lpstr>FEATURE Engineering and DATA Preprocessing</vt:lpstr>
      <vt:lpstr>Handling Outliers</vt:lpstr>
      <vt:lpstr>Checking the Correlation with New Variables</vt:lpstr>
      <vt:lpstr>Model Fitting:</vt:lpstr>
      <vt:lpstr>Logistic Regression:</vt:lpstr>
      <vt:lpstr>Decision Tree Classifier:</vt:lpstr>
      <vt:lpstr>Random Forest Classifier:</vt:lpstr>
      <vt:lpstr>K-Nearest Neighbors Algorithm:</vt:lpstr>
      <vt:lpstr>Support Vector Machine Algorithm:</vt:lpstr>
      <vt:lpstr>Visualize comparison between all algorithms:</vt:lpstr>
      <vt:lpstr>Business Context:</vt:lpstr>
      <vt:lpstr>Some more point related to Business Context:</vt:lpstr>
      <vt:lpstr>Conclusion:</vt:lpstr>
      <vt:lpstr>Some more points: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Range Prediction (Classification Project)</dc:title>
  <dc:creator>abc</dc:creator>
  <cp:lastModifiedBy>abc</cp:lastModifiedBy>
  <cp:revision>2</cp:revision>
  <dcterms:modified xsi:type="dcterms:W3CDTF">2023-09-17T15:44:58Z</dcterms:modified>
</cp:coreProperties>
</file>