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Calibri" pitchFamily="34" charset="0"/>
      <p:regular r:id="rId32"/>
      <p:bold r:id="rId33"/>
      <p:italic r:id="rId34"/>
      <p:boldItalic r:id="rId35"/>
    </p:embeddedFont>
    <p:embeddedFont>
      <p:font typeface="Roboto" charset="0"/>
      <p:regular r:id="rId36"/>
      <p:bold r:id="rId37"/>
      <p:italic r:id="rId38"/>
      <p:boldItalic r:id="rId39"/>
    </p:embeddedFont>
    <p:embeddedFont>
      <p:font typeface="Lat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DHGJ43JK8kAKOGJDAIS3ad2Gk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7795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2e02182ab0_4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2e02182ab0_4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22e02182ab0_4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5"/>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5"/>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5"/>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5"/>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a:spLocks noGrp="1"/>
          </p:cNvSpPr>
          <p:nvPr>
            <p:ph type="pic" idx="2"/>
          </p:nvPr>
        </p:nvSpPr>
        <p:spPr>
          <a:xfrm>
            <a:off x="5183188" y="987425"/>
            <a:ext cx="6172200" cy="4873500"/>
          </a:xfrm>
          <a:prstGeom prst="rect">
            <a:avLst/>
          </a:prstGeom>
          <a:noFill/>
          <a:ln>
            <a:noFill/>
          </a:ln>
        </p:spPr>
      </p:sp>
      <p:sp>
        <p:nvSpPr>
          <p:cNvPr id="68" name="Google Shape;68;p3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98225" y="499527"/>
            <a:ext cx="8441400" cy="639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487870"/>
              </a:buClr>
              <a:buSzPct val="150000"/>
              <a:buFont typeface="Calibri"/>
              <a:buNone/>
            </a:pPr>
            <a:r>
              <a:rPr lang="en-IN" sz="4000" b="1">
                <a:solidFill>
                  <a:srgbClr val="487870"/>
                </a:solidFill>
                <a:latin typeface="Times New Roman"/>
                <a:ea typeface="Times New Roman"/>
                <a:cs typeface="Times New Roman"/>
                <a:sym typeface="Times New Roman"/>
              </a:rPr>
              <a:t>Capstone Project 2</a:t>
            </a:r>
            <a:endParaRPr sz="4000" b="1">
              <a:solidFill>
                <a:srgbClr val="487870"/>
              </a:solidFill>
              <a:latin typeface="Times New Roman"/>
              <a:ea typeface="Times New Roman"/>
              <a:cs typeface="Times New Roman"/>
              <a:sym typeface="Times New Roman"/>
            </a:endParaRPr>
          </a:p>
        </p:txBody>
      </p:sp>
      <p:sp>
        <p:nvSpPr>
          <p:cNvPr id="89" name="Google Shape;89;p1"/>
          <p:cNvSpPr txBox="1"/>
          <p:nvPr/>
        </p:nvSpPr>
        <p:spPr>
          <a:xfrm>
            <a:off x="545333" y="1474095"/>
            <a:ext cx="11101200" cy="163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a:solidFill>
                  <a:schemeClr val="dk1"/>
                </a:solidFill>
                <a:latin typeface="Times New Roman"/>
                <a:ea typeface="Times New Roman"/>
                <a:cs typeface="Times New Roman"/>
                <a:sym typeface="Times New Roman"/>
              </a:rPr>
              <a:t>Bike Sharing Demand Prediction</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a:solidFill>
                  <a:schemeClr val="dk1"/>
                </a:solidFill>
                <a:latin typeface="Times New Roman"/>
                <a:ea typeface="Times New Roman"/>
                <a:cs typeface="Times New Roman"/>
                <a:sym typeface="Times New Roman"/>
              </a:rPr>
              <a:t>(Supervised Machine Learning Regression)</a:t>
            </a:r>
            <a:endParaRPr sz="4000" b="0" i="0" u="none" strike="noStrike" cap="non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9670751" y="280657"/>
            <a:ext cx="1955800" cy="415925"/>
          </a:xfrm>
          <a:prstGeom prst="rect">
            <a:avLst/>
          </a:prstGeom>
          <a:noFill/>
          <a:ln>
            <a:noFill/>
          </a:ln>
        </p:spPr>
      </p:pic>
      <p:sp>
        <p:nvSpPr>
          <p:cNvPr id="91" name="Google Shape;91;p1"/>
          <p:cNvSpPr txBox="1"/>
          <p:nvPr/>
        </p:nvSpPr>
        <p:spPr>
          <a:xfrm>
            <a:off x="368770" y="4143384"/>
            <a:ext cx="3302400" cy="1138733"/>
          </a:xfrm>
          <a:prstGeom prst="rect">
            <a:avLst/>
          </a:prstGeom>
          <a:noFill/>
          <a:ln>
            <a:noFill/>
          </a:ln>
        </p:spPr>
        <p:txBody>
          <a:bodyPr spcFirstLastPara="1" wrap="square" lIns="91425" tIns="45700" rIns="91425" bIns="45700" anchor="t" anchorCtr="0">
            <a:spAutoFit/>
          </a:bodyPr>
          <a:lstStyle/>
          <a:p>
            <a:pPr marL="0" marR="0" lvl="0" indent="90170" algn="l"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Arial"/>
                <a:ea typeface="Arial"/>
                <a:cs typeface="Arial"/>
                <a:sym typeface="Arial"/>
              </a:rPr>
              <a:t>    </a:t>
            </a:r>
            <a:r>
              <a:rPr lang="en-IN" sz="2000" b="1" i="0" u="sng" strike="noStrike" cap="none" dirty="0">
                <a:solidFill>
                  <a:schemeClr val="dk1"/>
                </a:solidFill>
                <a:latin typeface="Lato"/>
                <a:ea typeface="Lato"/>
                <a:cs typeface="Lato"/>
                <a:sym typeface="Lato"/>
              </a:rPr>
              <a:t>Presented By</a:t>
            </a:r>
            <a:r>
              <a:rPr lang="en-IN" sz="2000" b="1" i="0" u="none" strike="noStrike" cap="none" dirty="0">
                <a:solidFill>
                  <a:schemeClr val="dk1"/>
                </a:solidFill>
                <a:latin typeface="Lato"/>
                <a:ea typeface="Lato"/>
                <a:cs typeface="Lato"/>
                <a:sym typeface="Lato"/>
              </a:rPr>
              <a:t>:</a:t>
            </a:r>
            <a:endParaRPr sz="1800" b="1" i="0" u="none" strike="noStrike" cap="none" dirty="0">
              <a:solidFill>
                <a:schemeClr val="dk1"/>
              </a:solidFill>
              <a:latin typeface="Lato"/>
              <a:ea typeface="Lato"/>
              <a:cs typeface="Lato"/>
              <a:sym typeface="Lato"/>
            </a:endParaRPr>
          </a:p>
          <a:p>
            <a:pPr marL="0" marR="0" lvl="0" indent="90170" algn="l" rtl="0">
              <a:lnSpc>
                <a:spcPct val="100000"/>
              </a:lnSpc>
              <a:spcBef>
                <a:spcPts val="0"/>
              </a:spcBef>
              <a:spcAft>
                <a:spcPts val="0"/>
              </a:spcAft>
              <a:buClr>
                <a:schemeClr val="dk1"/>
              </a:buClr>
              <a:buSzPts val="2000"/>
              <a:buFont typeface="Times New Roman"/>
              <a:buNone/>
            </a:pPr>
            <a:r>
              <a:rPr lang="en-IN" sz="2000" b="1" i="0" u="none" strike="noStrike" cap="none" dirty="0">
                <a:solidFill>
                  <a:schemeClr val="dk1"/>
                </a:solidFill>
                <a:latin typeface="Lato"/>
                <a:ea typeface="Lato"/>
                <a:cs typeface="Lato"/>
                <a:sym typeface="Lato"/>
              </a:rPr>
              <a:t>       </a:t>
            </a:r>
            <a:r>
              <a:rPr lang="en-IN" sz="2000" b="1" dirty="0">
                <a:solidFill>
                  <a:schemeClr val="dk1"/>
                </a:solidFill>
                <a:latin typeface="Lato"/>
                <a:ea typeface="Lato"/>
                <a:cs typeface="Lato"/>
                <a:sym typeface="Lato"/>
              </a:rPr>
              <a:t> </a:t>
            </a:r>
            <a:r>
              <a:rPr lang="en-IN" sz="2000" b="1" dirty="0" smtClean="0">
                <a:solidFill>
                  <a:schemeClr val="dk1"/>
                </a:solidFill>
                <a:latin typeface="Lato"/>
                <a:ea typeface="Lato"/>
                <a:cs typeface="Lato"/>
                <a:sym typeface="Lato"/>
              </a:rPr>
              <a:t>                                </a:t>
            </a:r>
          </a:p>
          <a:p>
            <a:pPr marL="0" marR="0" lvl="0" indent="90170" algn="l" rtl="0">
              <a:lnSpc>
                <a:spcPct val="100000"/>
              </a:lnSpc>
              <a:spcBef>
                <a:spcPts val="0"/>
              </a:spcBef>
              <a:spcAft>
                <a:spcPts val="0"/>
              </a:spcAft>
              <a:buClr>
                <a:schemeClr val="dk1"/>
              </a:buClr>
              <a:buSzPts val="2000"/>
              <a:buFont typeface="Times New Roman"/>
              <a:buNone/>
            </a:pPr>
            <a:r>
              <a:rPr lang="en-IN" sz="2800" b="1" dirty="0">
                <a:solidFill>
                  <a:schemeClr val="dk1"/>
                </a:solidFill>
                <a:latin typeface="Lato"/>
                <a:ea typeface="Lato"/>
                <a:cs typeface="Lato"/>
                <a:sym typeface="Lato"/>
              </a:rPr>
              <a:t> </a:t>
            </a:r>
            <a:r>
              <a:rPr lang="en-IN" sz="2800" b="1" dirty="0" smtClean="0">
                <a:solidFill>
                  <a:schemeClr val="dk1"/>
                </a:solidFill>
                <a:latin typeface="Lato"/>
                <a:ea typeface="Lato"/>
                <a:cs typeface="Lato"/>
                <a:sym typeface="Lato"/>
              </a:rPr>
              <a:t>                   LALIT</a:t>
            </a:r>
            <a:endParaRPr sz="2800" b="0" i="0" u="none" strike="noStrike" cap="none" dirty="0">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4">
            <a:alphaModFix/>
          </a:blip>
          <a:srcRect/>
          <a:stretch/>
        </p:blipFill>
        <p:spPr>
          <a:xfrm>
            <a:off x="3465100" y="3208875"/>
            <a:ext cx="8161500" cy="3513900"/>
          </a:xfrm>
          <a:prstGeom prst="roundRect">
            <a:avLst>
              <a:gd name="adj" fmla="val 16667"/>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a:stretch/>
        </p:blipFill>
        <p:spPr>
          <a:xfrm>
            <a:off x="10066381" y="111442"/>
            <a:ext cx="1955800" cy="415925"/>
          </a:xfrm>
          <a:prstGeom prst="rect">
            <a:avLst/>
          </a:prstGeom>
          <a:noFill/>
          <a:ln>
            <a:noFill/>
          </a:ln>
        </p:spPr>
      </p:pic>
      <p:sp>
        <p:nvSpPr>
          <p:cNvPr id="161" name="Google Shape;161;p10"/>
          <p:cNvSpPr txBox="1"/>
          <p:nvPr/>
        </p:nvSpPr>
        <p:spPr>
          <a:xfrm>
            <a:off x="762225" y="456475"/>
            <a:ext cx="101202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Function to show the relation between all the independent variable to dependent variable:</a:t>
            </a:r>
            <a:endParaRPr sz="4000" b="1" i="0" u="none" strike="noStrike" cap="none">
              <a:solidFill>
                <a:srgbClr val="000000"/>
              </a:solidFill>
              <a:latin typeface="Times New Roman"/>
              <a:ea typeface="Times New Roman"/>
              <a:cs typeface="Times New Roman"/>
              <a:sym typeface="Times New Roman"/>
            </a:endParaRPr>
          </a:p>
        </p:txBody>
      </p:sp>
      <p:pic>
        <p:nvPicPr>
          <p:cNvPr id="162" name="Google Shape;162;p10"/>
          <p:cNvPicPr preferRelativeResize="0"/>
          <p:nvPr/>
        </p:nvPicPr>
        <p:blipFill rotWithShape="1">
          <a:blip r:embed="rId4">
            <a:alphaModFix/>
          </a:blip>
          <a:srcRect/>
          <a:stretch/>
        </p:blipFill>
        <p:spPr>
          <a:xfrm>
            <a:off x="158025" y="1734550"/>
            <a:ext cx="4261574" cy="2560875"/>
          </a:xfrm>
          <a:prstGeom prst="rect">
            <a:avLst/>
          </a:prstGeom>
          <a:noFill/>
          <a:ln>
            <a:noFill/>
          </a:ln>
        </p:spPr>
      </p:pic>
      <p:pic>
        <p:nvPicPr>
          <p:cNvPr id="163" name="Google Shape;163;p10"/>
          <p:cNvPicPr preferRelativeResize="0"/>
          <p:nvPr/>
        </p:nvPicPr>
        <p:blipFill rotWithShape="1">
          <a:blip r:embed="rId5">
            <a:alphaModFix/>
          </a:blip>
          <a:srcRect/>
          <a:stretch/>
        </p:blipFill>
        <p:spPr>
          <a:xfrm>
            <a:off x="4523125" y="1780075"/>
            <a:ext cx="3979350" cy="2515350"/>
          </a:xfrm>
          <a:prstGeom prst="rect">
            <a:avLst/>
          </a:prstGeom>
          <a:noFill/>
          <a:ln>
            <a:noFill/>
          </a:ln>
        </p:spPr>
      </p:pic>
      <p:pic>
        <p:nvPicPr>
          <p:cNvPr id="164" name="Google Shape;164;p10"/>
          <p:cNvPicPr preferRelativeResize="0"/>
          <p:nvPr/>
        </p:nvPicPr>
        <p:blipFill rotWithShape="1">
          <a:blip r:embed="rId6">
            <a:alphaModFix/>
          </a:blip>
          <a:srcRect/>
          <a:stretch/>
        </p:blipFill>
        <p:spPr>
          <a:xfrm>
            <a:off x="651925" y="4295425"/>
            <a:ext cx="3767675" cy="2416775"/>
          </a:xfrm>
          <a:prstGeom prst="rect">
            <a:avLst/>
          </a:prstGeom>
          <a:noFill/>
          <a:ln>
            <a:noFill/>
          </a:ln>
        </p:spPr>
      </p:pic>
      <p:pic>
        <p:nvPicPr>
          <p:cNvPr id="165" name="Google Shape;165;p10"/>
          <p:cNvPicPr preferRelativeResize="0"/>
          <p:nvPr/>
        </p:nvPicPr>
        <p:blipFill rotWithShape="1">
          <a:blip r:embed="rId7">
            <a:alphaModFix/>
          </a:blip>
          <a:srcRect/>
          <a:stretch/>
        </p:blipFill>
        <p:spPr>
          <a:xfrm>
            <a:off x="8599600" y="1734550"/>
            <a:ext cx="3427975" cy="2560875"/>
          </a:xfrm>
          <a:prstGeom prst="rect">
            <a:avLst/>
          </a:prstGeom>
          <a:noFill/>
          <a:ln>
            <a:noFill/>
          </a:ln>
        </p:spPr>
      </p:pic>
      <p:pic>
        <p:nvPicPr>
          <p:cNvPr id="166" name="Google Shape;166;p10"/>
          <p:cNvPicPr preferRelativeResize="0"/>
          <p:nvPr/>
        </p:nvPicPr>
        <p:blipFill rotWithShape="1">
          <a:blip r:embed="rId8">
            <a:alphaModFix/>
          </a:blip>
          <a:srcRect/>
          <a:stretch/>
        </p:blipFill>
        <p:spPr>
          <a:xfrm>
            <a:off x="4523125" y="4295425"/>
            <a:ext cx="3931251" cy="2416775"/>
          </a:xfrm>
          <a:prstGeom prst="rect">
            <a:avLst/>
          </a:prstGeom>
          <a:noFill/>
          <a:ln>
            <a:noFill/>
          </a:ln>
        </p:spPr>
      </p:pic>
      <p:sp>
        <p:nvSpPr>
          <p:cNvPr id="167" name="Google Shape;167;p10"/>
          <p:cNvSpPr txBox="1"/>
          <p:nvPr/>
        </p:nvSpPr>
        <p:spPr>
          <a:xfrm>
            <a:off x="8676550" y="4333961"/>
            <a:ext cx="34281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By these charts, we can take an idea about the demand for bikes at a particular instant like here we have Function Day which shows that we have negligible demands during No functioning day.</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a:stretch/>
        </p:blipFill>
        <p:spPr>
          <a:xfrm>
            <a:off x="228601" y="1308713"/>
            <a:ext cx="4169450" cy="2517600"/>
          </a:xfrm>
          <a:prstGeom prst="rect">
            <a:avLst/>
          </a:prstGeom>
          <a:noFill/>
          <a:ln>
            <a:noFill/>
          </a:ln>
        </p:spPr>
      </p:pic>
      <p:pic>
        <p:nvPicPr>
          <p:cNvPr id="174" name="Google Shape;174;p11"/>
          <p:cNvPicPr preferRelativeResize="0"/>
          <p:nvPr/>
        </p:nvPicPr>
        <p:blipFill rotWithShape="1">
          <a:blip r:embed="rId4">
            <a:alphaModFix/>
          </a:blip>
          <a:srcRect/>
          <a:stretch/>
        </p:blipFill>
        <p:spPr>
          <a:xfrm>
            <a:off x="8518350" y="1271450"/>
            <a:ext cx="3422549" cy="2517575"/>
          </a:xfrm>
          <a:prstGeom prst="rect">
            <a:avLst/>
          </a:prstGeom>
          <a:noFill/>
          <a:ln>
            <a:noFill/>
          </a:ln>
        </p:spPr>
      </p:pic>
      <p:pic>
        <p:nvPicPr>
          <p:cNvPr id="175" name="Google Shape;175;p11"/>
          <p:cNvPicPr preferRelativeResize="0"/>
          <p:nvPr/>
        </p:nvPicPr>
        <p:blipFill rotWithShape="1">
          <a:blip r:embed="rId5">
            <a:alphaModFix/>
          </a:blip>
          <a:srcRect/>
          <a:stretch/>
        </p:blipFill>
        <p:spPr>
          <a:xfrm>
            <a:off x="4511325" y="1346000"/>
            <a:ext cx="4007025" cy="2304400"/>
          </a:xfrm>
          <a:prstGeom prst="rect">
            <a:avLst/>
          </a:prstGeom>
          <a:noFill/>
          <a:ln>
            <a:noFill/>
          </a:ln>
        </p:spPr>
      </p:pic>
      <p:pic>
        <p:nvPicPr>
          <p:cNvPr id="176" name="Google Shape;176;p11"/>
          <p:cNvPicPr preferRelativeResize="0"/>
          <p:nvPr/>
        </p:nvPicPr>
        <p:blipFill rotWithShape="1">
          <a:blip r:embed="rId6">
            <a:alphaModFix/>
          </a:blip>
          <a:srcRect/>
          <a:stretch/>
        </p:blipFill>
        <p:spPr>
          <a:xfrm>
            <a:off x="4507000" y="4165325"/>
            <a:ext cx="4007024" cy="2599550"/>
          </a:xfrm>
          <a:prstGeom prst="rect">
            <a:avLst/>
          </a:prstGeom>
          <a:noFill/>
          <a:ln>
            <a:noFill/>
          </a:ln>
        </p:spPr>
      </p:pic>
      <p:pic>
        <p:nvPicPr>
          <p:cNvPr id="177" name="Google Shape;177;p11"/>
          <p:cNvPicPr preferRelativeResize="0"/>
          <p:nvPr/>
        </p:nvPicPr>
        <p:blipFill rotWithShape="1">
          <a:blip r:embed="rId7">
            <a:alphaModFix/>
          </a:blip>
          <a:srcRect/>
          <a:stretch/>
        </p:blipFill>
        <p:spPr>
          <a:xfrm>
            <a:off x="228600" y="4165325"/>
            <a:ext cx="4169450" cy="2599550"/>
          </a:xfrm>
          <a:prstGeom prst="rect">
            <a:avLst/>
          </a:prstGeom>
          <a:noFill/>
          <a:ln>
            <a:noFill/>
          </a:ln>
        </p:spPr>
      </p:pic>
      <p:sp>
        <p:nvSpPr>
          <p:cNvPr id="178" name="Google Shape;178;p11"/>
          <p:cNvSpPr txBox="1"/>
          <p:nvPr/>
        </p:nvSpPr>
        <p:spPr>
          <a:xfrm>
            <a:off x="228600" y="330200"/>
            <a:ext cx="11712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Some more charts show relations:</a:t>
            </a:r>
            <a:endParaRPr sz="4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9" name="Google Shape;179;p11"/>
          <p:cNvSpPr txBox="1"/>
          <p:nvPr/>
        </p:nvSpPr>
        <p:spPr>
          <a:xfrm>
            <a:off x="8514025" y="4224875"/>
            <a:ext cx="3422700" cy="1354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IN" sz="2000" b="0" i="0" u="none" strike="noStrike" cap="none">
                <a:solidFill>
                  <a:srgbClr val="000000"/>
                </a:solidFill>
                <a:latin typeface="Lato"/>
                <a:ea typeface="Lato"/>
                <a:cs typeface="Lato"/>
                <a:sym typeface="Lato"/>
              </a:rPr>
              <a:t>Some more charts show the relation.</a:t>
            </a:r>
            <a:endParaRPr sz="2000" b="0" i="0" u="none" strike="noStrike" cap="none">
              <a:solidFill>
                <a:srgbClr val="000000"/>
              </a:solidFill>
              <a:latin typeface="Lato"/>
              <a:ea typeface="Lato"/>
              <a:cs typeface="Lato"/>
              <a:sym typeface="Lato"/>
            </a:endParaRPr>
          </a:p>
          <a:p>
            <a:pPr marL="0" marR="0" lvl="0" indent="0" algn="l" rtl="0">
              <a:lnSpc>
                <a:spcPct val="100000"/>
              </a:lnSpc>
              <a:spcBef>
                <a:spcPts val="120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185" name="Google Shape;185;p12"/>
          <p:cNvSpPr txBox="1"/>
          <p:nvPr/>
        </p:nvSpPr>
        <p:spPr>
          <a:xfrm>
            <a:off x="129825" y="570225"/>
            <a:ext cx="113031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Chart shows the mean and median of each numeric values:</a:t>
            </a:r>
            <a:endParaRPr sz="4000" b="1" i="0" u="none" strike="noStrike" cap="none">
              <a:solidFill>
                <a:srgbClr val="000000"/>
              </a:solidFill>
              <a:latin typeface="Times New Roman"/>
              <a:ea typeface="Times New Roman"/>
              <a:cs typeface="Times New Roman"/>
              <a:sym typeface="Times New Roman"/>
            </a:endParaRPr>
          </a:p>
        </p:txBody>
      </p:sp>
      <p:pic>
        <p:nvPicPr>
          <p:cNvPr id="186" name="Google Shape;186;p12"/>
          <p:cNvPicPr preferRelativeResize="0"/>
          <p:nvPr/>
        </p:nvPicPr>
        <p:blipFill rotWithShape="1">
          <a:blip r:embed="rId4">
            <a:alphaModFix/>
          </a:blip>
          <a:srcRect/>
          <a:stretch/>
        </p:blipFill>
        <p:spPr>
          <a:xfrm>
            <a:off x="0" y="1893825"/>
            <a:ext cx="4546600" cy="2619425"/>
          </a:xfrm>
          <a:prstGeom prst="rect">
            <a:avLst/>
          </a:prstGeom>
          <a:noFill/>
          <a:ln>
            <a:noFill/>
          </a:ln>
        </p:spPr>
      </p:pic>
      <p:pic>
        <p:nvPicPr>
          <p:cNvPr id="187" name="Google Shape;187;p12"/>
          <p:cNvPicPr preferRelativeResize="0"/>
          <p:nvPr/>
        </p:nvPicPr>
        <p:blipFill rotWithShape="1">
          <a:blip r:embed="rId5">
            <a:alphaModFix/>
          </a:blip>
          <a:srcRect/>
          <a:stretch/>
        </p:blipFill>
        <p:spPr>
          <a:xfrm>
            <a:off x="4565975" y="1886525"/>
            <a:ext cx="4129300" cy="2619425"/>
          </a:xfrm>
          <a:prstGeom prst="rect">
            <a:avLst/>
          </a:prstGeom>
          <a:noFill/>
          <a:ln>
            <a:noFill/>
          </a:ln>
        </p:spPr>
      </p:pic>
      <p:pic>
        <p:nvPicPr>
          <p:cNvPr id="188" name="Google Shape;188;p12"/>
          <p:cNvPicPr preferRelativeResize="0"/>
          <p:nvPr/>
        </p:nvPicPr>
        <p:blipFill rotWithShape="1">
          <a:blip r:embed="rId6">
            <a:alphaModFix/>
          </a:blip>
          <a:srcRect/>
          <a:stretch/>
        </p:blipFill>
        <p:spPr>
          <a:xfrm>
            <a:off x="4565975" y="4712300"/>
            <a:ext cx="4129300" cy="1996125"/>
          </a:xfrm>
          <a:prstGeom prst="rect">
            <a:avLst/>
          </a:prstGeom>
          <a:noFill/>
          <a:ln>
            <a:noFill/>
          </a:ln>
        </p:spPr>
      </p:pic>
      <p:pic>
        <p:nvPicPr>
          <p:cNvPr id="189" name="Google Shape;189;p12"/>
          <p:cNvPicPr preferRelativeResize="0"/>
          <p:nvPr/>
        </p:nvPicPr>
        <p:blipFill rotWithShape="1">
          <a:blip r:embed="rId7">
            <a:alphaModFix/>
          </a:blip>
          <a:srcRect/>
          <a:stretch/>
        </p:blipFill>
        <p:spPr>
          <a:xfrm>
            <a:off x="129825" y="4513250"/>
            <a:ext cx="4416775" cy="2344750"/>
          </a:xfrm>
          <a:prstGeom prst="rect">
            <a:avLst/>
          </a:prstGeom>
          <a:noFill/>
          <a:ln>
            <a:noFill/>
          </a:ln>
        </p:spPr>
      </p:pic>
      <p:sp>
        <p:nvSpPr>
          <p:cNvPr id="190" name="Google Shape;190;p12"/>
          <p:cNvSpPr txBox="1"/>
          <p:nvPr/>
        </p:nvSpPr>
        <p:spPr>
          <a:xfrm>
            <a:off x="8714650" y="2150550"/>
            <a:ext cx="3525000" cy="38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The mean value is the average value of a particular category and the median value is the half quartile or middle value by which half values are up and half values are down here mean is represented by </a:t>
            </a:r>
            <a:r>
              <a:rPr lang="en-IN" sz="2000" b="1" i="0" u="none" strike="noStrike" cap="none">
                <a:solidFill>
                  <a:srgbClr val="000000"/>
                </a:solidFill>
                <a:latin typeface="Lato"/>
                <a:ea typeface="Lato"/>
                <a:cs typeface="Lato"/>
                <a:sym typeface="Lato"/>
              </a:rPr>
              <a:t>magenta</a:t>
            </a:r>
            <a:r>
              <a:rPr lang="en-IN" sz="2000" b="0" i="0" u="none" strike="noStrike" cap="none">
                <a:solidFill>
                  <a:srgbClr val="000000"/>
                </a:solidFill>
                <a:latin typeface="Lato"/>
                <a:ea typeface="Lato"/>
                <a:cs typeface="Lato"/>
                <a:sym typeface="Lato"/>
              </a:rPr>
              <a:t> color and the median by </a:t>
            </a:r>
            <a:r>
              <a:rPr lang="en-IN" sz="2000" b="1" i="0" u="none" strike="noStrike" cap="none">
                <a:solidFill>
                  <a:srgbClr val="000000"/>
                </a:solidFill>
                <a:latin typeface="Lato"/>
                <a:ea typeface="Lato"/>
                <a:cs typeface="Lato"/>
                <a:sym typeface="Lato"/>
              </a:rPr>
              <a:t>cyan</a:t>
            </a:r>
            <a:r>
              <a:rPr lang="en-IN" sz="2000" b="0" i="0" u="none" strike="noStrike" cap="none">
                <a:solidFill>
                  <a:srgbClr val="000000"/>
                </a:solidFill>
                <a:latin typeface="Lato"/>
                <a:ea typeface="Lato"/>
                <a:cs typeface="Lato"/>
                <a:sym typeface="Lato"/>
              </a:rPr>
              <a:t> color like Rented Bike Count generally bikes are rented between 0 to 1000.</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3"/>
          <p:cNvPicPr preferRelativeResize="0"/>
          <p:nvPr/>
        </p:nvPicPr>
        <p:blipFill rotWithShape="1">
          <a:blip r:embed="rId3">
            <a:alphaModFix/>
          </a:blip>
          <a:srcRect/>
          <a:stretch/>
        </p:blipFill>
        <p:spPr>
          <a:xfrm>
            <a:off x="299150" y="1199425"/>
            <a:ext cx="4247450" cy="2545675"/>
          </a:xfrm>
          <a:prstGeom prst="rect">
            <a:avLst/>
          </a:prstGeom>
          <a:noFill/>
          <a:ln>
            <a:noFill/>
          </a:ln>
        </p:spPr>
      </p:pic>
      <p:pic>
        <p:nvPicPr>
          <p:cNvPr id="197" name="Google Shape;197;p13"/>
          <p:cNvPicPr preferRelativeResize="0"/>
          <p:nvPr/>
        </p:nvPicPr>
        <p:blipFill rotWithShape="1">
          <a:blip r:embed="rId4">
            <a:alphaModFix/>
          </a:blip>
          <a:srcRect/>
          <a:stretch/>
        </p:blipFill>
        <p:spPr>
          <a:xfrm>
            <a:off x="4546600" y="1199425"/>
            <a:ext cx="4021550" cy="2545675"/>
          </a:xfrm>
          <a:prstGeom prst="rect">
            <a:avLst/>
          </a:prstGeom>
          <a:noFill/>
          <a:ln>
            <a:noFill/>
          </a:ln>
        </p:spPr>
      </p:pic>
      <p:pic>
        <p:nvPicPr>
          <p:cNvPr id="198" name="Google Shape;198;p13"/>
          <p:cNvPicPr preferRelativeResize="0"/>
          <p:nvPr/>
        </p:nvPicPr>
        <p:blipFill rotWithShape="1">
          <a:blip r:embed="rId5">
            <a:alphaModFix/>
          </a:blip>
          <a:srcRect/>
          <a:stretch/>
        </p:blipFill>
        <p:spPr>
          <a:xfrm>
            <a:off x="299150" y="3870375"/>
            <a:ext cx="4247450" cy="2545675"/>
          </a:xfrm>
          <a:prstGeom prst="rect">
            <a:avLst/>
          </a:prstGeom>
          <a:noFill/>
          <a:ln>
            <a:noFill/>
          </a:ln>
        </p:spPr>
      </p:pic>
      <p:pic>
        <p:nvPicPr>
          <p:cNvPr id="199" name="Google Shape;199;p13"/>
          <p:cNvPicPr preferRelativeResize="0"/>
          <p:nvPr/>
        </p:nvPicPr>
        <p:blipFill rotWithShape="1">
          <a:blip r:embed="rId6">
            <a:alphaModFix/>
          </a:blip>
          <a:srcRect/>
          <a:stretch/>
        </p:blipFill>
        <p:spPr>
          <a:xfrm>
            <a:off x="4546600" y="3870375"/>
            <a:ext cx="3932775" cy="2545675"/>
          </a:xfrm>
          <a:prstGeom prst="rect">
            <a:avLst/>
          </a:prstGeom>
          <a:noFill/>
          <a:ln>
            <a:noFill/>
          </a:ln>
        </p:spPr>
      </p:pic>
      <p:sp>
        <p:nvSpPr>
          <p:cNvPr id="200" name="Google Shape;200;p13"/>
          <p:cNvSpPr txBox="1"/>
          <p:nvPr/>
        </p:nvSpPr>
        <p:spPr>
          <a:xfrm>
            <a:off x="299150" y="273750"/>
            <a:ext cx="11782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Some more charts show the mean and median values:</a:t>
            </a:r>
            <a:endParaRPr sz="4000" b="0" i="0" u="none" strike="noStrike" cap="none">
              <a:solidFill>
                <a:srgbClr val="000000"/>
              </a:solidFill>
              <a:latin typeface="Times New Roman"/>
              <a:ea typeface="Times New Roman"/>
              <a:cs typeface="Times New Roman"/>
              <a:sym typeface="Times New Roman"/>
            </a:endParaRPr>
          </a:p>
        </p:txBody>
      </p:sp>
      <p:sp>
        <p:nvSpPr>
          <p:cNvPr id="201" name="Google Shape;201;p13"/>
          <p:cNvSpPr txBox="1"/>
          <p:nvPr/>
        </p:nvSpPr>
        <p:spPr>
          <a:xfrm>
            <a:off x="8568150" y="1416750"/>
            <a:ext cx="3652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p:txBody>
      </p:sp>
      <p:sp>
        <p:nvSpPr>
          <p:cNvPr id="202" name="Google Shape;202;p13"/>
          <p:cNvSpPr txBox="1"/>
          <p:nvPr/>
        </p:nvSpPr>
        <p:spPr>
          <a:xfrm>
            <a:off x="8479375" y="1416750"/>
            <a:ext cx="37335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Some more charts show the mean and median value.</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p:nvPr/>
        </p:nvSpPr>
        <p:spPr>
          <a:xfrm>
            <a:off x="381400" y="245000"/>
            <a:ext cx="72747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Peak Month and Hour:-</a:t>
            </a:r>
            <a:endParaRPr sz="4000" b="0" i="0" u="none" strike="noStrike" cap="none">
              <a:solidFill>
                <a:srgbClr val="000000"/>
              </a:solidFill>
              <a:latin typeface="Times New Roman"/>
              <a:ea typeface="Times New Roman"/>
              <a:cs typeface="Times New Roman"/>
              <a:sym typeface="Times New Roman"/>
            </a:endParaRPr>
          </a:p>
        </p:txBody>
      </p:sp>
      <p:pic>
        <p:nvPicPr>
          <p:cNvPr id="209" name="Google Shape;209;p14"/>
          <p:cNvPicPr preferRelativeResize="0"/>
          <p:nvPr/>
        </p:nvPicPr>
        <p:blipFill rotWithShape="1">
          <a:blip r:embed="rId3">
            <a:alphaModFix/>
          </a:blip>
          <a:srcRect/>
          <a:stretch/>
        </p:blipFill>
        <p:spPr>
          <a:xfrm>
            <a:off x="152400" y="1197800"/>
            <a:ext cx="5686425" cy="4333875"/>
          </a:xfrm>
          <a:prstGeom prst="rect">
            <a:avLst/>
          </a:prstGeom>
          <a:noFill/>
          <a:ln>
            <a:noFill/>
          </a:ln>
        </p:spPr>
      </p:pic>
      <p:pic>
        <p:nvPicPr>
          <p:cNvPr id="210" name="Google Shape;210;p14"/>
          <p:cNvPicPr preferRelativeResize="0"/>
          <p:nvPr/>
        </p:nvPicPr>
        <p:blipFill rotWithShape="1">
          <a:blip r:embed="rId4">
            <a:alphaModFix/>
          </a:blip>
          <a:srcRect/>
          <a:stretch/>
        </p:blipFill>
        <p:spPr>
          <a:xfrm>
            <a:off x="5991225" y="1197800"/>
            <a:ext cx="6048375" cy="4333874"/>
          </a:xfrm>
          <a:prstGeom prst="rect">
            <a:avLst/>
          </a:prstGeom>
          <a:noFill/>
          <a:ln>
            <a:noFill/>
          </a:ln>
        </p:spPr>
      </p:pic>
      <p:sp>
        <p:nvSpPr>
          <p:cNvPr id="211" name="Google Shape;211;p14"/>
          <p:cNvSpPr txBox="1"/>
          <p:nvPr/>
        </p:nvSpPr>
        <p:spPr>
          <a:xfrm>
            <a:off x="261000" y="5777075"/>
            <a:ext cx="11670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These charts showing the month which have highest demand and hour that at which hour the bike demand is maximum.</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17" name="Google Shape;217;p15"/>
          <p:cNvSpPr txBox="1"/>
          <p:nvPr/>
        </p:nvSpPr>
        <p:spPr>
          <a:xfrm>
            <a:off x="633663" y="481647"/>
            <a:ext cx="10924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rgbClr val="008000"/>
                </a:solidFill>
                <a:latin typeface="Times New Roman"/>
                <a:ea typeface="Times New Roman"/>
                <a:cs typeface="Times New Roman"/>
                <a:sym typeface="Times New Roman"/>
              </a:rPr>
              <a:t>Model Fitting </a:t>
            </a:r>
            <a:r>
              <a:rPr lang="en-IN" sz="4000" b="1" i="0" u="none" strike="noStrike" cap="none">
                <a:solidFill>
                  <a:srgbClr val="000000"/>
                </a:solidFill>
                <a:latin typeface="Times New Roman"/>
                <a:ea typeface="Times New Roman"/>
                <a:cs typeface="Times New Roman"/>
                <a:sym typeface="Times New Roman"/>
              </a:rPr>
              <a:t>:-</a:t>
            </a:r>
            <a:endParaRPr sz="4000" b="0" i="0" u="none" strike="noStrike" cap="none">
              <a:solidFill>
                <a:srgbClr val="008000"/>
              </a:solidFill>
              <a:latin typeface="Times New Roman"/>
              <a:ea typeface="Times New Roman"/>
              <a:cs typeface="Times New Roman"/>
              <a:sym typeface="Times New Roman"/>
            </a:endParaRPr>
          </a:p>
        </p:txBody>
      </p:sp>
      <p:sp>
        <p:nvSpPr>
          <p:cNvPr id="218" name="Google Shape;218;p15"/>
          <p:cNvSpPr txBox="1"/>
          <p:nvPr/>
        </p:nvSpPr>
        <p:spPr>
          <a:xfrm>
            <a:off x="229850" y="1230150"/>
            <a:ext cx="7181400" cy="357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Model fitting is basically the implementation of testing and training data into different-different algorithms.</a:t>
            </a:r>
            <a:endParaRPr sz="20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Here we use 6 algorithms for finding the accuracy of the result.</a:t>
            </a:r>
            <a:endParaRPr sz="20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Linear Regression Algorithm</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Lasso Regression Algorithm</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Ridge Regression Algorithm</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Elastic Net Regression Algorithm</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Decision Tree Regression Algorithm</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Random Forest Regression Algorithm</a:t>
            </a:r>
            <a:endParaRPr sz="2000" b="0" i="0" u="none" strike="noStrike" cap="none">
              <a:solidFill>
                <a:srgbClr val="000000"/>
              </a:solidFill>
              <a:latin typeface="Lato"/>
              <a:ea typeface="Lato"/>
              <a:cs typeface="Lato"/>
              <a:sym typeface="Lato"/>
            </a:endParaRPr>
          </a:p>
        </p:txBody>
      </p:sp>
      <p:pic>
        <p:nvPicPr>
          <p:cNvPr id="219" name="Google Shape;219;p15"/>
          <p:cNvPicPr preferRelativeResize="0"/>
          <p:nvPr/>
        </p:nvPicPr>
        <p:blipFill rotWithShape="1">
          <a:blip r:embed="rId4">
            <a:alphaModFix/>
          </a:blip>
          <a:srcRect/>
          <a:stretch/>
        </p:blipFill>
        <p:spPr>
          <a:xfrm>
            <a:off x="7552275" y="747225"/>
            <a:ext cx="4469901" cy="5862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p:nvPr/>
        </p:nvSpPr>
        <p:spPr>
          <a:xfrm>
            <a:off x="115700" y="132625"/>
            <a:ext cx="81279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Linear Regressor :-</a:t>
            </a:r>
            <a:endParaRPr sz="4400" b="0" i="0" u="none" strike="noStrike" cap="none">
              <a:solidFill>
                <a:srgbClr val="000000"/>
              </a:solidFill>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a:stretch/>
        </p:blipFill>
        <p:spPr>
          <a:xfrm>
            <a:off x="115700" y="1085425"/>
            <a:ext cx="5553075" cy="5499775"/>
          </a:xfrm>
          <a:prstGeom prst="rect">
            <a:avLst/>
          </a:prstGeom>
          <a:noFill/>
          <a:ln>
            <a:noFill/>
          </a:ln>
        </p:spPr>
      </p:pic>
      <p:pic>
        <p:nvPicPr>
          <p:cNvPr id="227" name="Google Shape;227;p16"/>
          <p:cNvPicPr preferRelativeResize="0"/>
          <p:nvPr/>
        </p:nvPicPr>
        <p:blipFill rotWithShape="1">
          <a:blip r:embed="rId4">
            <a:alphaModFix/>
          </a:blip>
          <a:srcRect/>
          <a:stretch/>
        </p:blipFill>
        <p:spPr>
          <a:xfrm>
            <a:off x="5845225" y="1502225"/>
            <a:ext cx="2971800" cy="4451475"/>
          </a:xfrm>
          <a:prstGeom prst="rect">
            <a:avLst/>
          </a:prstGeom>
          <a:noFill/>
          <a:ln>
            <a:noFill/>
          </a:ln>
        </p:spPr>
      </p:pic>
      <p:sp>
        <p:nvSpPr>
          <p:cNvPr id="228" name="Google Shape;228;p16"/>
          <p:cNvSpPr txBox="1"/>
          <p:nvPr/>
        </p:nvSpPr>
        <p:spPr>
          <a:xfrm>
            <a:off x="8817025" y="1502225"/>
            <a:ext cx="3396300" cy="48024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MSE</a:t>
            </a:r>
            <a:r>
              <a:rPr lang="en-IN" sz="2000" b="0" i="0" u="none" strike="noStrike" cap="none">
                <a:solidFill>
                  <a:srgbClr val="000000"/>
                </a:solidFill>
                <a:latin typeface="Lato"/>
                <a:ea typeface="Lato"/>
                <a:cs typeface="Lato"/>
                <a:sym typeface="Lato"/>
              </a:rPr>
              <a:t>=Mean Squared Error</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RMSE</a:t>
            </a:r>
            <a:r>
              <a:rPr lang="en-IN" sz="2000" b="0" i="0" u="none" strike="noStrike" cap="none">
                <a:solidFill>
                  <a:srgbClr val="000000"/>
                </a:solidFill>
                <a:latin typeface="Lato"/>
                <a:ea typeface="Lato"/>
                <a:cs typeface="Lato"/>
                <a:sym typeface="Lato"/>
              </a:rPr>
              <a:t>= Root Mean Squared Error</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MAE</a:t>
            </a:r>
            <a:r>
              <a:rPr lang="en-IN" sz="2000" b="0" i="0" u="none" strike="noStrike" cap="none">
                <a:solidFill>
                  <a:srgbClr val="000000"/>
                </a:solidFill>
                <a:latin typeface="Lato"/>
                <a:ea typeface="Lato"/>
                <a:cs typeface="Lato"/>
                <a:sym typeface="Lato"/>
              </a:rPr>
              <a:t>= Mean Absolute Error</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R2 Score</a:t>
            </a:r>
            <a:r>
              <a:rPr lang="en-IN" sz="2000" b="0" i="0" u="none" strike="noStrike" cap="none">
                <a:solidFill>
                  <a:srgbClr val="000000"/>
                </a:solidFill>
                <a:latin typeface="Lato"/>
                <a:ea typeface="Lato"/>
                <a:cs typeface="Lato"/>
                <a:sym typeface="Lato"/>
              </a:rPr>
              <a:t>= Variance Proportion</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R2 Adjusted</a:t>
            </a:r>
            <a:r>
              <a:rPr lang="en-IN" sz="2000" b="0" i="0" u="none" strike="noStrike" cap="none">
                <a:solidFill>
                  <a:srgbClr val="000000"/>
                </a:solidFill>
                <a:latin typeface="Lato"/>
                <a:ea typeface="Lato"/>
                <a:cs typeface="Lato"/>
                <a:sym typeface="Lato"/>
              </a:rPr>
              <a:t>=Modified version of R2</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Train</a:t>
            </a:r>
            <a:r>
              <a:rPr lang="en-IN" sz="2000" b="0" i="0" u="none" strike="noStrike" cap="none">
                <a:solidFill>
                  <a:srgbClr val="000000"/>
                </a:solidFill>
                <a:latin typeface="Lato"/>
                <a:ea typeface="Lato"/>
                <a:cs typeface="Lato"/>
                <a:sym typeface="Lato"/>
              </a:rPr>
              <a:t> means training data.</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1" i="0" u="none" strike="noStrike" cap="none">
                <a:solidFill>
                  <a:srgbClr val="000000"/>
                </a:solidFill>
                <a:latin typeface="Lato"/>
                <a:ea typeface="Lato"/>
                <a:cs typeface="Lato"/>
                <a:sym typeface="Lato"/>
              </a:rPr>
              <a:t>Test</a:t>
            </a:r>
            <a:r>
              <a:rPr lang="en-IN" sz="2000" b="0" i="0" u="none" strike="noStrike" cap="none">
                <a:solidFill>
                  <a:srgbClr val="000000"/>
                </a:solidFill>
                <a:latin typeface="Lato"/>
                <a:ea typeface="Lato"/>
                <a:cs typeface="Lato"/>
                <a:sym typeface="Lato"/>
              </a:rPr>
              <a:t> means testing data.</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000000"/>
              </a:buClr>
              <a:buSzPts val="2000"/>
              <a:buFont typeface="Lato"/>
              <a:buChar char="●"/>
            </a:pPr>
            <a:r>
              <a:rPr lang="en-IN" sz="2000" b="0" i="0" u="none" strike="noStrike" cap="none">
                <a:solidFill>
                  <a:srgbClr val="000000"/>
                </a:solidFill>
                <a:latin typeface="Lato"/>
                <a:ea typeface="Lato"/>
                <a:cs typeface="Lato"/>
                <a:sym typeface="Lato"/>
              </a:rPr>
              <a:t>We take 70:30 ratio for splitting purpose.</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34" name="Google Shape;234;p17"/>
          <p:cNvSpPr txBox="1"/>
          <p:nvPr/>
        </p:nvSpPr>
        <p:spPr>
          <a:xfrm>
            <a:off x="633663" y="570217"/>
            <a:ext cx="10924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Lasso </a:t>
            </a:r>
            <a:r>
              <a:rPr lang="en-IN" sz="4000" b="1">
                <a:solidFill>
                  <a:srgbClr val="008000"/>
                </a:solidFill>
                <a:latin typeface="Times New Roman"/>
                <a:ea typeface="Times New Roman"/>
                <a:cs typeface="Times New Roman"/>
                <a:sym typeface="Times New Roman"/>
              </a:rPr>
              <a:t>R</a:t>
            </a:r>
            <a:r>
              <a:rPr lang="en-IN" sz="4000" b="1" i="0" u="none" strike="noStrike" cap="none">
                <a:solidFill>
                  <a:srgbClr val="008000"/>
                </a:solidFill>
                <a:latin typeface="Times New Roman"/>
                <a:ea typeface="Times New Roman"/>
                <a:cs typeface="Times New Roman"/>
                <a:sym typeface="Times New Roman"/>
              </a:rPr>
              <a:t>egressor with Cross Validation</a:t>
            </a:r>
            <a:r>
              <a:rPr lang="en-IN" sz="4000" b="1" i="0" u="none" strike="noStrike" cap="none">
                <a:solidFill>
                  <a:srgbClr val="000000"/>
                </a:solidFill>
                <a:latin typeface="Times New Roman"/>
                <a:ea typeface="Times New Roman"/>
                <a:cs typeface="Times New Roman"/>
                <a:sym typeface="Times New Roman"/>
              </a:rPr>
              <a:t> :-</a:t>
            </a:r>
            <a:endParaRPr sz="4000" b="0" i="0" u="none" strike="noStrike" cap="none">
              <a:solidFill>
                <a:srgbClr val="008000"/>
              </a:solidFill>
              <a:latin typeface="Times New Roman"/>
              <a:ea typeface="Times New Roman"/>
              <a:cs typeface="Times New Roman"/>
              <a:sym typeface="Times New Roman"/>
            </a:endParaRPr>
          </a:p>
        </p:txBody>
      </p:sp>
      <p:pic>
        <p:nvPicPr>
          <p:cNvPr id="235" name="Google Shape;235;p17"/>
          <p:cNvPicPr preferRelativeResize="0"/>
          <p:nvPr/>
        </p:nvPicPr>
        <p:blipFill rotWithShape="1">
          <a:blip r:embed="rId4">
            <a:alphaModFix/>
          </a:blip>
          <a:srcRect/>
          <a:stretch/>
        </p:blipFill>
        <p:spPr>
          <a:xfrm>
            <a:off x="182200" y="1442425"/>
            <a:ext cx="5086975" cy="5117500"/>
          </a:xfrm>
          <a:prstGeom prst="rect">
            <a:avLst/>
          </a:prstGeom>
          <a:noFill/>
          <a:ln>
            <a:noFill/>
          </a:ln>
        </p:spPr>
      </p:pic>
      <p:pic>
        <p:nvPicPr>
          <p:cNvPr id="236" name="Google Shape;236;p17"/>
          <p:cNvPicPr preferRelativeResize="0"/>
          <p:nvPr/>
        </p:nvPicPr>
        <p:blipFill rotWithShape="1">
          <a:blip r:embed="rId5">
            <a:alphaModFix/>
          </a:blip>
          <a:srcRect/>
          <a:stretch/>
        </p:blipFill>
        <p:spPr>
          <a:xfrm>
            <a:off x="5444300" y="1760598"/>
            <a:ext cx="2914650" cy="4243625"/>
          </a:xfrm>
          <a:prstGeom prst="rect">
            <a:avLst/>
          </a:prstGeom>
          <a:noFill/>
          <a:ln>
            <a:noFill/>
          </a:ln>
        </p:spPr>
      </p:pic>
      <p:sp>
        <p:nvSpPr>
          <p:cNvPr id="237" name="Google Shape;237;p17"/>
          <p:cNvSpPr txBox="1"/>
          <p:nvPr/>
        </p:nvSpPr>
        <p:spPr>
          <a:xfrm>
            <a:off x="8534075" y="1760600"/>
            <a:ext cx="3698100" cy="47484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202124"/>
              </a:buClr>
              <a:buSzPts val="2000"/>
              <a:buFont typeface="Arial"/>
              <a:buChar char="●"/>
            </a:pPr>
            <a:r>
              <a:rPr lang="en-IN" sz="2000" b="1">
                <a:solidFill>
                  <a:srgbClr val="202124"/>
                </a:solidFill>
                <a:highlight>
                  <a:srgbClr val="FFFFFF"/>
                </a:highlight>
                <a:latin typeface="Lato"/>
                <a:ea typeface="Lato"/>
                <a:cs typeface="Lato"/>
                <a:sym typeface="Lato"/>
              </a:rPr>
              <a:t>MSE: </a:t>
            </a:r>
            <a:r>
              <a:rPr lang="en-IN" sz="2000" b="0" i="0" u="none" strike="noStrike" cap="none">
                <a:solidFill>
                  <a:srgbClr val="202124"/>
                </a:solidFill>
                <a:highlight>
                  <a:srgbClr val="FFFFFF"/>
                </a:highlight>
                <a:latin typeface="Lato"/>
                <a:ea typeface="Lato"/>
                <a:cs typeface="Lato"/>
                <a:sym typeface="Lato"/>
              </a:rPr>
              <a:t>The Mean Squared Error measures how close a regression line is to a set of data points.</a:t>
            </a:r>
            <a:endParaRPr sz="2000" b="0" i="0" u="none" strike="noStrike" cap="none">
              <a:solidFill>
                <a:srgbClr val="202124"/>
              </a:solidFill>
              <a:highlight>
                <a:srgbClr val="FFFFFF"/>
              </a:highlight>
              <a:latin typeface="Lato"/>
              <a:ea typeface="Lato"/>
              <a:cs typeface="Lato"/>
              <a:sym typeface="Lato"/>
            </a:endParaRPr>
          </a:p>
          <a:p>
            <a:pPr marL="457200" marR="0" lvl="0" indent="-355600" algn="l" rtl="0">
              <a:lnSpc>
                <a:spcPct val="100000"/>
              </a:lnSpc>
              <a:spcBef>
                <a:spcPts val="0"/>
              </a:spcBef>
              <a:spcAft>
                <a:spcPts val="0"/>
              </a:spcAft>
              <a:buClr>
                <a:srgbClr val="202124"/>
              </a:buClr>
              <a:buSzPts val="2000"/>
              <a:buFont typeface="Lato"/>
              <a:buChar char="●"/>
            </a:pPr>
            <a:r>
              <a:rPr lang="en-IN" sz="2000" b="1">
                <a:solidFill>
                  <a:srgbClr val="202124"/>
                </a:solidFill>
                <a:highlight>
                  <a:srgbClr val="FFFFFF"/>
                </a:highlight>
                <a:latin typeface="Lato"/>
                <a:ea typeface="Lato"/>
                <a:cs typeface="Lato"/>
                <a:sym typeface="Lato"/>
              </a:rPr>
              <a:t>RMSE:</a:t>
            </a:r>
            <a:r>
              <a:rPr lang="en-IN" sz="2000">
                <a:solidFill>
                  <a:srgbClr val="202124"/>
                </a:solidFill>
                <a:highlight>
                  <a:srgbClr val="FFFFFF"/>
                </a:highlight>
                <a:latin typeface="Lato"/>
                <a:ea typeface="Lato"/>
                <a:cs typeface="Lato"/>
                <a:sym typeface="Lato"/>
              </a:rPr>
              <a:t> </a:t>
            </a:r>
            <a:r>
              <a:rPr lang="en-IN" sz="2000" b="0" i="0" u="none" strike="noStrike" cap="none">
                <a:solidFill>
                  <a:srgbClr val="202124"/>
                </a:solidFill>
                <a:highlight>
                  <a:srgbClr val="FFFFFF"/>
                </a:highlight>
                <a:latin typeface="Lato"/>
                <a:ea typeface="Lato"/>
                <a:cs typeface="Lato"/>
                <a:sym typeface="Lato"/>
              </a:rPr>
              <a:t>It measures the average difference between values predicted by a model and the actual values.</a:t>
            </a:r>
            <a:endParaRPr sz="2000" b="0" i="0" u="none" strike="noStrike" cap="none">
              <a:solidFill>
                <a:srgbClr val="202124"/>
              </a:solidFill>
              <a:highlight>
                <a:srgbClr val="FFFFFF"/>
              </a:highlight>
              <a:latin typeface="Lato"/>
              <a:ea typeface="Lato"/>
              <a:cs typeface="Lato"/>
              <a:sym typeface="Lato"/>
            </a:endParaRPr>
          </a:p>
          <a:p>
            <a:pPr marL="457200" marR="0" lvl="0" indent="-355600" algn="l" rtl="0">
              <a:lnSpc>
                <a:spcPct val="100000"/>
              </a:lnSpc>
              <a:spcBef>
                <a:spcPts val="0"/>
              </a:spcBef>
              <a:spcAft>
                <a:spcPts val="0"/>
              </a:spcAft>
              <a:buClr>
                <a:srgbClr val="202124"/>
              </a:buClr>
              <a:buSzPts val="2000"/>
              <a:buFont typeface="Lato"/>
              <a:buChar char="●"/>
            </a:pPr>
            <a:r>
              <a:rPr lang="en-IN" sz="2000" b="1">
                <a:solidFill>
                  <a:srgbClr val="202124"/>
                </a:solidFill>
                <a:highlight>
                  <a:srgbClr val="FFFFFF"/>
                </a:highlight>
                <a:latin typeface="Lato"/>
                <a:ea typeface="Lato"/>
                <a:cs typeface="Lato"/>
                <a:sym typeface="Lato"/>
              </a:rPr>
              <a:t>MAE:</a:t>
            </a:r>
            <a:r>
              <a:rPr lang="en-IN" sz="2000">
                <a:solidFill>
                  <a:srgbClr val="202124"/>
                </a:solidFill>
                <a:highlight>
                  <a:srgbClr val="FFFFFF"/>
                </a:highlight>
                <a:latin typeface="Lato"/>
                <a:ea typeface="Lato"/>
                <a:cs typeface="Lato"/>
                <a:sym typeface="Lato"/>
              </a:rPr>
              <a:t> </a:t>
            </a:r>
            <a:r>
              <a:rPr lang="en-IN" sz="2000" b="0" i="0" u="none" strike="noStrike" cap="none">
                <a:solidFill>
                  <a:srgbClr val="202124"/>
                </a:solidFill>
                <a:highlight>
                  <a:srgbClr val="FFFFFF"/>
                </a:highlight>
                <a:latin typeface="Lato"/>
                <a:ea typeface="Lato"/>
                <a:cs typeface="Lato"/>
                <a:sym typeface="Lato"/>
              </a:rPr>
              <a:t>The absolute error is the absolute value of the difference between the forecasted value and the actual value.</a:t>
            </a:r>
            <a:endParaRPr sz="2000" b="0"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650"/>
              <a:buFont typeface="Arial"/>
              <a:buNone/>
            </a:pPr>
            <a:endParaRPr sz="1650" b="0" i="0" u="none" strike="noStrike" cap="none">
              <a:solidFill>
                <a:srgbClr val="2021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43" name="Google Shape;243;p18"/>
          <p:cNvSpPr txBox="1"/>
          <p:nvPr/>
        </p:nvSpPr>
        <p:spPr>
          <a:xfrm>
            <a:off x="633663" y="570217"/>
            <a:ext cx="10924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Ridge Regressor with Cross Validation</a:t>
            </a:r>
            <a:r>
              <a:rPr lang="en-IN" sz="4000" b="1" i="0" u="none" strike="noStrike" cap="none">
                <a:solidFill>
                  <a:srgbClr val="000000"/>
                </a:solidFill>
                <a:latin typeface="Times New Roman"/>
                <a:ea typeface="Times New Roman"/>
                <a:cs typeface="Times New Roman"/>
                <a:sym typeface="Times New Roman"/>
              </a:rPr>
              <a:t> :-</a:t>
            </a:r>
            <a:endParaRPr sz="4000" b="0" i="0" u="none" strike="noStrike" cap="none">
              <a:solidFill>
                <a:srgbClr val="008000"/>
              </a:solidFill>
              <a:latin typeface="Times New Roman"/>
              <a:ea typeface="Times New Roman"/>
              <a:cs typeface="Times New Roman"/>
              <a:sym typeface="Times New Roman"/>
            </a:endParaRPr>
          </a:p>
        </p:txBody>
      </p:sp>
      <p:pic>
        <p:nvPicPr>
          <p:cNvPr id="244" name="Google Shape;244;p18"/>
          <p:cNvPicPr preferRelativeResize="0"/>
          <p:nvPr/>
        </p:nvPicPr>
        <p:blipFill rotWithShape="1">
          <a:blip r:embed="rId4">
            <a:alphaModFix/>
          </a:blip>
          <a:srcRect/>
          <a:stretch/>
        </p:blipFill>
        <p:spPr>
          <a:xfrm>
            <a:off x="293500" y="1430629"/>
            <a:ext cx="4395526" cy="5116675"/>
          </a:xfrm>
          <a:prstGeom prst="rect">
            <a:avLst/>
          </a:prstGeom>
          <a:noFill/>
          <a:ln>
            <a:noFill/>
          </a:ln>
        </p:spPr>
      </p:pic>
      <p:pic>
        <p:nvPicPr>
          <p:cNvPr id="245" name="Google Shape;245;p18"/>
          <p:cNvPicPr preferRelativeResize="0"/>
          <p:nvPr/>
        </p:nvPicPr>
        <p:blipFill rotWithShape="1">
          <a:blip r:embed="rId5">
            <a:alphaModFix/>
          </a:blip>
          <a:srcRect/>
          <a:stretch/>
        </p:blipFill>
        <p:spPr>
          <a:xfrm>
            <a:off x="4689025" y="1697450"/>
            <a:ext cx="3499375" cy="4268875"/>
          </a:xfrm>
          <a:prstGeom prst="rect">
            <a:avLst/>
          </a:prstGeom>
          <a:noFill/>
          <a:ln>
            <a:noFill/>
          </a:ln>
        </p:spPr>
      </p:pic>
      <p:sp>
        <p:nvSpPr>
          <p:cNvPr id="246" name="Google Shape;246;p18"/>
          <p:cNvSpPr txBox="1"/>
          <p:nvPr/>
        </p:nvSpPr>
        <p:spPr>
          <a:xfrm>
            <a:off x="8755000" y="1697450"/>
            <a:ext cx="3789000" cy="35709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202124"/>
              </a:buClr>
              <a:buSzPts val="2000"/>
              <a:buFont typeface="Arial"/>
              <a:buChar char="●"/>
            </a:pPr>
            <a:r>
              <a:rPr lang="en-IN" sz="2000" b="1">
                <a:solidFill>
                  <a:srgbClr val="202124"/>
                </a:solidFill>
                <a:highlight>
                  <a:srgbClr val="FFFFFF"/>
                </a:highlight>
                <a:latin typeface="Lato"/>
                <a:ea typeface="Lato"/>
                <a:cs typeface="Lato"/>
                <a:sym typeface="Lato"/>
              </a:rPr>
              <a:t>R2:</a:t>
            </a:r>
            <a:r>
              <a:rPr lang="en-IN" sz="2000">
                <a:solidFill>
                  <a:srgbClr val="202124"/>
                </a:solidFill>
                <a:highlight>
                  <a:srgbClr val="FFFFFF"/>
                </a:highlight>
                <a:latin typeface="Lato"/>
                <a:ea typeface="Lato"/>
                <a:cs typeface="Lato"/>
                <a:sym typeface="Lato"/>
              </a:rPr>
              <a:t> </a:t>
            </a:r>
            <a:r>
              <a:rPr lang="en-IN" sz="2000" b="0" i="0" u="none" strike="noStrike" cap="none">
                <a:solidFill>
                  <a:srgbClr val="202124"/>
                </a:solidFill>
                <a:highlight>
                  <a:srgbClr val="FFFFFF"/>
                </a:highlight>
                <a:latin typeface="Lato"/>
                <a:ea typeface="Lato"/>
                <a:cs typeface="Lato"/>
                <a:sym typeface="Lato"/>
              </a:rPr>
              <a:t>R2 is coefficient of determination is a statistical measure of how well the regression predictions approximate the real data points</a:t>
            </a:r>
            <a:endParaRPr sz="2000" b="0" i="0" u="none" strike="noStrike" cap="none">
              <a:solidFill>
                <a:srgbClr val="202124"/>
              </a:solidFill>
              <a:highlight>
                <a:srgbClr val="FFFFFF"/>
              </a:highlight>
              <a:latin typeface="Lato"/>
              <a:ea typeface="Lato"/>
              <a:cs typeface="Lato"/>
              <a:sym typeface="Lato"/>
            </a:endParaRPr>
          </a:p>
          <a:p>
            <a:pPr marL="457200" marR="0" lvl="0" indent="-355600" algn="l" rtl="0">
              <a:lnSpc>
                <a:spcPct val="100000"/>
              </a:lnSpc>
              <a:spcBef>
                <a:spcPts val="0"/>
              </a:spcBef>
              <a:spcAft>
                <a:spcPts val="0"/>
              </a:spcAft>
              <a:buClr>
                <a:srgbClr val="202124"/>
              </a:buClr>
              <a:buSzPts val="2000"/>
              <a:buFont typeface="Lato"/>
              <a:buChar char="●"/>
            </a:pPr>
            <a:r>
              <a:rPr lang="en-IN" sz="2000" b="1">
                <a:solidFill>
                  <a:srgbClr val="040C28"/>
                </a:solidFill>
                <a:latin typeface="Lato"/>
                <a:ea typeface="Lato"/>
                <a:cs typeface="Lato"/>
                <a:sym typeface="Lato"/>
              </a:rPr>
              <a:t>R2 Adjusted:</a:t>
            </a:r>
            <a:r>
              <a:rPr lang="en-IN" sz="2000">
                <a:solidFill>
                  <a:srgbClr val="040C28"/>
                </a:solidFill>
                <a:latin typeface="Lato"/>
                <a:ea typeface="Lato"/>
                <a:cs typeface="Lato"/>
                <a:sym typeface="Lato"/>
              </a:rPr>
              <a:t> </a:t>
            </a:r>
            <a:r>
              <a:rPr lang="en-IN" sz="2000" b="0" i="0" u="none" strike="noStrike" cap="none">
                <a:solidFill>
                  <a:srgbClr val="040C28"/>
                </a:solidFill>
                <a:latin typeface="Lato"/>
                <a:ea typeface="Lato"/>
                <a:cs typeface="Lato"/>
                <a:sym typeface="Lato"/>
              </a:rPr>
              <a:t>A modified version of R-squared that has been adjusted for the number of predictors in the model</a:t>
            </a:r>
            <a:r>
              <a:rPr lang="en-IN" sz="2000" b="0" i="0" u="none" strike="noStrike" cap="none">
                <a:solidFill>
                  <a:srgbClr val="202124"/>
                </a:solidFill>
                <a:highlight>
                  <a:srgbClr val="FFFFFF"/>
                </a:highlight>
                <a:latin typeface="Lato"/>
                <a:ea typeface="Lato"/>
                <a:cs typeface="Lato"/>
                <a:sym typeface="Lato"/>
              </a:rPr>
              <a:t>.</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52" name="Google Shape;252;p19"/>
          <p:cNvSpPr txBox="1"/>
          <p:nvPr/>
        </p:nvSpPr>
        <p:spPr>
          <a:xfrm>
            <a:off x="633663" y="541168"/>
            <a:ext cx="10924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Elastic-Net Regressor with Cross Validation</a:t>
            </a:r>
            <a:r>
              <a:rPr lang="en-IN" sz="4000" b="1" i="0" u="none" strike="noStrike" cap="none">
                <a:solidFill>
                  <a:srgbClr val="000000"/>
                </a:solidFill>
                <a:latin typeface="Times New Roman"/>
                <a:ea typeface="Times New Roman"/>
                <a:cs typeface="Times New Roman"/>
                <a:sym typeface="Times New Roman"/>
              </a:rPr>
              <a:t> :-</a:t>
            </a:r>
            <a:endParaRPr sz="4000" b="0" i="0" u="none" strike="noStrike" cap="none">
              <a:solidFill>
                <a:srgbClr val="008000"/>
              </a:solidFill>
              <a:latin typeface="Times New Roman"/>
              <a:ea typeface="Times New Roman"/>
              <a:cs typeface="Times New Roman"/>
              <a:sym typeface="Times New Roman"/>
            </a:endParaRPr>
          </a:p>
        </p:txBody>
      </p:sp>
      <p:pic>
        <p:nvPicPr>
          <p:cNvPr id="253" name="Google Shape;253;p19"/>
          <p:cNvPicPr preferRelativeResize="0"/>
          <p:nvPr/>
        </p:nvPicPr>
        <p:blipFill rotWithShape="1">
          <a:blip r:embed="rId4">
            <a:alphaModFix/>
          </a:blip>
          <a:srcRect/>
          <a:stretch/>
        </p:blipFill>
        <p:spPr>
          <a:xfrm>
            <a:off x="331400" y="1313150"/>
            <a:ext cx="5101950" cy="5044700"/>
          </a:xfrm>
          <a:prstGeom prst="rect">
            <a:avLst/>
          </a:prstGeom>
          <a:noFill/>
          <a:ln>
            <a:noFill/>
          </a:ln>
        </p:spPr>
      </p:pic>
      <p:pic>
        <p:nvPicPr>
          <p:cNvPr id="254" name="Google Shape;254;p19"/>
          <p:cNvPicPr preferRelativeResize="0"/>
          <p:nvPr/>
        </p:nvPicPr>
        <p:blipFill rotWithShape="1">
          <a:blip r:embed="rId5">
            <a:alphaModFix/>
          </a:blip>
          <a:srcRect/>
          <a:stretch/>
        </p:blipFill>
        <p:spPr>
          <a:xfrm>
            <a:off x="5760075" y="1553125"/>
            <a:ext cx="3449600" cy="43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487870"/>
              </a:buClr>
              <a:buSzPts val="4174"/>
              <a:buFont typeface="Calibri"/>
              <a:buNone/>
            </a:pPr>
            <a:r>
              <a:rPr lang="en-IN" sz="4000" b="1" i="0" u="none" strike="noStrike" cap="none">
                <a:solidFill>
                  <a:srgbClr val="487870"/>
                </a:solidFill>
                <a:latin typeface="Times New Roman"/>
                <a:ea typeface="Times New Roman"/>
                <a:cs typeface="Times New Roman"/>
                <a:sym typeface="Times New Roman"/>
              </a:rPr>
              <a:t/>
            </a:r>
            <a:br>
              <a:rPr lang="en-IN" sz="4000" b="1" i="0" u="none" strike="noStrike" cap="none">
                <a:solidFill>
                  <a:srgbClr val="487870"/>
                </a:solidFill>
                <a:latin typeface="Times New Roman"/>
                <a:ea typeface="Times New Roman"/>
                <a:cs typeface="Times New Roman"/>
                <a:sym typeface="Times New Roman"/>
              </a:rPr>
            </a:br>
            <a:r>
              <a:rPr lang="en-IN" sz="4000" b="1" i="0" u="none" strike="noStrike" cap="none">
                <a:solidFill>
                  <a:srgbClr val="487870"/>
                </a:solidFill>
                <a:latin typeface="Times New Roman"/>
                <a:ea typeface="Times New Roman"/>
                <a:cs typeface="Times New Roman"/>
                <a:sym typeface="Times New Roman"/>
              </a:rPr>
              <a:t>Why rental bike needed and why Analyse it?</a:t>
            </a:r>
            <a:endParaRPr sz="4000" b="0" i="0" u="none" strike="noStrike" cap="none">
              <a:solidFill>
                <a:schemeClr val="dk1"/>
              </a:solidFill>
              <a:latin typeface="Times New Roman"/>
              <a:ea typeface="Times New Roman"/>
              <a:cs typeface="Times New Roman"/>
              <a:sym typeface="Times New Roman"/>
            </a:endParaRPr>
          </a:p>
        </p:txBody>
      </p:sp>
      <p:sp>
        <p:nvSpPr>
          <p:cNvPr id="98" name="Google Shape;98;p2"/>
          <p:cNvSpPr txBox="1"/>
          <p:nvPr/>
        </p:nvSpPr>
        <p:spPr>
          <a:xfrm>
            <a:off x="838200" y="1875501"/>
            <a:ext cx="10515600" cy="461737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Lato"/>
                <a:ea typeface="Lato"/>
                <a:cs typeface="Lato"/>
                <a:sym typeface="Lato"/>
              </a:rPr>
              <a:t>Seoul city locals can rent bicycles for a charge and for a set period of time. However, the demand for motorbikes varies according to various variables, and they cannot keep up. Our approach aims to estimate demand for rented bikes at any given time, considering all factors that will assist in regulating the flow of motorbikes. Rental bikes are already available in numerous urban locations to increase transit convenience. It is critical that the rental bikes are accessible and available to the general public at the proper time since this eliminates waiting. Maintaining a consistent supply of rental bikes for the city eventually emerges as a major issue. The ability to estimate the number of bikes needed each hour is essential. We are going to explore the machine learning algorithms which function effectively with the data and the factors that have a significant impact on the demand for rented bikes.</a:t>
            </a:r>
            <a:endParaRPr sz="2000" b="0" i="0" u="none" strike="noStrike" cap="none">
              <a:solidFill>
                <a:schemeClr val="dk1"/>
              </a:solidFill>
              <a:latin typeface="Lato"/>
              <a:ea typeface="Lato"/>
              <a:cs typeface="Lato"/>
              <a:sym typeface="Lato"/>
            </a:endParaRPr>
          </a:p>
        </p:txBody>
      </p:sp>
      <p:pic>
        <p:nvPicPr>
          <p:cNvPr id="99" name="Google Shape;99;p2"/>
          <p:cNvPicPr preferRelativeResize="0"/>
          <p:nvPr/>
        </p:nvPicPr>
        <p:blipFill rotWithShape="1">
          <a:blip r:embed="rId3">
            <a:alphaModFix/>
          </a:blip>
          <a:srcRect/>
          <a:stretch/>
        </p:blipFill>
        <p:spPr>
          <a:xfrm>
            <a:off x="10074130" y="157162"/>
            <a:ext cx="1955800" cy="41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20"/>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60" name="Google Shape;260;p20"/>
          <p:cNvSpPr txBox="1"/>
          <p:nvPr/>
        </p:nvSpPr>
        <p:spPr>
          <a:xfrm>
            <a:off x="633663" y="570217"/>
            <a:ext cx="10924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Decision Tree Regressor</a:t>
            </a:r>
            <a:r>
              <a:rPr lang="en-IN" sz="4000" b="1" i="0" u="none" strike="noStrike" cap="none">
                <a:solidFill>
                  <a:srgbClr val="000000"/>
                </a:solidFill>
                <a:latin typeface="Times New Roman"/>
                <a:ea typeface="Times New Roman"/>
                <a:cs typeface="Times New Roman"/>
                <a:sym typeface="Times New Roman"/>
              </a:rPr>
              <a:t> :-</a:t>
            </a:r>
            <a:endParaRPr sz="4000" b="0" i="0" u="none" strike="noStrike" cap="none">
              <a:solidFill>
                <a:srgbClr val="008000"/>
              </a:solidFill>
              <a:latin typeface="Times New Roman"/>
              <a:ea typeface="Times New Roman"/>
              <a:cs typeface="Times New Roman"/>
              <a:sym typeface="Times New Roman"/>
            </a:endParaRPr>
          </a:p>
        </p:txBody>
      </p:sp>
      <p:pic>
        <p:nvPicPr>
          <p:cNvPr id="261" name="Google Shape;261;p20"/>
          <p:cNvPicPr preferRelativeResize="0"/>
          <p:nvPr/>
        </p:nvPicPr>
        <p:blipFill rotWithShape="1">
          <a:blip r:embed="rId4">
            <a:alphaModFix/>
          </a:blip>
          <a:srcRect/>
          <a:stretch/>
        </p:blipFill>
        <p:spPr>
          <a:xfrm>
            <a:off x="135100" y="1278225"/>
            <a:ext cx="5689775" cy="5382750"/>
          </a:xfrm>
          <a:prstGeom prst="rect">
            <a:avLst/>
          </a:prstGeom>
          <a:noFill/>
          <a:ln>
            <a:noFill/>
          </a:ln>
        </p:spPr>
      </p:pic>
      <p:pic>
        <p:nvPicPr>
          <p:cNvPr id="262" name="Google Shape;262;p20"/>
          <p:cNvPicPr preferRelativeResize="0"/>
          <p:nvPr/>
        </p:nvPicPr>
        <p:blipFill rotWithShape="1">
          <a:blip r:embed="rId5">
            <a:alphaModFix/>
          </a:blip>
          <a:srcRect/>
          <a:stretch/>
        </p:blipFill>
        <p:spPr>
          <a:xfrm>
            <a:off x="6315750" y="1657960"/>
            <a:ext cx="2914650" cy="440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68" name="Google Shape;268;p21"/>
          <p:cNvSpPr txBox="1"/>
          <p:nvPr/>
        </p:nvSpPr>
        <p:spPr>
          <a:xfrm>
            <a:off x="481264" y="481647"/>
            <a:ext cx="113577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Random Forest Regressor with Grid Search Cross-Validation :-</a:t>
            </a:r>
            <a:endParaRPr sz="4000" b="1" i="0" u="none" strike="noStrike" cap="none">
              <a:solidFill>
                <a:srgbClr val="008000"/>
              </a:solidFill>
              <a:latin typeface="Times New Roman"/>
              <a:ea typeface="Times New Roman"/>
              <a:cs typeface="Times New Roman"/>
              <a:sym typeface="Times New Roman"/>
            </a:endParaRPr>
          </a:p>
        </p:txBody>
      </p:sp>
      <p:pic>
        <p:nvPicPr>
          <p:cNvPr id="269" name="Google Shape;269;p21"/>
          <p:cNvPicPr preferRelativeResize="0"/>
          <p:nvPr/>
        </p:nvPicPr>
        <p:blipFill rotWithShape="1">
          <a:blip r:embed="rId4">
            <a:alphaModFix/>
          </a:blip>
          <a:srcRect/>
          <a:stretch/>
        </p:blipFill>
        <p:spPr>
          <a:xfrm>
            <a:off x="109850" y="1919775"/>
            <a:ext cx="5614000" cy="4741200"/>
          </a:xfrm>
          <a:prstGeom prst="rect">
            <a:avLst/>
          </a:prstGeom>
          <a:noFill/>
          <a:ln>
            <a:noFill/>
          </a:ln>
        </p:spPr>
      </p:pic>
      <p:pic>
        <p:nvPicPr>
          <p:cNvPr id="270" name="Google Shape;270;p21"/>
          <p:cNvPicPr preferRelativeResize="0"/>
          <p:nvPr/>
        </p:nvPicPr>
        <p:blipFill rotWithShape="1">
          <a:blip r:embed="rId5">
            <a:alphaModFix/>
          </a:blip>
          <a:srcRect/>
          <a:stretch/>
        </p:blipFill>
        <p:spPr>
          <a:xfrm>
            <a:off x="6075800" y="1919775"/>
            <a:ext cx="3272800" cy="42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2"/>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276" name="Google Shape;276;p22"/>
          <p:cNvSpPr txBox="1"/>
          <p:nvPr/>
        </p:nvSpPr>
        <p:spPr>
          <a:xfrm>
            <a:off x="481264" y="684546"/>
            <a:ext cx="113577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Visualize all the Regression R2 values :-</a:t>
            </a:r>
            <a:endParaRPr sz="4000" b="1" i="0" u="none" strike="noStrike" cap="none">
              <a:solidFill>
                <a:srgbClr val="008000"/>
              </a:solidFill>
              <a:latin typeface="Times New Roman"/>
              <a:ea typeface="Times New Roman"/>
              <a:cs typeface="Times New Roman"/>
              <a:sym typeface="Times New Roman"/>
            </a:endParaRPr>
          </a:p>
        </p:txBody>
      </p:sp>
      <p:pic>
        <p:nvPicPr>
          <p:cNvPr id="277" name="Google Shape;277;p22"/>
          <p:cNvPicPr preferRelativeResize="0"/>
          <p:nvPr/>
        </p:nvPicPr>
        <p:blipFill rotWithShape="1">
          <a:blip r:embed="rId4">
            <a:alphaModFix/>
          </a:blip>
          <a:srcRect/>
          <a:stretch/>
        </p:blipFill>
        <p:spPr>
          <a:xfrm>
            <a:off x="223825" y="1696700"/>
            <a:ext cx="11744325" cy="3925174"/>
          </a:xfrm>
          <a:prstGeom prst="rect">
            <a:avLst/>
          </a:prstGeom>
          <a:noFill/>
          <a:ln>
            <a:noFill/>
          </a:ln>
        </p:spPr>
      </p:pic>
      <p:sp>
        <p:nvSpPr>
          <p:cNvPr id="278" name="Google Shape;278;p22"/>
          <p:cNvSpPr txBox="1"/>
          <p:nvPr/>
        </p:nvSpPr>
        <p:spPr>
          <a:xfrm>
            <a:off x="764825" y="5847650"/>
            <a:ext cx="11203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Random Forest Regression has the highest accuracy.</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3"/>
          <p:cNvSpPr txBox="1"/>
          <p:nvPr/>
        </p:nvSpPr>
        <p:spPr>
          <a:xfrm>
            <a:off x="240825" y="282900"/>
            <a:ext cx="72747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Feature Importance:</a:t>
            </a:r>
            <a:endParaRPr sz="4000" b="1" i="0" u="none" strike="noStrike" cap="none">
              <a:solidFill>
                <a:srgbClr val="000000"/>
              </a:solidFill>
              <a:latin typeface="Times New Roman"/>
              <a:ea typeface="Times New Roman"/>
              <a:cs typeface="Times New Roman"/>
              <a:sym typeface="Times New Roman"/>
            </a:endParaRPr>
          </a:p>
        </p:txBody>
      </p:sp>
      <p:pic>
        <p:nvPicPr>
          <p:cNvPr id="285" name="Google Shape;285;p23"/>
          <p:cNvPicPr preferRelativeResize="0"/>
          <p:nvPr/>
        </p:nvPicPr>
        <p:blipFill rotWithShape="1">
          <a:blip r:embed="rId3">
            <a:alphaModFix/>
          </a:blip>
          <a:srcRect/>
          <a:stretch/>
        </p:blipFill>
        <p:spPr>
          <a:xfrm>
            <a:off x="240825" y="1222225"/>
            <a:ext cx="5988200" cy="2848800"/>
          </a:xfrm>
          <a:prstGeom prst="rect">
            <a:avLst/>
          </a:prstGeom>
          <a:noFill/>
          <a:ln>
            <a:noFill/>
          </a:ln>
        </p:spPr>
      </p:pic>
      <p:pic>
        <p:nvPicPr>
          <p:cNvPr id="286" name="Google Shape;286;p23"/>
          <p:cNvPicPr preferRelativeResize="0"/>
          <p:nvPr/>
        </p:nvPicPr>
        <p:blipFill rotWithShape="1">
          <a:blip r:embed="rId4">
            <a:alphaModFix/>
          </a:blip>
          <a:srcRect/>
          <a:stretch/>
        </p:blipFill>
        <p:spPr>
          <a:xfrm>
            <a:off x="6262375" y="1159900"/>
            <a:ext cx="5988200" cy="2848800"/>
          </a:xfrm>
          <a:prstGeom prst="rect">
            <a:avLst/>
          </a:prstGeom>
          <a:noFill/>
          <a:ln>
            <a:noFill/>
          </a:ln>
        </p:spPr>
      </p:pic>
      <p:pic>
        <p:nvPicPr>
          <p:cNvPr id="287" name="Google Shape;287;p23"/>
          <p:cNvPicPr preferRelativeResize="0"/>
          <p:nvPr/>
        </p:nvPicPr>
        <p:blipFill rotWithShape="1">
          <a:blip r:embed="rId5">
            <a:alphaModFix/>
          </a:blip>
          <a:srcRect/>
          <a:stretch/>
        </p:blipFill>
        <p:spPr>
          <a:xfrm>
            <a:off x="152400" y="4071025"/>
            <a:ext cx="6076625" cy="2634575"/>
          </a:xfrm>
          <a:prstGeom prst="rect">
            <a:avLst/>
          </a:prstGeom>
          <a:noFill/>
          <a:ln>
            <a:noFill/>
          </a:ln>
        </p:spPr>
      </p:pic>
      <p:sp>
        <p:nvSpPr>
          <p:cNvPr id="288" name="Google Shape;288;p23"/>
          <p:cNvSpPr txBox="1"/>
          <p:nvPr/>
        </p:nvSpPr>
        <p:spPr>
          <a:xfrm>
            <a:off x="7441500" y="4337075"/>
            <a:ext cx="47715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These charts show the most important feature find during model fitting in </a:t>
            </a:r>
            <a:r>
              <a:rPr lang="en-IN" sz="2000" b="1" i="0" u="none" strike="noStrike" cap="none">
                <a:solidFill>
                  <a:srgbClr val="000000"/>
                </a:solidFill>
                <a:latin typeface="Lato"/>
                <a:ea typeface="Lato"/>
                <a:cs typeface="Lato"/>
                <a:sym typeface="Lato"/>
              </a:rPr>
              <a:t>Linear</a:t>
            </a:r>
            <a:r>
              <a:rPr lang="en-IN" sz="2000" b="0" i="0" u="none" strike="noStrike" cap="none">
                <a:solidFill>
                  <a:srgbClr val="000000"/>
                </a:solidFill>
                <a:latin typeface="Lato"/>
                <a:ea typeface="Lato"/>
                <a:cs typeface="Lato"/>
                <a:sym typeface="Lato"/>
              </a:rPr>
              <a:t> </a:t>
            </a:r>
            <a:r>
              <a:rPr lang="en-IN" sz="2000" b="1" i="0" u="none" strike="noStrike" cap="none">
                <a:solidFill>
                  <a:srgbClr val="000000"/>
                </a:solidFill>
                <a:latin typeface="Lato"/>
                <a:ea typeface="Lato"/>
                <a:cs typeface="Lato"/>
                <a:sym typeface="Lato"/>
              </a:rPr>
              <a:t>Regression, Lasso Regression</a:t>
            </a:r>
            <a:r>
              <a:rPr lang="en-IN" sz="2000" b="0" i="0" u="none" strike="noStrike" cap="none">
                <a:solidFill>
                  <a:srgbClr val="000000"/>
                </a:solidFill>
                <a:latin typeface="Lato"/>
                <a:ea typeface="Lato"/>
                <a:cs typeface="Lato"/>
                <a:sym typeface="Lato"/>
              </a:rPr>
              <a:t>, and </a:t>
            </a:r>
            <a:r>
              <a:rPr lang="en-IN" sz="2000" b="1" i="0" u="none" strike="noStrike" cap="none">
                <a:solidFill>
                  <a:srgbClr val="000000"/>
                </a:solidFill>
                <a:latin typeface="Lato"/>
                <a:ea typeface="Lato"/>
                <a:cs typeface="Lato"/>
                <a:sym typeface="Lato"/>
              </a:rPr>
              <a:t>Ridge</a:t>
            </a:r>
            <a:r>
              <a:rPr lang="en-IN" sz="2000" b="0" i="0" u="none" strike="noStrike" cap="none">
                <a:solidFill>
                  <a:srgbClr val="000000"/>
                </a:solidFill>
                <a:latin typeface="Lato"/>
                <a:ea typeface="Lato"/>
                <a:cs typeface="Lato"/>
                <a:sym typeface="Lato"/>
              </a:rPr>
              <a:t> </a:t>
            </a:r>
            <a:r>
              <a:rPr lang="en-IN" sz="2000" b="1" i="0" u="none" strike="noStrike" cap="none">
                <a:solidFill>
                  <a:srgbClr val="000000"/>
                </a:solidFill>
                <a:latin typeface="Lato"/>
                <a:ea typeface="Lato"/>
                <a:cs typeface="Lato"/>
                <a:sym typeface="Lato"/>
              </a:rPr>
              <a:t>Regression.</a:t>
            </a:r>
            <a:endParaRPr sz="2000" b="1" i="0" u="none" strike="noStrike" cap="non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p:nvPr/>
        </p:nvSpPr>
        <p:spPr>
          <a:xfrm>
            <a:off x="214725" y="239950"/>
            <a:ext cx="47136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Feature Importance:</a:t>
            </a:r>
            <a:endParaRPr sz="1400" b="0" i="0" u="none" strike="noStrike" cap="none">
              <a:solidFill>
                <a:srgbClr val="000000"/>
              </a:solidFill>
              <a:latin typeface="Arial"/>
              <a:ea typeface="Arial"/>
              <a:cs typeface="Arial"/>
              <a:sym typeface="Arial"/>
            </a:endParaRPr>
          </a:p>
        </p:txBody>
      </p:sp>
      <p:pic>
        <p:nvPicPr>
          <p:cNvPr id="295" name="Google Shape;295;p24"/>
          <p:cNvPicPr preferRelativeResize="0"/>
          <p:nvPr/>
        </p:nvPicPr>
        <p:blipFill rotWithShape="1">
          <a:blip r:embed="rId3">
            <a:alphaModFix/>
          </a:blip>
          <a:srcRect/>
          <a:stretch/>
        </p:blipFill>
        <p:spPr>
          <a:xfrm>
            <a:off x="152400" y="1192750"/>
            <a:ext cx="5773525" cy="3024950"/>
          </a:xfrm>
          <a:prstGeom prst="rect">
            <a:avLst/>
          </a:prstGeom>
          <a:noFill/>
          <a:ln>
            <a:noFill/>
          </a:ln>
        </p:spPr>
      </p:pic>
      <p:pic>
        <p:nvPicPr>
          <p:cNvPr id="296" name="Google Shape;296;p24"/>
          <p:cNvPicPr preferRelativeResize="0"/>
          <p:nvPr/>
        </p:nvPicPr>
        <p:blipFill rotWithShape="1">
          <a:blip r:embed="rId4">
            <a:alphaModFix/>
          </a:blip>
          <a:srcRect/>
          <a:stretch/>
        </p:blipFill>
        <p:spPr>
          <a:xfrm>
            <a:off x="5925925" y="1192750"/>
            <a:ext cx="5964175" cy="3141950"/>
          </a:xfrm>
          <a:prstGeom prst="rect">
            <a:avLst/>
          </a:prstGeom>
          <a:noFill/>
          <a:ln>
            <a:noFill/>
          </a:ln>
        </p:spPr>
      </p:pic>
      <p:pic>
        <p:nvPicPr>
          <p:cNvPr id="297" name="Google Shape;297;p24"/>
          <p:cNvPicPr preferRelativeResize="0"/>
          <p:nvPr/>
        </p:nvPicPr>
        <p:blipFill rotWithShape="1">
          <a:blip r:embed="rId4">
            <a:alphaModFix/>
          </a:blip>
          <a:srcRect/>
          <a:stretch/>
        </p:blipFill>
        <p:spPr>
          <a:xfrm>
            <a:off x="152400" y="4217700"/>
            <a:ext cx="5773525" cy="2487900"/>
          </a:xfrm>
          <a:prstGeom prst="rect">
            <a:avLst/>
          </a:prstGeom>
          <a:noFill/>
          <a:ln>
            <a:noFill/>
          </a:ln>
        </p:spPr>
      </p:pic>
      <p:sp>
        <p:nvSpPr>
          <p:cNvPr id="298" name="Google Shape;298;p24"/>
          <p:cNvSpPr txBox="1"/>
          <p:nvPr/>
        </p:nvSpPr>
        <p:spPr>
          <a:xfrm>
            <a:off x="7731975" y="4564425"/>
            <a:ext cx="44811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2000" b="0" i="0" u="none" strike="noStrike" cap="none">
                <a:solidFill>
                  <a:schemeClr val="dk1"/>
                </a:solidFill>
                <a:latin typeface="Lato"/>
                <a:ea typeface="Lato"/>
                <a:cs typeface="Lato"/>
                <a:sym typeface="Lato"/>
              </a:rPr>
              <a:t>These charts show the most important feature find during model fitting in </a:t>
            </a:r>
            <a:r>
              <a:rPr lang="en-IN" sz="2000" b="1" i="0" u="none" strike="noStrike" cap="none">
                <a:solidFill>
                  <a:schemeClr val="dk1"/>
                </a:solidFill>
                <a:latin typeface="Lato"/>
                <a:ea typeface="Lato"/>
                <a:cs typeface="Lato"/>
                <a:sym typeface="Lato"/>
              </a:rPr>
              <a:t>Elastic Net Regression</a:t>
            </a:r>
            <a:r>
              <a:rPr lang="en-IN" sz="2000" b="0" i="0" u="none" strike="noStrike" cap="none">
                <a:solidFill>
                  <a:schemeClr val="dk1"/>
                </a:solidFill>
                <a:latin typeface="Lato"/>
                <a:ea typeface="Lato"/>
                <a:cs typeface="Lato"/>
                <a:sym typeface="Lato"/>
              </a:rPr>
              <a:t>, </a:t>
            </a:r>
            <a:r>
              <a:rPr lang="en-IN" sz="2000" b="1" i="0" u="none" strike="noStrike" cap="none">
                <a:solidFill>
                  <a:schemeClr val="dk1"/>
                </a:solidFill>
                <a:latin typeface="Lato"/>
                <a:ea typeface="Lato"/>
                <a:cs typeface="Lato"/>
                <a:sym typeface="Lato"/>
              </a:rPr>
              <a:t>Decision Tree</a:t>
            </a:r>
            <a:r>
              <a:rPr lang="en-IN" sz="2000" b="0" i="0" u="none" strike="noStrike" cap="none">
                <a:solidFill>
                  <a:schemeClr val="dk1"/>
                </a:solidFill>
                <a:latin typeface="Lato"/>
                <a:ea typeface="Lato"/>
                <a:cs typeface="Lato"/>
                <a:sym typeface="Lato"/>
              </a:rPr>
              <a:t> </a:t>
            </a:r>
            <a:r>
              <a:rPr lang="en-IN" sz="2000" b="1" i="0" u="none" strike="noStrike" cap="none">
                <a:solidFill>
                  <a:schemeClr val="dk1"/>
                </a:solidFill>
                <a:latin typeface="Lato"/>
                <a:ea typeface="Lato"/>
                <a:cs typeface="Lato"/>
                <a:sym typeface="Lato"/>
              </a:rPr>
              <a:t>Regression</a:t>
            </a:r>
            <a:r>
              <a:rPr lang="en-IN" sz="2000" b="0" i="0" u="none" strike="noStrike" cap="none">
                <a:solidFill>
                  <a:schemeClr val="dk1"/>
                </a:solidFill>
                <a:latin typeface="Lato"/>
                <a:ea typeface="Lato"/>
                <a:cs typeface="Lato"/>
                <a:sym typeface="Lato"/>
              </a:rPr>
              <a:t>, and </a:t>
            </a:r>
            <a:r>
              <a:rPr lang="en-IN" sz="2000" b="1" i="0" u="none" strike="noStrike" cap="none">
                <a:solidFill>
                  <a:schemeClr val="dk1"/>
                </a:solidFill>
                <a:latin typeface="Lato"/>
                <a:ea typeface="Lato"/>
                <a:cs typeface="Lato"/>
                <a:sym typeface="Lato"/>
              </a:rPr>
              <a:t>Random Forest</a:t>
            </a:r>
            <a:r>
              <a:rPr lang="en-IN" sz="2000" b="0" i="0" u="none" strike="noStrike" cap="none">
                <a:solidFill>
                  <a:schemeClr val="dk1"/>
                </a:solidFill>
                <a:latin typeface="Lato"/>
                <a:ea typeface="Lato"/>
                <a:cs typeface="Lato"/>
                <a:sym typeface="Lato"/>
              </a:rPr>
              <a:t> </a:t>
            </a:r>
            <a:r>
              <a:rPr lang="en-IN" sz="2000" b="1" i="0" u="none" strike="noStrike" cap="none">
                <a:solidFill>
                  <a:schemeClr val="dk1"/>
                </a:solidFill>
                <a:latin typeface="Lato"/>
                <a:ea typeface="Lato"/>
                <a:cs typeface="Lato"/>
                <a:sym typeface="Lato"/>
              </a:rPr>
              <a:t>Regression</a:t>
            </a:r>
            <a:r>
              <a:rPr lang="en-IN" sz="2000" b="0" i="0" u="none" strike="noStrike" cap="none">
                <a:solidFill>
                  <a:schemeClr val="dk1"/>
                </a:solidFill>
                <a:latin typeface="Lato"/>
                <a:ea typeface="Lato"/>
                <a:cs typeface="Lato"/>
                <a:sym typeface="Lato"/>
              </a:rPr>
              <a:t>.</a:t>
            </a:r>
            <a:endParaRPr sz="20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From these charts </a:t>
            </a:r>
            <a:r>
              <a:rPr lang="en-IN" sz="2000" b="1" i="0" u="none" strike="noStrike" cap="none">
                <a:solidFill>
                  <a:srgbClr val="000000"/>
                </a:solidFill>
                <a:latin typeface="Lato"/>
                <a:ea typeface="Lato"/>
                <a:cs typeface="Lato"/>
                <a:sym typeface="Lato"/>
              </a:rPr>
              <a:t>Day</a:t>
            </a:r>
            <a:r>
              <a:rPr lang="en-IN" sz="2000" b="0" i="0" u="none" strike="noStrike" cap="none">
                <a:solidFill>
                  <a:srgbClr val="000000"/>
                </a:solidFill>
                <a:latin typeface="Lato"/>
                <a:ea typeface="Lato"/>
                <a:cs typeface="Lato"/>
                <a:sym typeface="Lato"/>
              </a:rPr>
              <a:t> is the most important feature.</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25"/>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304" name="Google Shape;304;p25"/>
          <p:cNvSpPr txBox="1"/>
          <p:nvPr/>
        </p:nvSpPr>
        <p:spPr>
          <a:xfrm>
            <a:off x="481264" y="385778"/>
            <a:ext cx="11357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a:solidFill>
                  <a:srgbClr val="008000"/>
                </a:solidFill>
                <a:latin typeface="Times New Roman"/>
                <a:ea typeface="Times New Roman"/>
                <a:cs typeface="Times New Roman"/>
                <a:sym typeface="Times New Roman"/>
              </a:rPr>
              <a:t>Steps Need to Consider</a:t>
            </a:r>
            <a:r>
              <a:rPr lang="en-IN" sz="3600" b="1" i="0" u="none" strike="noStrike" cap="none">
                <a:solidFill>
                  <a:srgbClr val="008000"/>
                </a:solidFill>
                <a:latin typeface="Times New Roman"/>
                <a:ea typeface="Times New Roman"/>
                <a:cs typeface="Times New Roman"/>
                <a:sym typeface="Times New Roman"/>
              </a:rPr>
              <a:t> fo</a:t>
            </a:r>
            <a:r>
              <a:rPr lang="en-IN" sz="3600" b="1">
                <a:solidFill>
                  <a:srgbClr val="008000"/>
                </a:solidFill>
                <a:latin typeface="Times New Roman"/>
                <a:ea typeface="Times New Roman"/>
                <a:cs typeface="Times New Roman"/>
                <a:sym typeface="Times New Roman"/>
              </a:rPr>
              <a:t>r Business Context</a:t>
            </a:r>
            <a:r>
              <a:rPr lang="en-IN" sz="3600" b="1" i="0" u="none" strike="noStrike" cap="none">
                <a:solidFill>
                  <a:srgbClr val="008000"/>
                </a:solidFill>
                <a:latin typeface="Times New Roman"/>
                <a:ea typeface="Times New Roman"/>
                <a:cs typeface="Times New Roman"/>
                <a:sym typeface="Times New Roman"/>
              </a:rPr>
              <a:t>:-</a:t>
            </a:r>
            <a:endParaRPr sz="3600" b="1" i="0" u="none" strike="noStrike" cap="none">
              <a:solidFill>
                <a:srgbClr val="008000"/>
              </a:solidFill>
              <a:latin typeface="Times New Roman"/>
              <a:ea typeface="Times New Roman"/>
              <a:cs typeface="Times New Roman"/>
              <a:sym typeface="Times New Roman"/>
            </a:endParaRPr>
          </a:p>
        </p:txBody>
      </p:sp>
      <p:sp>
        <p:nvSpPr>
          <p:cNvPr id="305" name="Google Shape;305;p25"/>
          <p:cNvSpPr txBox="1"/>
          <p:nvPr/>
        </p:nvSpPr>
        <p:spPr>
          <a:xfrm>
            <a:off x="417095" y="1159967"/>
            <a:ext cx="11357700" cy="591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212121"/>
                </a:solidFill>
                <a:latin typeface="Lato"/>
                <a:ea typeface="Lato"/>
                <a:cs typeface="Lato"/>
                <a:sym typeface="Lato"/>
              </a:rPr>
              <a:t>To achieve the business objective, I would suggest the following steps for the client:</a:t>
            </a:r>
            <a:endParaRPr sz="18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00000"/>
              </a:lnSpc>
              <a:spcBef>
                <a:spcPts val="0"/>
              </a:spcBef>
              <a:spcAft>
                <a:spcPts val="0"/>
              </a:spcAft>
              <a:buClr>
                <a:srgbClr val="212121"/>
              </a:buClr>
              <a:buSzPts val="1800"/>
              <a:buFont typeface="Lato"/>
              <a:buChar char="●"/>
            </a:pPr>
            <a:r>
              <a:rPr lang="en-IN" sz="1800" b="1" i="0" u="none" strike="noStrike" cap="none">
                <a:solidFill>
                  <a:srgbClr val="212121"/>
                </a:solidFill>
                <a:latin typeface="Lato"/>
                <a:ea typeface="Lato"/>
                <a:cs typeface="Lato"/>
                <a:sym typeface="Lato"/>
              </a:rPr>
              <a:t>Data Collection and Cleaning</a:t>
            </a:r>
            <a:r>
              <a:rPr lang="en-IN" sz="1800" b="0" i="0" u="none" strike="noStrike" cap="none">
                <a:solidFill>
                  <a:srgbClr val="212121"/>
                </a:solidFill>
                <a:latin typeface="Lato"/>
                <a:ea typeface="Lato"/>
                <a:cs typeface="Lato"/>
                <a:sym typeface="Lato"/>
              </a:rPr>
              <a:t>: The initial stage involves collecting data from a variety of sources, including bike rental providers, weather reports, local events, etc., and cleaning the data by eliminating any duplicates or discrepancies.</a:t>
            </a:r>
            <a:endParaRPr sz="1800" b="0" i="0" u="none" strike="noStrike" cap="none">
              <a:solidFill>
                <a:srgbClr val="000000"/>
              </a:solidFill>
              <a:latin typeface="Lato"/>
              <a:ea typeface="Lato"/>
              <a:cs typeface="Lato"/>
              <a:sym typeface="Lato"/>
            </a:endParaRPr>
          </a:p>
          <a:p>
            <a:pPr marL="457200" marR="0" lvl="0" indent="-342900" algn="l" rtl="0">
              <a:lnSpc>
                <a:spcPct val="100000"/>
              </a:lnSpc>
              <a:spcBef>
                <a:spcPts val="0"/>
              </a:spcBef>
              <a:spcAft>
                <a:spcPts val="0"/>
              </a:spcAft>
              <a:buClr>
                <a:srgbClr val="212121"/>
              </a:buClr>
              <a:buSzPts val="1800"/>
              <a:buFont typeface="Lato"/>
              <a:buChar char="●"/>
            </a:pPr>
            <a:r>
              <a:rPr lang="en-IN" sz="1800" b="1" i="0" u="none" strike="noStrike" cap="none">
                <a:solidFill>
                  <a:srgbClr val="212121"/>
                </a:solidFill>
                <a:latin typeface="Lato"/>
                <a:ea typeface="Lato"/>
                <a:cs typeface="Lato"/>
                <a:sym typeface="Lato"/>
              </a:rPr>
              <a:t>Choose Relevant factors:</a:t>
            </a:r>
            <a:r>
              <a:rPr lang="en-IN" sz="1800" b="0" i="0" u="none" strike="noStrike" cap="none">
                <a:solidFill>
                  <a:srgbClr val="212121"/>
                </a:solidFill>
                <a:latin typeface="Lato"/>
                <a:ea typeface="Lato"/>
                <a:cs typeface="Lato"/>
                <a:sym typeface="Lato"/>
              </a:rPr>
              <a:t> Once the data has been cleansed, it is critical to choose relevant factors that might influence demand for bike sharing, such as weather conditions, time of day, day of week, and so on.</a:t>
            </a:r>
            <a:endParaRPr sz="1800" b="0" i="0" u="none" strike="noStrike" cap="none">
              <a:solidFill>
                <a:srgbClr val="000000"/>
              </a:solidFill>
              <a:latin typeface="Lato"/>
              <a:ea typeface="Lato"/>
              <a:cs typeface="Lato"/>
              <a:sym typeface="Lato"/>
            </a:endParaRPr>
          </a:p>
          <a:p>
            <a:pPr marL="457200" marR="0" lvl="0" indent="-342900" algn="l" rtl="0">
              <a:lnSpc>
                <a:spcPct val="100000"/>
              </a:lnSpc>
              <a:spcBef>
                <a:spcPts val="0"/>
              </a:spcBef>
              <a:spcAft>
                <a:spcPts val="0"/>
              </a:spcAft>
              <a:buClr>
                <a:srgbClr val="212121"/>
              </a:buClr>
              <a:buSzPts val="1800"/>
              <a:buFont typeface="Lato"/>
              <a:buChar char="●"/>
            </a:pPr>
            <a:r>
              <a:rPr lang="en-IN" sz="1800" b="1" i="0" u="none" strike="noStrike" cap="none">
                <a:solidFill>
                  <a:srgbClr val="212121"/>
                </a:solidFill>
                <a:latin typeface="Lato"/>
                <a:ea typeface="Lato"/>
                <a:cs typeface="Lato"/>
                <a:sym typeface="Lato"/>
              </a:rPr>
              <a:t>Set up a Predictive Model:</a:t>
            </a:r>
            <a:r>
              <a:rPr lang="en-IN" sz="1800" b="0" i="0" u="none" strike="noStrike" cap="none">
                <a:solidFill>
                  <a:srgbClr val="212121"/>
                </a:solidFill>
                <a:latin typeface="Lato"/>
                <a:ea typeface="Lato"/>
                <a:cs typeface="Lato"/>
                <a:sym typeface="Lato"/>
              </a:rPr>
              <a:t> The customer may then use the appropriate data to create a predictive model that can precisely estimate the demand for bike sharing. For this, a variety of machine learning methods, including decision trees, and linear regression, can be utilized.</a:t>
            </a:r>
            <a:endParaRPr sz="1800" b="0" i="0" u="none" strike="noStrike" cap="none">
              <a:solidFill>
                <a:srgbClr val="000000"/>
              </a:solidFill>
              <a:latin typeface="Lato"/>
              <a:ea typeface="Lato"/>
              <a:cs typeface="Lato"/>
              <a:sym typeface="Lato"/>
            </a:endParaRPr>
          </a:p>
          <a:p>
            <a:pPr marL="457200" marR="0" lvl="0" indent="-342900" algn="l" rtl="0">
              <a:lnSpc>
                <a:spcPct val="100000"/>
              </a:lnSpc>
              <a:spcBef>
                <a:spcPts val="0"/>
              </a:spcBef>
              <a:spcAft>
                <a:spcPts val="0"/>
              </a:spcAft>
              <a:buClr>
                <a:srgbClr val="212121"/>
              </a:buClr>
              <a:buSzPts val="1800"/>
              <a:buFont typeface="Lato"/>
              <a:buChar char="●"/>
            </a:pPr>
            <a:r>
              <a:rPr lang="en-IN" sz="1800" b="1" i="0" u="none" strike="noStrike" cap="none">
                <a:solidFill>
                  <a:srgbClr val="212121"/>
                </a:solidFill>
                <a:latin typeface="Lato"/>
                <a:ea typeface="Lato"/>
                <a:cs typeface="Lato"/>
                <a:sym typeface="Lato"/>
              </a:rPr>
              <a:t>Test and improve the model:</a:t>
            </a:r>
            <a:r>
              <a:rPr lang="en-IN" sz="1800" b="0" i="0" u="none" strike="noStrike" cap="none">
                <a:solidFill>
                  <a:srgbClr val="212121"/>
                </a:solidFill>
                <a:latin typeface="Lato"/>
                <a:ea typeface="Lato"/>
                <a:cs typeface="Lato"/>
                <a:sym typeface="Lato"/>
              </a:rPr>
              <a:t> After creating the model, it is critical to test it on a subset of the data to confirm that it appropriately predicts bike-sharing demand. If the model is underperforming, the client should improve it by changing the features or using a new algorithm.</a:t>
            </a:r>
            <a:endParaRPr sz="1800" b="0" i="0" u="none" strike="noStrike" cap="none">
              <a:solidFill>
                <a:srgbClr val="000000"/>
              </a:solidFill>
              <a:latin typeface="Lato"/>
              <a:ea typeface="Lato"/>
              <a:cs typeface="Lato"/>
              <a:sym typeface="Lato"/>
            </a:endParaRPr>
          </a:p>
          <a:p>
            <a:pPr marL="457200" marR="0" lvl="0" indent="-342900" algn="l" rtl="0">
              <a:lnSpc>
                <a:spcPct val="100000"/>
              </a:lnSpc>
              <a:spcBef>
                <a:spcPts val="0"/>
              </a:spcBef>
              <a:spcAft>
                <a:spcPts val="0"/>
              </a:spcAft>
              <a:buClr>
                <a:srgbClr val="212121"/>
              </a:buClr>
              <a:buSzPts val="1800"/>
              <a:buFont typeface="Lato"/>
              <a:buChar char="●"/>
            </a:pPr>
            <a:r>
              <a:rPr lang="en-IN" sz="1800" b="1" i="0" u="none" strike="noStrike" cap="none">
                <a:solidFill>
                  <a:srgbClr val="212121"/>
                </a:solidFill>
                <a:latin typeface="Lato"/>
                <a:ea typeface="Lato"/>
                <a:cs typeface="Lato"/>
                <a:sym typeface="Lato"/>
              </a:rPr>
              <a:t>Launch and Monitor the Model:</a:t>
            </a:r>
            <a:r>
              <a:rPr lang="en-IN" sz="1800" b="0" i="0" u="none" strike="noStrike" cap="none">
                <a:solidFill>
                  <a:srgbClr val="212121"/>
                </a:solidFill>
                <a:latin typeface="Lato"/>
                <a:ea typeface="Lato"/>
                <a:cs typeface="Lato"/>
                <a:sym typeface="Lato"/>
              </a:rPr>
              <a:t> Once the model has shown to be effective, it may be used to produce real-time predictions. However, it is critical to track the model's performance over time to ensure that it continues to appropriately estimate bike-sharing demand. As new data becomes available, the model may need to be updated on a regular basis.</a:t>
            </a:r>
            <a:endParaRPr sz="1800" b="0" i="0" u="none" strike="noStrike" cap="none">
              <a:solidFill>
                <a:srgbClr val="000000"/>
              </a:solidFill>
              <a:latin typeface="Lato"/>
              <a:ea typeface="Lato"/>
              <a:cs typeface="Lato"/>
              <a:sym typeface="Lato"/>
            </a:endParaRPr>
          </a:p>
          <a:p>
            <a:pPr marL="457200" marR="0" lvl="0" indent="-342900" algn="l" rtl="0">
              <a:lnSpc>
                <a:spcPct val="100000"/>
              </a:lnSpc>
              <a:spcBef>
                <a:spcPts val="0"/>
              </a:spcBef>
              <a:spcAft>
                <a:spcPts val="0"/>
              </a:spcAft>
              <a:buClr>
                <a:srgbClr val="212121"/>
              </a:buClr>
              <a:buSzPts val="1800"/>
              <a:buFont typeface="Lato"/>
              <a:buChar char="●"/>
            </a:pPr>
            <a:r>
              <a:rPr lang="en-IN" sz="1800" b="1" i="0" u="none" strike="noStrike" cap="none">
                <a:solidFill>
                  <a:srgbClr val="212121"/>
                </a:solidFill>
                <a:latin typeface="Lato"/>
                <a:ea typeface="Lato"/>
                <a:cs typeface="Lato"/>
                <a:sym typeface="Lato"/>
              </a:rPr>
              <a:t>Take Action on Insights:</a:t>
            </a:r>
            <a:r>
              <a:rPr lang="en-IN" sz="1800" b="0" i="0" u="none" strike="noStrike" cap="none">
                <a:solidFill>
                  <a:srgbClr val="212121"/>
                </a:solidFill>
                <a:latin typeface="Lato"/>
                <a:ea typeface="Lato"/>
                <a:cs typeface="Lato"/>
                <a:sym typeface="Lato"/>
              </a:rPr>
              <a:t> Finally, the customer should take action on the model's outcomes. For example, if the model predicts that there will be a strong demand for bike sharing at specific times or in specific areas, the client may ensure that there will be enough bikes available in those areas to satisfy the demand</a:t>
            </a:r>
            <a:endParaRPr sz="18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2e02182ab0_4_1"/>
          <p:cNvSpPr txBox="1"/>
          <p:nvPr/>
        </p:nvSpPr>
        <p:spPr>
          <a:xfrm>
            <a:off x="143925" y="189100"/>
            <a:ext cx="11796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3600"/>
              <a:buFont typeface="Arial"/>
              <a:buNone/>
            </a:pPr>
            <a:r>
              <a:rPr lang="en-IN" sz="3600" b="1">
                <a:solidFill>
                  <a:srgbClr val="008000"/>
                </a:solidFill>
                <a:latin typeface="Times New Roman"/>
                <a:ea typeface="Times New Roman"/>
                <a:cs typeface="Times New Roman"/>
                <a:sym typeface="Times New Roman"/>
              </a:rPr>
              <a:t>Some more point related to business context:</a:t>
            </a:r>
            <a:endParaRPr sz="3600">
              <a:latin typeface="Times New Roman"/>
              <a:ea typeface="Times New Roman"/>
              <a:cs typeface="Times New Roman"/>
              <a:sym typeface="Times New Roman"/>
            </a:endParaRPr>
          </a:p>
        </p:txBody>
      </p:sp>
      <p:sp>
        <p:nvSpPr>
          <p:cNvPr id="312" name="Google Shape;312;g22e02182ab0_4_1"/>
          <p:cNvSpPr txBox="1"/>
          <p:nvPr/>
        </p:nvSpPr>
        <p:spPr>
          <a:xfrm>
            <a:off x="143925" y="824100"/>
            <a:ext cx="11966100" cy="53103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374151"/>
              </a:buClr>
              <a:buSzPts val="2000"/>
              <a:buFont typeface="Lato"/>
              <a:buChar char="●"/>
            </a:pPr>
            <a:r>
              <a:rPr lang="en-IN" sz="2000" b="1">
                <a:solidFill>
                  <a:srgbClr val="374151"/>
                </a:solidFill>
                <a:highlight>
                  <a:srgbClr val="F7F7F8"/>
                </a:highlight>
                <a:latin typeface="Lato"/>
                <a:ea typeface="Lato"/>
                <a:cs typeface="Lato"/>
                <a:sym typeface="Lato"/>
              </a:rPr>
              <a:t>Geographical location:</a:t>
            </a:r>
            <a:r>
              <a:rPr lang="en-IN" sz="2000">
                <a:solidFill>
                  <a:srgbClr val="374151"/>
                </a:solidFill>
                <a:highlight>
                  <a:srgbClr val="F7F7F8"/>
                </a:highlight>
                <a:latin typeface="Lato"/>
                <a:ea typeface="Lato"/>
                <a:cs typeface="Lato"/>
                <a:sym typeface="Lato"/>
              </a:rPr>
              <a:t> The demand for bike sharing can vary by geographical location. Certain areas or neighborhoods may have higher demand due to population density, proximity to popular tourist attractions, or the availability of bike lanes.</a:t>
            </a:r>
            <a:endParaRPr sz="2000">
              <a:solidFill>
                <a:srgbClr val="374151"/>
              </a:solidFill>
              <a:highlight>
                <a:srgbClr val="F7F7F8"/>
              </a:highlight>
              <a:latin typeface="Lato"/>
              <a:ea typeface="Lato"/>
              <a:cs typeface="Lato"/>
              <a:sym typeface="Lato"/>
            </a:endParaRPr>
          </a:p>
          <a:p>
            <a:pPr marL="457200" lvl="0" indent="-355600" algn="l" rtl="0">
              <a:lnSpc>
                <a:spcPct val="115000"/>
              </a:lnSpc>
              <a:spcBef>
                <a:spcPts val="0"/>
              </a:spcBef>
              <a:spcAft>
                <a:spcPts val="0"/>
              </a:spcAft>
              <a:buClr>
                <a:srgbClr val="374151"/>
              </a:buClr>
              <a:buSzPts val="2000"/>
              <a:buFont typeface="Lato"/>
              <a:buChar char="●"/>
            </a:pPr>
            <a:r>
              <a:rPr lang="en-IN" sz="2000" b="1">
                <a:solidFill>
                  <a:srgbClr val="374151"/>
                </a:solidFill>
                <a:highlight>
                  <a:srgbClr val="F7F7F8"/>
                </a:highlight>
                <a:latin typeface="Lato"/>
                <a:ea typeface="Lato"/>
                <a:cs typeface="Lato"/>
                <a:sym typeface="Lato"/>
              </a:rPr>
              <a:t>User behavior:</a:t>
            </a:r>
            <a:r>
              <a:rPr lang="en-IN" sz="2000">
                <a:solidFill>
                  <a:srgbClr val="374151"/>
                </a:solidFill>
                <a:highlight>
                  <a:srgbClr val="F7F7F8"/>
                </a:highlight>
                <a:latin typeface="Lato"/>
                <a:ea typeface="Lato"/>
                <a:cs typeface="Lato"/>
                <a:sym typeface="Lato"/>
              </a:rPr>
              <a:t> Understanding user behavior and preferences can help to predict demand. For example, people may be more likely to use bike sharing for short trips or during rush hour.</a:t>
            </a:r>
            <a:endParaRPr sz="2000">
              <a:solidFill>
                <a:srgbClr val="374151"/>
              </a:solidFill>
              <a:highlight>
                <a:srgbClr val="F7F7F8"/>
              </a:highlight>
              <a:latin typeface="Lato"/>
              <a:ea typeface="Lato"/>
              <a:cs typeface="Lato"/>
              <a:sym typeface="Lato"/>
            </a:endParaRPr>
          </a:p>
          <a:p>
            <a:pPr marL="457200" lvl="0" indent="-355600" algn="l" rtl="0">
              <a:lnSpc>
                <a:spcPct val="115000"/>
              </a:lnSpc>
              <a:spcBef>
                <a:spcPts val="0"/>
              </a:spcBef>
              <a:spcAft>
                <a:spcPts val="0"/>
              </a:spcAft>
              <a:buClr>
                <a:srgbClr val="374151"/>
              </a:buClr>
              <a:buSzPts val="2000"/>
              <a:buFont typeface="Lato"/>
              <a:buChar char="●"/>
            </a:pPr>
            <a:r>
              <a:rPr lang="en-IN" sz="2000" b="1">
                <a:solidFill>
                  <a:srgbClr val="374151"/>
                </a:solidFill>
                <a:highlight>
                  <a:srgbClr val="F7F7F8"/>
                </a:highlight>
                <a:latin typeface="Lato"/>
                <a:ea typeface="Lato"/>
                <a:cs typeface="Lato"/>
                <a:sym typeface="Lato"/>
              </a:rPr>
              <a:t>Pricing and promotions:</a:t>
            </a:r>
            <a:r>
              <a:rPr lang="en-IN" sz="2000">
                <a:solidFill>
                  <a:srgbClr val="374151"/>
                </a:solidFill>
                <a:highlight>
                  <a:srgbClr val="F7F7F8"/>
                </a:highlight>
                <a:latin typeface="Lato"/>
                <a:ea typeface="Lato"/>
                <a:cs typeface="Lato"/>
                <a:sym typeface="Lato"/>
              </a:rPr>
              <a:t> The price of bike sharing services and promotions or discounts can affect demand. For example, lower prices or promotions may lead to increased demand.</a:t>
            </a:r>
            <a:endParaRPr sz="2000">
              <a:solidFill>
                <a:srgbClr val="374151"/>
              </a:solidFill>
              <a:highlight>
                <a:srgbClr val="F7F7F8"/>
              </a:highlight>
              <a:latin typeface="Lato"/>
              <a:ea typeface="Lato"/>
              <a:cs typeface="Lato"/>
              <a:sym typeface="Lato"/>
            </a:endParaRPr>
          </a:p>
          <a:p>
            <a:pPr marL="457200" lvl="0" indent="-355600" algn="l" rtl="0">
              <a:lnSpc>
                <a:spcPct val="115000"/>
              </a:lnSpc>
              <a:spcBef>
                <a:spcPts val="0"/>
              </a:spcBef>
              <a:spcAft>
                <a:spcPts val="0"/>
              </a:spcAft>
              <a:buClr>
                <a:srgbClr val="374151"/>
              </a:buClr>
              <a:buSzPts val="2000"/>
              <a:buFont typeface="Lato"/>
              <a:buChar char="●"/>
            </a:pPr>
            <a:r>
              <a:rPr lang="en-IN" sz="2000" b="1">
                <a:solidFill>
                  <a:srgbClr val="374151"/>
                </a:solidFill>
                <a:highlight>
                  <a:srgbClr val="F7F7F8"/>
                </a:highlight>
                <a:latin typeface="Lato"/>
                <a:ea typeface="Lato"/>
                <a:cs typeface="Lato"/>
                <a:sym typeface="Lato"/>
              </a:rPr>
              <a:t>Bikes Maintenance:</a:t>
            </a:r>
            <a:r>
              <a:rPr lang="en-IN" sz="2000">
                <a:solidFill>
                  <a:srgbClr val="374151"/>
                </a:solidFill>
                <a:highlight>
                  <a:srgbClr val="F7F7F8"/>
                </a:highlight>
                <a:latin typeface="Lato"/>
                <a:ea typeface="Lato"/>
                <a:cs typeface="Lato"/>
                <a:sym typeface="Lato"/>
              </a:rPr>
              <a:t> The availability of bikes and the frequency of bike maintenance can also impact demand. If there are not enough bikes available or if they are in poor condition, people may be less likely to use the service.</a:t>
            </a:r>
            <a:endParaRPr sz="2000">
              <a:solidFill>
                <a:srgbClr val="374151"/>
              </a:solidFill>
              <a:highlight>
                <a:srgbClr val="F7F7F8"/>
              </a:highlight>
              <a:latin typeface="Lato"/>
              <a:ea typeface="Lato"/>
              <a:cs typeface="Lato"/>
              <a:sym typeface="Lato"/>
            </a:endParaRPr>
          </a:p>
          <a:p>
            <a:pPr marL="457200" lvl="0" indent="-355600" algn="l" rtl="0">
              <a:lnSpc>
                <a:spcPct val="115000"/>
              </a:lnSpc>
              <a:spcBef>
                <a:spcPts val="0"/>
              </a:spcBef>
              <a:spcAft>
                <a:spcPts val="0"/>
              </a:spcAft>
              <a:buClr>
                <a:srgbClr val="374151"/>
              </a:buClr>
              <a:buSzPts val="2000"/>
              <a:buFont typeface="Lato"/>
              <a:buChar char="●"/>
            </a:pPr>
            <a:r>
              <a:rPr lang="en-IN" sz="2000" b="1">
                <a:solidFill>
                  <a:srgbClr val="374151"/>
                </a:solidFill>
                <a:highlight>
                  <a:srgbClr val="F7F7F8"/>
                </a:highlight>
                <a:latin typeface="Lato"/>
                <a:ea typeface="Lato"/>
                <a:cs typeface="Lato"/>
                <a:sym typeface="Lato"/>
              </a:rPr>
              <a:t>Competitor analysis:</a:t>
            </a:r>
            <a:r>
              <a:rPr lang="en-IN" sz="2000">
                <a:solidFill>
                  <a:srgbClr val="374151"/>
                </a:solidFill>
                <a:highlight>
                  <a:srgbClr val="F7F7F8"/>
                </a:highlight>
                <a:latin typeface="Lato"/>
                <a:ea typeface="Lato"/>
                <a:cs typeface="Lato"/>
                <a:sym typeface="Lato"/>
              </a:rPr>
              <a:t> Analyzing the competition can help to identify opportunities for growth and areas where the business may be losing customers.</a:t>
            </a:r>
            <a:endParaRPr sz="2000">
              <a:solidFill>
                <a:srgbClr val="374151"/>
              </a:solidFill>
              <a:highlight>
                <a:srgbClr val="F7F7F8"/>
              </a:highlight>
              <a:latin typeface="Lato"/>
              <a:ea typeface="Lato"/>
              <a:cs typeface="Lato"/>
              <a:sym typeface="Lato"/>
            </a:endParaRPr>
          </a:p>
          <a:p>
            <a:pPr marL="457200" lvl="0" indent="-355600" algn="l" rtl="0">
              <a:lnSpc>
                <a:spcPct val="115000"/>
              </a:lnSpc>
              <a:spcBef>
                <a:spcPts val="0"/>
              </a:spcBef>
              <a:spcAft>
                <a:spcPts val="0"/>
              </a:spcAft>
              <a:buClr>
                <a:srgbClr val="374151"/>
              </a:buClr>
              <a:buSzPts val="2000"/>
              <a:buFont typeface="Lato"/>
              <a:buChar char="●"/>
            </a:pPr>
            <a:r>
              <a:rPr lang="en-IN" sz="2000" b="1">
                <a:solidFill>
                  <a:srgbClr val="374151"/>
                </a:solidFill>
                <a:highlight>
                  <a:srgbClr val="F7F7F8"/>
                </a:highlight>
                <a:latin typeface="Lato"/>
                <a:ea typeface="Lato"/>
                <a:cs typeface="Lato"/>
                <a:sym typeface="Lato"/>
              </a:rPr>
              <a:t>Marketing and outreach:</a:t>
            </a:r>
            <a:r>
              <a:rPr lang="en-IN" sz="2000">
                <a:solidFill>
                  <a:srgbClr val="374151"/>
                </a:solidFill>
                <a:highlight>
                  <a:srgbClr val="F7F7F8"/>
                </a:highlight>
                <a:latin typeface="Lato"/>
                <a:ea typeface="Lato"/>
                <a:cs typeface="Lato"/>
                <a:sym typeface="Lato"/>
              </a:rPr>
              <a:t> Effective marketing and outreach can help to increase demand for bike sharing. Understanding the target audience and their preferences can help to develop effective marketing strategies.</a:t>
            </a:r>
            <a:endParaRPr sz="2000">
              <a:solidFill>
                <a:srgbClr val="374151"/>
              </a:solidFill>
              <a:highlight>
                <a:srgbClr val="F7F7F8"/>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26"/>
          <p:cNvPicPr preferRelativeResize="0"/>
          <p:nvPr/>
        </p:nvPicPr>
        <p:blipFill rotWithShape="1">
          <a:blip r:embed="rId3">
            <a:alphaModFix/>
          </a:blip>
          <a:srcRect/>
          <a:stretch/>
        </p:blipFill>
        <p:spPr>
          <a:xfrm>
            <a:off x="10066381" y="65722"/>
            <a:ext cx="1955800" cy="415925"/>
          </a:xfrm>
          <a:prstGeom prst="rect">
            <a:avLst/>
          </a:prstGeom>
          <a:noFill/>
          <a:ln>
            <a:noFill/>
          </a:ln>
        </p:spPr>
      </p:pic>
      <p:sp>
        <p:nvSpPr>
          <p:cNvPr id="318" name="Google Shape;318;p26"/>
          <p:cNvSpPr txBox="1"/>
          <p:nvPr/>
        </p:nvSpPr>
        <p:spPr>
          <a:xfrm>
            <a:off x="481339" y="552255"/>
            <a:ext cx="113577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Conclusion :-</a:t>
            </a:r>
            <a:endParaRPr sz="2500" b="1" i="0" u="none" strike="noStrike" cap="none">
              <a:solidFill>
                <a:srgbClr val="008000"/>
              </a:solidFill>
              <a:latin typeface="Lato"/>
              <a:ea typeface="Lato"/>
              <a:cs typeface="Lato"/>
              <a:sym typeface="Lato"/>
            </a:endParaRPr>
          </a:p>
        </p:txBody>
      </p:sp>
      <p:sp>
        <p:nvSpPr>
          <p:cNvPr id="319" name="Google Shape;319;p26"/>
          <p:cNvSpPr txBox="1"/>
          <p:nvPr/>
        </p:nvSpPr>
        <p:spPr>
          <a:xfrm>
            <a:off x="609600" y="1330875"/>
            <a:ext cx="11101200" cy="47100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 The relationship between hour and bike count is random. Anytime is a good time to ride a bike.</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 Most frequently, 20 to 85% humidity is required for biking.</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Mostly demand for bikes more when the wind speed is low.</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Although we cannot identify a clear pattern in visibility, we can state that demand for bikes is often highest when visibility is best.</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In areas with strong sun exposure, demand for bikes is often minimal.</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When rainfall is unlikely to occur, people rent bikes.</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Lack of demand for bikes during winter.</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The demand for bikes is the same in the autumn, summer, and spring, but it is quite low in the winter.</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Demand for bikes is highest on "no holiday" days and lowest on "holiday."</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On a 'No function' day, we have very little demand.</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Bicycle demand is typically between 0 and 20.</a:t>
            </a: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rgbClr val="212121"/>
                </a:solidFill>
                <a:latin typeface="Lato"/>
                <a:ea typeface="Lato"/>
                <a:cs typeface="Lato"/>
                <a:sym typeface="Lato"/>
              </a:rPr>
              <a:t>The sixth month has the biggest demand.</a:t>
            </a:r>
            <a:endParaRPr sz="2000" b="0" i="0" u="none" strike="noStrike" cap="none">
              <a:solidFill>
                <a:srgbClr val="212121"/>
              </a:solidFill>
              <a:latin typeface="Lato"/>
              <a:ea typeface="Lato"/>
              <a:cs typeface="Lato"/>
              <a:sym typeface="Lato"/>
            </a:endParaRPr>
          </a:p>
          <a:p>
            <a:pPr marL="457200" marR="0" lvl="0" indent="-355600" algn="l" rtl="0">
              <a:lnSpc>
                <a:spcPct val="100000"/>
              </a:lnSpc>
              <a:spcBef>
                <a:spcPts val="0"/>
              </a:spcBef>
              <a:spcAft>
                <a:spcPts val="0"/>
              </a:spcAft>
              <a:buClr>
                <a:srgbClr val="212121"/>
              </a:buClr>
              <a:buSzPts val="2000"/>
              <a:buFont typeface="Lato"/>
              <a:buChar char="•"/>
            </a:pPr>
            <a:r>
              <a:rPr lang="en-IN" sz="2000" b="0" i="0" u="none" strike="noStrike" cap="none">
                <a:solidFill>
                  <a:schemeClr val="dk1"/>
                </a:solidFill>
                <a:latin typeface="Lato"/>
                <a:ea typeface="Lato"/>
                <a:cs typeface="Lato"/>
                <a:sym typeface="Lato"/>
              </a:rPr>
              <a:t>18th hour is the peak hour for bike demand</a:t>
            </a:r>
            <a:endParaRPr sz="2000" b="0" i="0" u="none" strike="noStrike" cap="none">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p:nvPr/>
        </p:nvSpPr>
        <p:spPr>
          <a:xfrm>
            <a:off x="313275" y="118525"/>
            <a:ext cx="81279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Some more points:</a:t>
            </a:r>
            <a:endParaRPr sz="4000" b="1" i="0" u="none" strike="noStrike" cap="none">
              <a:solidFill>
                <a:srgbClr val="000000"/>
              </a:solidFill>
              <a:latin typeface="Times New Roman"/>
              <a:ea typeface="Times New Roman"/>
              <a:cs typeface="Times New Roman"/>
              <a:sym typeface="Times New Roman"/>
            </a:endParaRPr>
          </a:p>
        </p:txBody>
      </p:sp>
      <p:sp>
        <p:nvSpPr>
          <p:cNvPr id="326" name="Google Shape;326;p27"/>
          <p:cNvSpPr txBox="1"/>
          <p:nvPr/>
        </p:nvSpPr>
        <p:spPr>
          <a:xfrm>
            <a:off x="0" y="838200"/>
            <a:ext cx="12192000" cy="59238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35714"/>
              </a:lnSpc>
              <a:spcBef>
                <a:spcPts val="0"/>
              </a:spcBef>
              <a:spcAft>
                <a:spcPts val="0"/>
              </a:spcAft>
              <a:buClr>
                <a:srgbClr val="000000"/>
              </a:buClr>
              <a:buSzPts val="2000"/>
              <a:buFont typeface="Lato"/>
              <a:buChar char="●"/>
            </a:pPr>
            <a:r>
              <a:rPr lang="en-IN" sz="2000" b="0" i="0" u="none" strike="noStrike" cap="none">
                <a:solidFill>
                  <a:schemeClr val="dk1"/>
                </a:solidFill>
                <a:highlight>
                  <a:srgbClr val="FFFFFE"/>
                </a:highlight>
                <a:latin typeface="Lato"/>
                <a:ea typeface="Lato"/>
                <a:cs typeface="Lato"/>
                <a:sym typeface="Lato"/>
              </a:rPr>
              <a:t>Day is the feature that has the most influence, while </a:t>
            </a:r>
            <a:r>
              <a:rPr lang="en-IN" sz="2000">
                <a:solidFill>
                  <a:schemeClr val="dk1"/>
                </a:solidFill>
                <a:highlight>
                  <a:srgbClr val="FFFFFE"/>
                </a:highlight>
                <a:latin typeface="Lato"/>
                <a:ea typeface="Lato"/>
                <a:cs typeface="Lato"/>
                <a:sym typeface="Lato"/>
              </a:rPr>
              <a:t>Dew Point</a:t>
            </a:r>
            <a:r>
              <a:rPr lang="en-IN" sz="2000" b="0" i="0" u="none" strike="noStrike" cap="none">
                <a:solidFill>
                  <a:schemeClr val="dk1"/>
                </a:solidFill>
                <a:highlight>
                  <a:srgbClr val="FFFFFE"/>
                </a:highlight>
                <a:latin typeface="Lato"/>
                <a:ea typeface="Lato"/>
                <a:cs typeface="Lato"/>
                <a:sym typeface="Lato"/>
              </a:rPr>
              <a:t> comes in second for Linear and Ridge Regressor.</a:t>
            </a:r>
            <a:endParaRPr sz="2000" b="0" i="0" u="none" strike="noStrike" cap="none">
              <a:solidFill>
                <a:schemeClr val="dk1"/>
              </a:solidFill>
              <a:highlight>
                <a:srgbClr val="FFFFFE"/>
              </a:highlight>
              <a:latin typeface="Lato"/>
              <a:ea typeface="Lato"/>
              <a:cs typeface="Lato"/>
              <a:sym typeface="Lato"/>
            </a:endParaRPr>
          </a:p>
          <a:p>
            <a:pPr marL="457200" marR="0" lvl="0" indent="-355600" algn="l" rtl="0">
              <a:lnSpc>
                <a:spcPct val="135714"/>
              </a:lnSpc>
              <a:spcBef>
                <a:spcPts val="0"/>
              </a:spcBef>
              <a:spcAft>
                <a:spcPts val="0"/>
              </a:spcAft>
              <a:buClr>
                <a:srgbClr val="000000"/>
              </a:buClr>
              <a:buSzPts val="2000"/>
              <a:buFont typeface="Lato"/>
              <a:buChar char="●"/>
            </a:pPr>
            <a:r>
              <a:rPr lang="en-IN" sz="2000" b="0" i="0" u="none" strike="noStrike" cap="none">
                <a:solidFill>
                  <a:schemeClr val="dk1"/>
                </a:solidFill>
                <a:highlight>
                  <a:srgbClr val="FFFFFE"/>
                </a:highlight>
                <a:latin typeface="Lato"/>
                <a:ea typeface="Lato"/>
                <a:cs typeface="Lato"/>
                <a:sym typeface="Lato"/>
              </a:rPr>
              <a:t>For Lasso, Elastic Net, Decision Tree, and Random Forest Regressor, the month is the most significant feature.</a:t>
            </a:r>
            <a:endParaRPr sz="2000" b="0" i="0" u="none" strike="noStrike" cap="none">
              <a:solidFill>
                <a:schemeClr val="dk1"/>
              </a:solidFill>
              <a:highlight>
                <a:srgbClr val="FFFFFE"/>
              </a:highlight>
              <a:latin typeface="Lato"/>
              <a:ea typeface="Lato"/>
              <a:cs typeface="Lato"/>
              <a:sym typeface="Lato"/>
            </a:endParaRPr>
          </a:p>
          <a:p>
            <a:pPr marL="457200" marR="0" lvl="0" indent="-355600" algn="l" rtl="0">
              <a:lnSpc>
                <a:spcPct val="135714"/>
              </a:lnSpc>
              <a:spcBef>
                <a:spcPts val="0"/>
              </a:spcBef>
              <a:spcAft>
                <a:spcPts val="0"/>
              </a:spcAft>
              <a:buClr>
                <a:srgbClr val="000000"/>
              </a:buClr>
              <a:buSzPts val="2000"/>
              <a:buFont typeface="Lato"/>
              <a:buChar char="●"/>
            </a:pPr>
            <a:r>
              <a:rPr lang="en-IN" sz="2000" b="0" i="0" u="none" strike="noStrike" cap="none">
                <a:solidFill>
                  <a:schemeClr val="dk1"/>
                </a:solidFill>
                <a:highlight>
                  <a:srgbClr val="FFFFFE"/>
                </a:highlight>
                <a:latin typeface="Lato"/>
                <a:ea typeface="Lato"/>
                <a:cs typeface="Lato"/>
                <a:sym typeface="Lato"/>
              </a:rPr>
              <a:t>Visualization of Actual vs. Prediction is performed for all 6 models.</a:t>
            </a:r>
            <a:endParaRPr sz="2000" b="0" i="0" u="none" strike="noStrike" cap="none">
              <a:solidFill>
                <a:schemeClr val="dk1"/>
              </a:solidFill>
              <a:highlight>
                <a:srgbClr val="FFFFFE"/>
              </a:highlight>
              <a:latin typeface="Lato"/>
              <a:ea typeface="Lato"/>
              <a:cs typeface="Lato"/>
              <a:sym typeface="Lato"/>
            </a:endParaRPr>
          </a:p>
          <a:p>
            <a:pPr marL="457200" marR="0" lvl="0" indent="-355600" algn="l" rtl="0">
              <a:lnSpc>
                <a:spcPct val="135714"/>
              </a:lnSpc>
              <a:spcBef>
                <a:spcPts val="0"/>
              </a:spcBef>
              <a:spcAft>
                <a:spcPts val="0"/>
              </a:spcAft>
              <a:buClr>
                <a:srgbClr val="000000"/>
              </a:buClr>
              <a:buSzPts val="2000"/>
              <a:buFont typeface="Lato"/>
              <a:buChar char="●"/>
            </a:pPr>
            <a:r>
              <a:rPr lang="en-IN" sz="2000" b="1" i="0" u="none" strike="noStrike" cap="none">
                <a:solidFill>
                  <a:schemeClr val="dk1"/>
                </a:solidFill>
                <a:highlight>
                  <a:srgbClr val="FFFFFE"/>
                </a:highlight>
                <a:latin typeface="Lato"/>
                <a:ea typeface="Lato"/>
                <a:cs typeface="Lato"/>
                <a:sym typeface="Lato"/>
              </a:rPr>
              <a:t>R2 Comparisons:</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Linear Regression R2 : 0.9538193994196074</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Lasso Regression R2 : 0.9244548788202334</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Ridge Regression R2 : 0.9538192431473912</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Elastic Net Regression R2 : 0.8196626252780658</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Decision Tree Regressor R2 : 0.8804737719065344</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Random Forest Regressor R2 : 0.981668168270039</a:t>
            </a:r>
            <a:endParaRPr sz="2000" b="1" i="0" u="none" strike="noStrike" cap="none">
              <a:solidFill>
                <a:schemeClr val="dk1"/>
              </a:solidFill>
              <a:highlight>
                <a:srgbClr val="FFFFFE"/>
              </a:highlight>
              <a:latin typeface="Lato"/>
              <a:ea typeface="Lato"/>
              <a:cs typeface="Lato"/>
              <a:sym typeface="Lato"/>
            </a:endParaRPr>
          </a:p>
          <a:p>
            <a:pPr marL="457200" marR="0" lvl="0" indent="0" algn="l" rtl="0">
              <a:lnSpc>
                <a:spcPct val="135714"/>
              </a:lnSpc>
              <a:spcBef>
                <a:spcPts val="0"/>
              </a:spcBef>
              <a:spcAft>
                <a:spcPts val="0"/>
              </a:spcAft>
              <a:buClr>
                <a:srgbClr val="000000"/>
              </a:buClr>
              <a:buSzPts val="2000"/>
              <a:buFont typeface="Arial"/>
              <a:buNone/>
            </a:pPr>
            <a:r>
              <a:rPr lang="en-IN" sz="2000" b="1" i="0" u="none" strike="noStrike" cap="none">
                <a:solidFill>
                  <a:schemeClr val="dk1"/>
                </a:solidFill>
                <a:highlight>
                  <a:srgbClr val="FFFFFE"/>
                </a:highlight>
                <a:latin typeface="Lato"/>
                <a:ea typeface="Lato"/>
                <a:cs typeface="Lato"/>
                <a:sym typeface="Lato"/>
              </a:rPr>
              <a:t>Random Forest Regression is the best-performing model with an r2 score of 0.981668168270039.</a:t>
            </a:r>
            <a:endParaRPr sz="2000" b="1" i="0" u="none" strike="noStrike" cap="none">
              <a:solidFill>
                <a:schemeClr val="dk1"/>
              </a:solidFill>
              <a:highlight>
                <a:srgbClr val="FFFFFE"/>
              </a:highlight>
              <a:latin typeface="Lato"/>
              <a:ea typeface="Lato"/>
              <a:cs typeface="Lato"/>
              <a:sym typeface="Lato"/>
            </a:endParaRPr>
          </a:p>
          <a:p>
            <a:pPr marL="457200" marR="0" lvl="0" indent="-355600" algn="l" rtl="0">
              <a:lnSpc>
                <a:spcPct val="135714"/>
              </a:lnSpc>
              <a:spcBef>
                <a:spcPts val="0"/>
              </a:spcBef>
              <a:spcAft>
                <a:spcPts val="0"/>
              </a:spcAft>
              <a:buClr>
                <a:srgbClr val="000000"/>
              </a:buClr>
              <a:buSzPts val="2000"/>
              <a:buFont typeface="Lato"/>
              <a:buChar char="●"/>
            </a:pPr>
            <a:r>
              <a:rPr lang="en-IN" sz="2000" b="0" i="0" u="none" strike="noStrike" cap="none">
                <a:solidFill>
                  <a:schemeClr val="dk1"/>
                </a:solidFill>
                <a:highlight>
                  <a:srgbClr val="FFFFFE"/>
                </a:highlight>
                <a:latin typeface="Lato"/>
                <a:ea typeface="Lato"/>
                <a:cs typeface="Lato"/>
                <a:sym typeface="Lato"/>
              </a:rPr>
              <a:t>ElasticNe Regression is the worst-performing model with an r2 score of 0.8196626252780658.</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28"/>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333" name="Google Shape;333;p28"/>
          <p:cNvPicPr preferRelativeResize="0"/>
          <p:nvPr/>
        </p:nvPicPr>
        <p:blipFill rotWithShape="1">
          <a:blip r:embed="rId4">
            <a:alphaModFix/>
          </a:blip>
          <a:srcRect/>
          <a:stretch/>
        </p:blipFill>
        <p:spPr>
          <a:xfrm>
            <a:off x="9929221" y="6116002"/>
            <a:ext cx="1955800" cy="41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54242" y="699375"/>
            <a:ext cx="110481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487870"/>
              </a:buClr>
              <a:buSzPts val="4400"/>
              <a:buFont typeface="Calibri"/>
              <a:buNone/>
            </a:pPr>
            <a:r>
              <a:rPr lang="en-IN" sz="4000" b="1" i="0" u="none" strike="noStrike" cap="none">
                <a:solidFill>
                  <a:srgbClr val="487870"/>
                </a:solidFill>
                <a:latin typeface="Times New Roman"/>
                <a:ea typeface="Times New Roman"/>
                <a:cs typeface="Times New Roman"/>
                <a:sym typeface="Times New Roman"/>
              </a:rPr>
              <a:t>What is Exploratory Data Analysis (EDA) and Machine Learning (ML)?</a:t>
            </a:r>
            <a:endParaRPr sz="4000" b="0" i="0" u="none" strike="noStrike" cap="non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a:stretch/>
        </p:blipFill>
        <p:spPr>
          <a:xfrm>
            <a:off x="10066381" y="157162"/>
            <a:ext cx="1955800" cy="415925"/>
          </a:xfrm>
          <a:prstGeom prst="rect">
            <a:avLst/>
          </a:prstGeom>
          <a:noFill/>
          <a:ln>
            <a:noFill/>
          </a:ln>
        </p:spPr>
      </p:pic>
      <p:pic>
        <p:nvPicPr>
          <p:cNvPr id="106" name="Google Shape;106;p3" descr="A Practical Introductory Guide to Exploratory Data Analysis | datos.gob.es"/>
          <p:cNvPicPr preferRelativeResize="0"/>
          <p:nvPr/>
        </p:nvPicPr>
        <p:blipFill rotWithShape="1">
          <a:blip r:embed="rId4">
            <a:alphaModFix/>
          </a:blip>
          <a:srcRect/>
          <a:stretch/>
        </p:blipFill>
        <p:spPr>
          <a:xfrm>
            <a:off x="406005" y="2105696"/>
            <a:ext cx="5400435" cy="4479798"/>
          </a:xfrm>
          <a:prstGeom prst="rect">
            <a:avLst/>
          </a:prstGeom>
          <a:noFill/>
          <a:ln>
            <a:noFill/>
          </a:ln>
        </p:spPr>
      </p:pic>
      <p:pic>
        <p:nvPicPr>
          <p:cNvPr id="107" name="Google Shape;107;p3"/>
          <p:cNvPicPr preferRelativeResize="0"/>
          <p:nvPr/>
        </p:nvPicPr>
        <p:blipFill rotWithShape="1">
          <a:blip r:embed="rId5">
            <a:alphaModFix/>
          </a:blip>
          <a:srcRect/>
          <a:stretch/>
        </p:blipFill>
        <p:spPr>
          <a:xfrm>
            <a:off x="6083375" y="2530513"/>
            <a:ext cx="5013960" cy="3630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p:nvPr/>
        </p:nvSpPr>
        <p:spPr>
          <a:xfrm>
            <a:off x="753980" y="537227"/>
            <a:ext cx="93525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7870"/>
              </a:buClr>
              <a:buSzPts val="4400"/>
              <a:buFont typeface="Calibri"/>
              <a:buNone/>
            </a:pPr>
            <a:r>
              <a:rPr lang="en-IN" sz="4000" b="1" i="0" u="none" strike="noStrike" cap="none">
                <a:solidFill>
                  <a:srgbClr val="487870"/>
                </a:solidFill>
                <a:latin typeface="Times New Roman"/>
                <a:ea typeface="Times New Roman"/>
                <a:cs typeface="Times New Roman"/>
                <a:sym typeface="Times New Roman"/>
              </a:rPr>
              <a:t>Data Collection and Understanding on Seoul Bike Dataset :-</a:t>
            </a:r>
            <a:endParaRPr sz="4000" b="0" i="0" u="none" strike="noStrike" cap="none">
              <a:solidFill>
                <a:schemeClr val="dk1"/>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3">
            <a:alphaModFix/>
          </a:blip>
          <a:srcRect/>
          <a:stretch/>
        </p:blipFill>
        <p:spPr>
          <a:xfrm>
            <a:off x="10066381" y="157162"/>
            <a:ext cx="1955800" cy="415925"/>
          </a:xfrm>
          <a:prstGeom prst="rect">
            <a:avLst/>
          </a:prstGeom>
          <a:noFill/>
          <a:ln>
            <a:noFill/>
          </a:ln>
        </p:spPr>
      </p:pic>
      <p:sp>
        <p:nvSpPr>
          <p:cNvPr id="114" name="Google Shape;114;p4"/>
          <p:cNvSpPr txBox="1"/>
          <p:nvPr/>
        </p:nvSpPr>
        <p:spPr>
          <a:xfrm>
            <a:off x="753975" y="1860825"/>
            <a:ext cx="11003400" cy="501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sng" strike="noStrike" cap="none">
                <a:solidFill>
                  <a:schemeClr val="dk1"/>
                </a:solidFill>
                <a:latin typeface="Lato"/>
                <a:ea typeface="Lato"/>
                <a:cs typeface="Lato"/>
                <a:sym typeface="Lato"/>
              </a:rPr>
              <a:t>The data-set contains the following columns:</a:t>
            </a:r>
            <a:endParaRPr sz="20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Date :</a:t>
            </a:r>
            <a:r>
              <a:rPr lang="en-IN" sz="2000" b="0" i="0" u="none" strike="noStrike" cap="none">
                <a:solidFill>
                  <a:schemeClr val="dk1"/>
                </a:solidFill>
                <a:latin typeface="Lato"/>
                <a:ea typeface="Lato"/>
                <a:cs typeface="Lato"/>
                <a:sym typeface="Lato"/>
              </a:rPr>
              <a:t> Year-Month-Day.</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Rented Bike Count : </a:t>
            </a:r>
            <a:r>
              <a:rPr lang="en-IN" sz="2000" b="0" i="0" u="none" strike="noStrike" cap="none">
                <a:solidFill>
                  <a:schemeClr val="dk1"/>
                </a:solidFill>
                <a:latin typeface="Lato"/>
                <a:ea typeface="Lato"/>
                <a:cs typeface="Lato"/>
                <a:sym typeface="Lato"/>
              </a:rPr>
              <a:t>Count of bikes rented at each hour (Target Variable i.e Y variable).</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Hour :</a:t>
            </a:r>
            <a:r>
              <a:rPr lang="en-IN" sz="2000" b="0" i="0" u="none" strike="noStrike" cap="none">
                <a:solidFill>
                  <a:schemeClr val="dk1"/>
                </a:solidFill>
                <a:latin typeface="Lato"/>
                <a:ea typeface="Lato"/>
                <a:cs typeface="Lato"/>
                <a:sym typeface="Lato"/>
              </a:rPr>
              <a:t> Hour of the Day.</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Temperature :</a:t>
            </a:r>
            <a:r>
              <a:rPr lang="en-IN" sz="2000" b="0" i="0" u="none" strike="noStrike" cap="none">
                <a:solidFill>
                  <a:schemeClr val="dk1"/>
                </a:solidFill>
                <a:latin typeface="Lato"/>
                <a:ea typeface="Lato"/>
                <a:cs typeface="Lato"/>
                <a:sym typeface="Lato"/>
              </a:rPr>
              <a:t> Temperature in Celsius (</a:t>
            </a:r>
            <a:r>
              <a:rPr lang="en-IN" sz="2000" b="0" i="0" u="none" strike="noStrike" cap="none">
                <a:solidFill>
                  <a:srgbClr val="4D5156"/>
                </a:solidFill>
                <a:latin typeface="Lato"/>
                <a:ea typeface="Lato"/>
                <a:cs typeface="Lato"/>
                <a:sym typeface="Lato"/>
              </a:rPr>
              <a:t>°C).</a:t>
            </a:r>
            <a:endParaRPr sz="2000" b="0" i="0" u="none" strike="noStrike" cap="none">
              <a:solidFill>
                <a:schemeClr val="dk1"/>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Humidity :</a:t>
            </a:r>
            <a:r>
              <a:rPr lang="en-IN" sz="2000" b="0" i="0" u="none" strike="noStrike" cap="none">
                <a:solidFill>
                  <a:schemeClr val="dk1"/>
                </a:solidFill>
                <a:latin typeface="Lato"/>
                <a:ea typeface="Lato"/>
                <a:cs typeface="Lato"/>
                <a:sym typeface="Lato"/>
              </a:rPr>
              <a:t> Humidity in </a:t>
            </a:r>
            <a:r>
              <a:rPr lang="en-IN" sz="2000" b="0" i="0" u="none" strike="noStrike" cap="none">
                <a:solidFill>
                  <a:srgbClr val="333333"/>
                </a:solidFill>
                <a:latin typeface="Lato"/>
                <a:ea typeface="Lato"/>
                <a:cs typeface="Lato"/>
                <a:sym typeface="Lato"/>
              </a:rPr>
              <a:t>Percentage (%).</a:t>
            </a:r>
            <a:endParaRPr sz="2000" b="0" i="0" u="none" strike="noStrike" cap="none">
              <a:solidFill>
                <a:schemeClr val="dk1"/>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Wind Speed :</a:t>
            </a:r>
            <a:r>
              <a:rPr lang="en-IN" sz="2000" b="0" i="0" u="none" strike="noStrike" cap="none">
                <a:solidFill>
                  <a:schemeClr val="dk1"/>
                </a:solidFill>
                <a:latin typeface="Lato"/>
                <a:ea typeface="Lato"/>
                <a:cs typeface="Lato"/>
                <a:sym typeface="Lato"/>
              </a:rPr>
              <a:t> m/s.</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Visibility :</a:t>
            </a:r>
            <a:r>
              <a:rPr lang="en-IN" sz="2000" b="0" i="0" u="none" strike="noStrike" cap="none">
                <a:solidFill>
                  <a:schemeClr val="dk1"/>
                </a:solidFill>
                <a:latin typeface="Lato"/>
                <a:ea typeface="Lato"/>
                <a:cs typeface="Lato"/>
                <a:sym typeface="Lato"/>
              </a:rPr>
              <a:t> m.</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Dew Point Temperature :</a:t>
            </a:r>
            <a:r>
              <a:rPr lang="en-IN" sz="2000" b="0" i="0" u="none" strike="noStrike" cap="none">
                <a:solidFill>
                  <a:schemeClr val="dk1"/>
                </a:solidFill>
                <a:latin typeface="Lato"/>
                <a:ea typeface="Lato"/>
                <a:cs typeface="Lato"/>
                <a:sym typeface="Lato"/>
              </a:rPr>
              <a:t> Celsius (</a:t>
            </a:r>
            <a:r>
              <a:rPr lang="en-IN" sz="2000" b="0" i="0" u="none" strike="noStrike" cap="none">
                <a:solidFill>
                  <a:srgbClr val="4D5156"/>
                </a:solidFill>
                <a:latin typeface="Lato"/>
                <a:ea typeface="Lato"/>
                <a:cs typeface="Lato"/>
                <a:sym typeface="Lato"/>
              </a:rPr>
              <a:t>°C).</a:t>
            </a:r>
            <a:endParaRPr sz="2000" b="0" i="0" u="none" strike="noStrike" cap="none">
              <a:solidFill>
                <a:schemeClr val="dk1"/>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Solar Radiation :</a:t>
            </a:r>
            <a:r>
              <a:rPr lang="en-IN" sz="2000" b="0" i="0" u="none" strike="noStrike" cap="none">
                <a:solidFill>
                  <a:schemeClr val="dk1"/>
                </a:solidFill>
                <a:latin typeface="Lato"/>
                <a:ea typeface="Lato"/>
                <a:cs typeface="Lato"/>
                <a:sym typeface="Lato"/>
              </a:rPr>
              <a:t> MJ/m2.</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Rainfall :</a:t>
            </a:r>
            <a:r>
              <a:rPr lang="en-IN" sz="2000" b="0" i="0" u="none" strike="noStrike" cap="none">
                <a:solidFill>
                  <a:schemeClr val="dk1"/>
                </a:solidFill>
                <a:latin typeface="Lato"/>
                <a:ea typeface="Lato"/>
                <a:cs typeface="Lato"/>
                <a:sym typeface="Lato"/>
              </a:rPr>
              <a:t> mm</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Snowfall : </a:t>
            </a:r>
            <a:r>
              <a:rPr lang="en-IN" sz="2000" b="0" i="0" u="none" strike="noStrike" cap="none">
                <a:solidFill>
                  <a:schemeClr val="dk1"/>
                </a:solidFill>
                <a:latin typeface="Lato"/>
                <a:ea typeface="Lato"/>
                <a:cs typeface="Lato"/>
                <a:sym typeface="Lato"/>
              </a:rPr>
              <a:t>Cm</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Seasons :</a:t>
            </a:r>
            <a:r>
              <a:rPr lang="en-IN" sz="2000" b="0" i="0" u="none" strike="noStrike" cap="none">
                <a:solidFill>
                  <a:schemeClr val="dk1"/>
                </a:solidFill>
                <a:latin typeface="Lato"/>
                <a:ea typeface="Lato"/>
                <a:cs typeface="Lato"/>
                <a:sym typeface="Lato"/>
              </a:rPr>
              <a:t> Winter, Spring, Summer, Autumn.</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Holiday :</a:t>
            </a:r>
            <a:r>
              <a:rPr lang="en-IN" sz="2000" b="0" i="0" u="none" strike="noStrike" cap="none">
                <a:solidFill>
                  <a:schemeClr val="dk1"/>
                </a:solidFill>
                <a:latin typeface="Lato"/>
                <a:ea typeface="Lato"/>
                <a:cs typeface="Lato"/>
                <a:sym typeface="Lato"/>
              </a:rPr>
              <a:t> Holiday/No holiday</a:t>
            </a:r>
            <a:endParaRPr sz="2000" b="0" i="0" u="none" strike="noStrike" cap="none">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chemeClr val="dk1"/>
              </a:buClr>
              <a:buSzPts val="2000"/>
              <a:buFont typeface="Noto Sans Symbols"/>
              <a:buChar char="❑"/>
            </a:pPr>
            <a:r>
              <a:rPr lang="en-IN" sz="2000" b="1" i="0" u="none" strike="noStrike" cap="none">
                <a:solidFill>
                  <a:schemeClr val="dk1"/>
                </a:solidFill>
                <a:latin typeface="Lato"/>
                <a:ea typeface="Lato"/>
                <a:cs typeface="Lato"/>
                <a:sym typeface="Lato"/>
              </a:rPr>
              <a:t>Functioning Day :</a:t>
            </a:r>
            <a:r>
              <a:rPr lang="en-IN" sz="2000" b="0" i="0" u="none" strike="noStrike" cap="none">
                <a:solidFill>
                  <a:schemeClr val="dk1"/>
                </a:solidFill>
                <a:latin typeface="Lato"/>
                <a:ea typeface="Lato"/>
                <a:cs typeface="Lato"/>
                <a:sym typeface="Lato"/>
              </a:rPr>
              <a:t> NoFunc(Non Functional Hours), Fun(Functional Hours).</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a:stretch/>
        </p:blipFill>
        <p:spPr>
          <a:xfrm>
            <a:off x="10066381" y="157162"/>
            <a:ext cx="1955800" cy="415925"/>
          </a:xfrm>
          <a:prstGeom prst="rect">
            <a:avLst/>
          </a:prstGeom>
          <a:noFill/>
          <a:ln>
            <a:noFill/>
          </a:ln>
        </p:spPr>
      </p:pic>
      <p:sp>
        <p:nvSpPr>
          <p:cNvPr id="120" name="Google Shape;120;p5"/>
          <p:cNvSpPr txBox="1"/>
          <p:nvPr/>
        </p:nvSpPr>
        <p:spPr>
          <a:xfrm>
            <a:off x="753980" y="537227"/>
            <a:ext cx="93525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7870"/>
              </a:buClr>
              <a:buSzPts val="4400"/>
              <a:buFont typeface="Calibri"/>
              <a:buNone/>
            </a:pPr>
            <a:r>
              <a:rPr lang="en-IN" sz="4000" b="1" i="0" u="none" strike="noStrike" cap="none">
                <a:solidFill>
                  <a:srgbClr val="487870"/>
                </a:solidFill>
                <a:latin typeface="Times New Roman"/>
                <a:ea typeface="Times New Roman"/>
                <a:cs typeface="Times New Roman"/>
                <a:sym typeface="Times New Roman"/>
              </a:rPr>
              <a:t>Finding the Insights :-</a:t>
            </a:r>
            <a:endParaRPr sz="4000" b="0" i="0" u="none" strike="noStrike" cap="none">
              <a:solidFill>
                <a:schemeClr val="dk1"/>
              </a:solidFill>
              <a:latin typeface="Times New Roman"/>
              <a:ea typeface="Times New Roman"/>
              <a:cs typeface="Times New Roman"/>
              <a:sym typeface="Times New Roman"/>
            </a:endParaRPr>
          </a:p>
        </p:txBody>
      </p:sp>
      <p:pic>
        <p:nvPicPr>
          <p:cNvPr id="121" name="Google Shape;121;p5"/>
          <p:cNvPicPr preferRelativeResize="0"/>
          <p:nvPr/>
        </p:nvPicPr>
        <p:blipFill rotWithShape="1">
          <a:blip r:embed="rId4">
            <a:alphaModFix/>
          </a:blip>
          <a:srcRect/>
          <a:stretch/>
        </p:blipFill>
        <p:spPr>
          <a:xfrm>
            <a:off x="753975" y="1306675"/>
            <a:ext cx="10475499" cy="4388274"/>
          </a:xfrm>
          <a:prstGeom prst="rect">
            <a:avLst/>
          </a:prstGeom>
          <a:noFill/>
          <a:ln>
            <a:noFill/>
          </a:ln>
        </p:spPr>
      </p:pic>
      <p:sp>
        <p:nvSpPr>
          <p:cNvPr id="122" name="Google Shape;122;p5"/>
          <p:cNvSpPr txBox="1"/>
          <p:nvPr/>
        </p:nvSpPr>
        <p:spPr>
          <a:xfrm>
            <a:off x="962526" y="5887453"/>
            <a:ext cx="1105965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7870"/>
              </a:buClr>
              <a:buSzPts val="4400"/>
              <a:buFont typeface="Calibri"/>
              <a:buNone/>
            </a:pPr>
            <a:r>
              <a:rPr lang="en-IN" sz="2000" b="0" i="0" u="none" strike="noStrike" cap="none">
                <a:solidFill>
                  <a:srgbClr val="212121"/>
                </a:solidFill>
                <a:latin typeface="Lato"/>
                <a:ea typeface="Lato"/>
                <a:cs typeface="Lato"/>
                <a:sym typeface="Lato"/>
              </a:rPr>
              <a:t>So we can see that there are collinearity present in between Dew Point temperature and Temperature(value=0.91), so we have to remove it because it affect the accuracy of the model.</a:t>
            </a:r>
            <a:endParaRPr sz="2000" b="0" i="0" u="none" strike="noStrike" cap="non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p:nvPr/>
        </p:nvSpPr>
        <p:spPr>
          <a:xfrm>
            <a:off x="0" y="0"/>
            <a:ext cx="12192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487870"/>
                </a:solidFill>
                <a:latin typeface="Times New Roman"/>
                <a:ea typeface="Times New Roman"/>
                <a:cs typeface="Times New Roman"/>
                <a:sym typeface="Times New Roman"/>
              </a:rPr>
              <a:t>Feature Engineering:</a:t>
            </a:r>
            <a:endParaRPr sz="4000" b="0" i="0" u="none" strike="noStrike" cap="none">
              <a:solidFill>
                <a:srgbClr val="000000"/>
              </a:solidFill>
              <a:latin typeface="Times New Roman"/>
              <a:ea typeface="Times New Roman"/>
              <a:cs typeface="Times New Roman"/>
              <a:sym typeface="Times New Roman"/>
            </a:endParaRPr>
          </a:p>
        </p:txBody>
      </p:sp>
      <p:sp>
        <p:nvSpPr>
          <p:cNvPr id="129" name="Google Shape;129;p6"/>
          <p:cNvSpPr txBox="1"/>
          <p:nvPr/>
        </p:nvSpPr>
        <p:spPr>
          <a:xfrm>
            <a:off x="6282250" y="1406300"/>
            <a:ext cx="5692500" cy="603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333333"/>
                </a:solidFill>
                <a:latin typeface="Lato"/>
                <a:ea typeface="Lato"/>
                <a:cs typeface="Lato"/>
                <a:sym typeface="Lato"/>
              </a:rPr>
              <a:t>Feature Creation:  </a:t>
            </a:r>
            <a:r>
              <a:rPr lang="en-IN" sz="2000" b="0" i="0" u="none" strike="noStrike" cap="none">
                <a:solidFill>
                  <a:srgbClr val="333333"/>
                </a:solidFill>
                <a:latin typeface="Lato"/>
                <a:ea typeface="Lato"/>
                <a:cs typeface="Lato"/>
                <a:sym typeface="Lato"/>
              </a:rPr>
              <a:t>To remove </a:t>
            </a:r>
            <a:r>
              <a:rPr lang="en-IN" sz="2000" b="0" i="0" u="none" strike="noStrike" cap="none">
                <a:solidFill>
                  <a:srgbClr val="202124"/>
                </a:solidFill>
                <a:highlight>
                  <a:srgbClr val="FFFFFF"/>
                </a:highlight>
                <a:latin typeface="Lato"/>
                <a:ea typeface="Lato"/>
                <a:cs typeface="Lato"/>
                <a:sym typeface="Lato"/>
              </a:rPr>
              <a:t>multicollinearity create a new feature named as </a:t>
            </a:r>
            <a:r>
              <a:rPr lang="en-IN" sz="2000" b="1" i="0" u="none" strike="noStrike" cap="none">
                <a:solidFill>
                  <a:srgbClr val="202124"/>
                </a:solidFill>
                <a:highlight>
                  <a:srgbClr val="FFFFFF"/>
                </a:highlight>
                <a:latin typeface="Lato"/>
                <a:ea typeface="Lato"/>
                <a:cs typeface="Lato"/>
                <a:sym typeface="Lato"/>
              </a:rPr>
              <a:t>Dew Point. </a:t>
            </a:r>
            <a:r>
              <a:rPr lang="en-IN" sz="2000" b="0" i="0" u="none" strike="noStrike" cap="none">
                <a:solidFill>
                  <a:srgbClr val="202124"/>
                </a:solidFill>
                <a:highlight>
                  <a:srgbClr val="FFFFFF"/>
                </a:highlight>
                <a:latin typeface="Lato"/>
                <a:ea typeface="Lato"/>
                <a:cs typeface="Lato"/>
                <a:sym typeface="Lato"/>
              </a:rPr>
              <a:t>Dew point is basically made from two features i.e. Temperature and Dew Point Temperature. </a:t>
            </a:r>
            <a:endParaRPr sz="2000" b="0"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202124"/>
                </a:solidFill>
                <a:highlight>
                  <a:srgbClr val="FFFFFF"/>
                </a:highlight>
                <a:latin typeface="Lato"/>
                <a:ea typeface="Lato"/>
                <a:cs typeface="Lato"/>
                <a:sym typeface="Lato"/>
              </a:rPr>
              <a:t>Feature Drop: </a:t>
            </a:r>
            <a:r>
              <a:rPr lang="en-IN" sz="2000" b="0" i="0" u="none" strike="noStrike" cap="none">
                <a:solidFill>
                  <a:srgbClr val="202124"/>
                </a:solidFill>
                <a:highlight>
                  <a:srgbClr val="FFFFFF"/>
                </a:highlight>
                <a:latin typeface="Lato"/>
                <a:ea typeface="Lato"/>
                <a:cs typeface="Lato"/>
                <a:sym typeface="Lato"/>
              </a:rPr>
              <a:t>After creation of a new feature drop the original features i.e. Temperature and Dew Point Temperature. But it again shows multicollinearity between </a:t>
            </a:r>
            <a:r>
              <a:rPr lang="en-IN" sz="2000" b="1" i="0" u="none" strike="noStrike" cap="none">
                <a:solidFill>
                  <a:srgbClr val="202124"/>
                </a:solidFill>
                <a:highlight>
                  <a:srgbClr val="FFFFFF"/>
                </a:highlight>
                <a:latin typeface="Lato"/>
                <a:ea typeface="Lato"/>
                <a:cs typeface="Lato"/>
                <a:sym typeface="Lato"/>
              </a:rPr>
              <a:t>Dew Point</a:t>
            </a:r>
            <a:r>
              <a:rPr lang="en-IN" sz="2000" b="0" i="0" u="none" strike="noStrike" cap="none">
                <a:solidFill>
                  <a:srgbClr val="202124"/>
                </a:solidFill>
                <a:highlight>
                  <a:srgbClr val="FFFFFF"/>
                </a:highlight>
                <a:latin typeface="Lato"/>
                <a:ea typeface="Lato"/>
                <a:cs typeface="Lato"/>
                <a:sym typeface="Lato"/>
              </a:rPr>
              <a:t> and </a:t>
            </a:r>
            <a:r>
              <a:rPr lang="en-IN" sz="2000" b="1" i="0" u="none" strike="noStrike" cap="none">
                <a:solidFill>
                  <a:srgbClr val="202124"/>
                </a:solidFill>
                <a:highlight>
                  <a:srgbClr val="FFFFFF"/>
                </a:highlight>
                <a:latin typeface="Lato"/>
                <a:ea typeface="Lato"/>
                <a:cs typeface="Lato"/>
                <a:sym typeface="Lato"/>
              </a:rPr>
              <a:t>Humidity(%)</a:t>
            </a:r>
            <a:r>
              <a:rPr lang="en-IN" sz="2000" b="0" i="0" u="none" strike="noStrike" cap="none">
                <a:solidFill>
                  <a:srgbClr val="202124"/>
                </a:solidFill>
                <a:highlight>
                  <a:srgbClr val="FFFFFF"/>
                </a:highlight>
                <a:latin typeface="Lato"/>
                <a:ea typeface="Lato"/>
                <a:cs typeface="Lato"/>
                <a:sym typeface="Lato"/>
              </a:rPr>
              <a:t> so drop Humidity as well. And also </a:t>
            </a:r>
            <a:r>
              <a:rPr lang="en-IN" sz="2000" b="1" i="0" u="none" strike="noStrike" cap="none">
                <a:solidFill>
                  <a:srgbClr val="202124"/>
                </a:solidFill>
                <a:highlight>
                  <a:srgbClr val="FFFFFF"/>
                </a:highlight>
                <a:latin typeface="Lato"/>
                <a:ea typeface="Lato"/>
                <a:cs typeface="Lato"/>
                <a:sym typeface="Lato"/>
              </a:rPr>
              <a:t>Date</a:t>
            </a:r>
            <a:r>
              <a:rPr lang="en-IN" sz="2000" b="0" i="0" u="none" strike="noStrike" cap="none">
                <a:solidFill>
                  <a:srgbClr val="202124"/>
                </a:solidFill>
                <a:highlight>
                  <a:srgbClr val="FFFFFF"/>
                </a:highlight>
                <a:latin typeface="Lato"/>
                <a:ea typeface="Lato"/>
                <a:cs typeface="Lato"/>
                <a:sym typeface="Lato"/>
              </a:rPr>
              <a:t> feature is drop due to splitting.</a:t>
            </a:r>
            <a:endParaRPr sz="2000" b="0"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202124"/>
                </a:solidFill>
                <a:highlight>
                  <a:srgbClr val="FFFFFF"/>
                </a:highlight>
                <a:latin typeface="Lato"/>
                <a:ea typeface="Lato"/>
                <a:cs typeface="Lato"/>
                <a:sym typeface="Lato"/>
              </a:rPr>
              <a:t>Feature Split: </a:t>
            </a:r>
            <a:r>
              <a:rPr lang="en-IN" sz="2000" b="0" i="0" u="none" strike="noStrike" cap="none">
                <a:solidFill>
                  <a:srgbClr val="202124"/>
                </a:solidFill>
                <a:highlight>
                  <a:srgbClr val="FFFFFF"/>
                </a:highlight>
                <a:latin typeface="Lato"/>
                <a:ea typeface="Lato"/>
                <a:cs typeface="Lato"/>
                <a:sym typeface="Lato"/>
              </a:rPr>
              <a:t>To deal with </a:t>
            </a:r>
            <a:r>
              <a:rPr lang="en-IN" sz="2000" b="1" i="0" u="none" strike="noStrike" cap="none">
                <a:solidFill>
                  <a:srgbClr val="202124"/>
                </a:solidFill>
                <a:highlight>
                  <a:srgbClr val="FFFFFF"/>
                </a:highlight>
                <a:latin typeface="Lato"/>
                <a:ea typeface="Lato"/>
                <a:cs typeface="Lato"/>
                <a:sym typeface="Lato"/>
              </a:rPr>
              <a:t>Date </a:t>
            </a:r>
            <a:r>
              <a:rPr lang="en-IN" sz="2000" b="0" i="0" u="none" strike="noStrike" cap="none">
                <a:solidFill>
                  <a:srgbClr val="202124"/>
                </a:solidFill>
                <a:highlight>
                  <a:srgbClr val="FFFFFF"/>
                </a:highlight>
                <a:latin typeface="Lato"/>
                <a:ea typeface="Lato"/>
                <a:cs typeface="Lato"/>
                <a:sym typeface="Lato"/>
              </a:rPr>
              <a:t>feature split it into three new features i.e. </a:t>
            </a:r>
            <a:r>
              <a:rPr lang="en-IN" sz="2000" b="1" i="0" u="none" strike="noStrike" cap="none">
                <a:solidFill>
                  <a:srgbClr val="202124"/>
                </a:solidFill>
                <a:highlight>
                  <a:srgbClr val="FFFFFF"/>
                </a:highlight>
                <a:latin typeface="Lato"/>
                <a:ea typeface="Lato"/>
                <a:cs typeface="Lato"/>
                <a:sym typeface="Lato"/>
              </a:rPr>
              <a:t>Day</a:t>
            </a:r>
            <a:r>
              <a:rPr lang="en-IN" sz="2000" b="0" i="0" u="none" strike="noStrike" cap="none">
                <a:solidFill>
                  <a:srgbClr val="202124"/>
                </a:solidFill>
                <a:highlight>
                  <a:srgbClr val="FFFFFF"/>
                </a:highlight>
                <a:latin typeface="Lato"/>
                <a:ea typeface="Lato"/>
                <a:cs typeface="Lato"/>
                <a:sym typeface="Lato"/>
              </a:rPr>
              <a:t>, </a:t>
            </a:r>
            <a:r>
              <a:rPr lang="en-IN" sz="2000" b="1" i="0" u="none" strike="noStrike" cap="none">
                <a:solidFill>
                  <a:srgbClr val="202124"/>
                </a:solidFill>
                <a:highlight>
                  <a:srgbClr val="FFFFFF"/>
                </a:highlight>
                <a:latin typeface="Lato"/>
                <a:ea typeface="Lato"/>
                <a:cs typeface="Lato"/>
                <a:sym typeface="Lato"/>
              </a:rPr>
              <a:t>Month</a:t>
            </a:r>
            <a:r>
              <a:rPr lang="en-IN" sz="2000" b="0" i="0" u="none" strike="noStrike" cap="none">
                <a:solidFill>
                  <a:srgbClr val="202124"/>
                </a:solidFill>
                <a:highlight>
                  <a:srgbClr val="FFFFFF"/>
                </a:highlight>
                <a:latin typeface="Lato"/>
                <a:ea typeface="Lato"/>
                <a:cs typeface="Lato"/>
                <a:sym typeface="Lato"/>
              </a:rPr>
              <a:t>,</a:t>
            </a:r>
            <a:r>
              <a:rPr lang="en-IN" sz="2000" b="1" i="0" u="none" strike="noStrike" cap="none">
                <a:solidFill>
                  <a:srgbClr val="202124"/>
                </a:solidFill>
                <a:highlight>
                  <a:srgbClr val="FFFFFF"/>
                </a:highlight>
                <a:latin typeface="Lato"/>
                <a:ea typeface="Lato"/>
                <a:cs typeface="Lato"/>
                <a:sym typeface="Lato"/>
              </a:rPr>
              <a:t> Year.</a:t>
            </a:r>
            <a:endParaRPr sz="2000" b="1"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1">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IN" sz="2000" b="1">
                <a:solidFill>
                  <a:srgbClr val="202124"/>
                </a:solidFill>
                <a:highlight>
                  <a:srgbClr val="FFFFFF"/>
                </a:highlight>
                <a:latin typeface="Lato"/>
                <a:ea typeface="Lato"/>
                <a:cs typeface="Lato"/>
                <a:sym typeface="Lato"/>
              </a:rPr>
              <a:t>Dummification:</a:t>
            </a:r>
            <a:r>
              <a:rPr lang="en-IN" sz="2000">
                <a:solidFill>
                  <a:srgbClr val="202124"/>
                </a:solidFill>
                <a:highlight>
                  <a:srgbClr val="FFFFFF"/>
                </a:highlight>
                <a:latin typeface="Lato"/>
                <a:ea typeface="Lato"/>
                <a:cs typeface="Lato"/>
                <a:sym typeface="Lato"/>
              </a:rPr>
              <a:t> All the object features need to be dummyfy because of model fitting.</a:t>
            </a:r>
            <a:endParaRPr sz="2000">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02124"/>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333333"/>
              </a:solidFill>
              <a:latin typeface="Lato"/>
              <a:ea typeface="Lato"/>
              <a:cs typeface="Lato"/>
              <a:sym typeface="Lato"/>
            </a:endParaRPr>
          </a:p>
        </p:txBody>
      </p:sp>
      <p:pic>
        <p:nvPicPr>
          <p:cNvPr id="130" name="Google Shape;130;p6"/>
          <p:cNvPicPr preferRelativeResize="0"/>
          <p:nvPr/>
        </p:nvPicPr>
        <p:blipFill rotWithShape="1">
          <a:blip r:embed="rId3">
            <a:alphaModFix/>
          </a:blip>
          <a:srcRect/>
          <a:stretch/>
        </p:blipFill>
        <p:spPr>
          <a:xfrm>
            <a:off x="152400" y="1014300"/>
            <a:ext cx="5692425" cy="54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a:stretch/>
        </p:blipFill>
        <p:spPr>
          <a:xfrm>
            <a:off x="10066381" y="157162"/>
            <a:ext cx="1955800" cy="415925"/>
          </a:xfrm>
          <a:prstGeom prst="rect">
            <a:avLst/>
          </a:prstGeom>
          <a:noFill/>
          <a:ln>
            <a:noFill/>
          </a:ln>
        </p:spPr>
      </p:pic>
      <p:sp>
        <p:nvSpPr>
          <p:cNvPr id="136" name="Google Shape;136;p7"/>
          <p:cNvSpPr txBox="1"/>
          <p:nvPr/>
        </p:nvSpPr>
        <p:spPr>
          <a:xfrm>
            <a:off x="753975" y="381525"/>
            <a:ext cx="9312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Again checking the correlation:</a:t>
            </a:r>
            <a:endParaRPr sz="4000" b="1" i="0" u="none" strike="noStrike" cap="none">
              <a:solidFill>
                <a:srgbClr val="000000"/>
              </a:solidFill>
              <a:latin typeface="Times New Roman"/>
              <a:ea typeface="Times New Roman"/>
              <a:cs typeface="Times New Roman"/>
              <a:sym typeface="Times New Roman"/>
            </a:endParaRPr>
          </a:p>
        </p:txBody>
      </p:sp>
      <p:sp>
        <p:nvSpPr>
          <p:cNvPr id="137" name="Google Shape;137;p7"/>
          <p:cNvSpPr txBox="1"/>
          <p:nvPr/>
        </p:nvSpPr>
        <p:spPr>
          <a:xfrm>
            <a:off x="962376" y="5718128"/>
            <a:ext cx="110598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7870"/>
              </a:buClr>
              <a:buSzPts val="4400"/>
              <a:buFont typeface="Calibri"/>
              <a:buNone/>
            </a:pPr>
            <a:r>
              <a:rPr lang="en-IN" sz="2000" b="0" i="0" u="none" strike="noStrike" cap="none">
                <a:solidFill>
                  <a:srgbClr val="212121"/>
                </a:solidFill>
                <a:latin typeface="Lato"/>
                <a:ea typeface="Lato"/>
                <a:cs typeface="Lato"/>
                <a:sym typeface="Lato"/>
              </a:rPr>
              <a:t>There is high multicollinearity generate between dewpoint and Humidity. So we drop it for the better model accuracy with the help of feature engineering. Threshold value for multicollinearity is considered from 0.6 onwards. </a:t>
            </a:r>
            <a:endParaRPr sz="2000" b="0" i="0" u="none" strike="noStrike" cap="none">
              <a:solidFill>
                <a:schemeClr val="dk1"/>
              </a:solidFill>
              <a:latin typeface="Lato"/>
              <a:ea typeface="Lato"/>
              <a:cs typeface="Lato"/>
              <a:sym typeface="Lato"/>
            </a:endParaRPr>
          </a:p>
        </p:txBody>
      </p:sp>
      <p:pic>
        <p:nvPicPr>
          <p:cNvPr id="138" name="Google Shape;138;p7"/>
          <p:cNvPicPr preferRelativeResize="0"/>
          <p:nvPr/>
        </p:nvPicPr>
        <p:blipFill rotWithShape="1">
          <a:blip r:embed="rId4">
            <a:alphaModFix/>
          </a:blip>
          <a:srcRect/>
          <a:stretch/>
        </p:blipFill>
        <p:spPr>
          <a:xfrm>
            <a:off x="753975" y="1190975"/>
            <a:ext cx="10779601" cy="45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a:stretch/>
        </p:blipFill>
        <p:spPr>
          <a:xfrm>
            <a:off x="10066381" y="157162"/>
            <a:ext cx="1955800" cy="415925"/>
          </a:xfrm>
          <a:prstGeom prst="rect">
            <a:avLst/>
          </a:prstGeom>
          <a:noFill/>
          <a:ln>
            <a:noFill/>
          </a:ln>
        </p:spPr>
      </p:pic>
      <p:sp>
        <p:nvSpPr>
          <p:cNvPr id="144" name="Google Shape;144;p8"/>
          <p:cNvSpPr txBox="1"/>
          <p:nvPr/>
        </p:nvSpPr>
        <p:spPr>
          <a:xfrm>
            <a:off x="753975" y="573075"/>
            <a:ext cx="10580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Times New Roman"/>
                <a:ea typeface="Times New Roman"/>
                <a:cs typeface="Times New Roman"/>
                <a:sym typeface="Times New Roman"/>
              </a:rPr>
              <a:t>Density chart to check distribution of the Data:</a:t>
            </a:r>
            <a:endParaRPr sz="4000" b="1" i="0" u="none" strike="noStrike" cap="none">
              <a:solidFill>
                <a:srgbClr val="000000"/>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4">
            <a:alphaModFix/>
          </a:blip>
          <a:srcRect/>
          <a:stretch/>
        </p:blipFill>
        <p:spPr>
          <a:xfrm>
            <a:off x="673175" y="1423738"/>
            <a:ext cx="10741700" cy="4010526"/>
          </a:xfrm>
          <a:prstGeom prst="rect">
            <a:avLst/>
          </a:prstGeom>
          <a:noFill/>
          <a:ln>
            <a:noFill/>
          </a:ln>
        </p:spPr>
      </p:pic>
      <p:sp>
        <p:nvSpPr>
          <p:cNvPr id="146" name="Google Shape;146;p8"/>
          <p:cNvSpPr/>
          <p:nvPr/>
        </p:nvSpPr>
        <p:spPr>
          <a:xfrm>
            <a:off x="152400" y="15240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Roboto"/>
              <a:buNone/>
            </a:pPr>
            <a:r>
              <a:rPr lang="en-IN" sz="1000" b="0" i="0" u="none" strike="noStrike" cap="none">
                <a:solidFill>
                  <a:schemeClr val="dk1"/>
                </a:solidFill>
                <a:latin typeface="Roboto"/>
                <a:ea typeface="Roboto"/>
                <a:cs typeface="Roboto"/>
                <a:sym typeface="Roboto"/>
              </a:rPr>
              <a:t/>
            </a:r>
            <a:br>
              <a:rPr lang="en-IN" sz="1000" b="0" i="0" u="none" strike="noStrike" cap="none">
                <a:solidFill>
                  <a:schemeClr val="dk1"/>
                </a:solidFill>
                <a:latin typeface="Roboto"/>
                <a:ea typeface="Roboto"/>
                <a:cs typeface="Roboto"/>
                <a:sym typeface="Roboto"/>
              </a:rPr>
            </a:br>
            <a:endParaRPr sz="1800" b="0" i="0" u="none" strike="noStrike" cap="none">
              <a:solidFill>
                <a:schemeClr val="dk1"/>
              </a:solidFill>
              <a:latin typeface="Arial"/>
              <a:ea typeface="Arial"/>
              <a:cs typeface="Arial"/>
              <a:sym typeface="Arial"/>
            </a:endParaRPr>
          </a:p>
        </p:txBody>
      </p:sp>
      <p:sp>
        <p:nvSpPr>
          <p:cNvPr id="147" name="Google Shape;147;p8"/>
          <p:cNvSpPr txBox="1"/>
          <p:nvPr/>
        </p:nvSpPr>
        <p:spPr>
          <a:xfrm>
            <a:off x="753975" y="5576950"/>
            <a:ext cx="105801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Lato"/>
                <a:ea typeface="Lato"/>
                <a:cs typeface="Lato"/>
                <a:sym typeface="Lato"/>
              </a:rPr>
              <a:t>Very high positive skewness present in the data. This type of distribution of data lead to lack of accuracy in the model.</a:t>
            </a:r>
            <a:endParaRPr sz="20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a:stretch/>
        </p:blipFill>
        <p:spPr>
          <a:xfrm>
            <a:off x="10066381" y="157162"/>
            <a:ext cx="1955800" cy="415925"/>
          </a:xfrm>
          <a:prstGeom prst="rect">
            <a:avLst/>
          </a:prstGeom>
          <a:noFill/>
          <a:ln>
            <a:noFill/>
          </a:ln>
        </p:spPr>
      </p:pic>
      <p:sp>
        <p:nvSpPr>
          <p:cNvPr id="153" name="Google Shape;153;p9"/>
          <p:cNvSpPr txBox="1"/>
          <p:nvPr/>
        </p:nvSpPr>
        <p:spPr>
          <a:xfrm>
            <a:off x="482600" y="333175"/>
            <a:ext cx="113130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rgbClr val="008000"/>
                </a:solidFill>
                <a:latin typeface="Calibri"/>
                <a:ea typeface="Calibri"/>
                <a:cs typeface="Calibri"/>
                <a:sym typeface="Calibri"/>
              </a:rPr>
              <a:t>Normal distribution of the data with the square root method:</a:t>
            </a:r>
            <a:endParaRPr sz="4300" b="1" i="0" u="none" strike="noStrike" cap="none">
              <a:solidFill>
                <a:srgbClr val="000000"/>
              </a:solidFill>
              <a:latin typeface="Times New Roman"/>
              <a:ea typeface="Times New Roman"/>
              <a:cs typeface="Times New Roman"/>
              <a:sym typeface="Times New Roman"/>
            </a:endParaRPr>
          </a:p>
        </p:txBody>
      </p:sp>
      <p:pic>
        <p:nvPicPr>
          <p:cNvPr id="154" name="Google Shape;154;p9"/>
          <p:cNvPicPr preferRelativeResize="0"/>
          <p:nvPr/>
        </p:nvPicPr>
        <p:blipFill rotWithShape="1">
          <a:blip r:embed="rId4">
            <a:alphaModFix/>
          </a:blip>
          <a:srcRect/>
          <a:stretch/>
        </p:blipFill>
        <p:spPr>
          <a:xfrm>
            <a:off x="602950" y="1769524"/>
            <a:ext cx="11117176" cy="4246275"/>
          </a:xfrm>
          <a:prstGeom prst="rect">
            <a:avLst/>
          </a:prstGeom>
          <a:noFill/>
          <a:ln>
            <a:noFill/>
          </a:ln>
        </p:spPr>
      </p:pic>
      <p:sp>
        <p:nvSpPr>
          <p:cNvPr id="155" name="Google Shape;155;p9"/>
          <p:cNvSpPr txBox="1"/>
          <p:nvPr/>
        </p:nvSpPr>
        <p:spPr>
          <a:xfrm>
            <a:off x="753980" y="6015789"/>
            <a:ext cx="1096615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12121"/>
                </a:solidFill>
                <a:latin typeface="Lato"/>
                <a:ea typeface="Lato"/>
                <a:cs typeface="Lato"/>
                <a:sym typeface="Lato"/>
              </a:rPr>
              <a:t>We use square root method because when we try with log10 it create error (data tends to infinity) because data have some negative or 0 value present in it.</a:t>
            </a:r>
            <a:endParaRPr sz="2000" b="0" i="0" u="none" strike="noStrike" cap="none">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1557</Words>
  <Application>Microsoft Office PowerPoint</Application>
  <PresentationFormat>Custom</PresentationFormat>
  <Paragraphs>143</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Roboto</vt:lpstr>
      <vt:lpstr>Lato</vt:lpstr>
      <vt:lpstr>Noto Sans Symbols</vt:lpstr>
      <vt:lpstr>Times New Roman</vt:lpstr>
      <vt:lpstr>Office Theme</vt:lpstr>
      <vt:lpstr>Capstone Project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dc:title>
  <dc:creator>abc</dc:creator>
  <cp:lastModifiedBy>abc</cp:lastModifiedBy>
  <cp:revision>2</cp:revision>
  <dcterms:modified xsi:type="dcterms:W3CDTF">2023-09-09T15:06:31Z</dcterms:modified>
</cp:coreProperties>
</file>