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Qb2W1nnyPy5GNCff8oGxZA3eX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44"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94251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3: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0: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2eabfc9c9c_0_0: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2eabfc9c9c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1: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6bfd93208_0_15: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6bfd93208_0_1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5: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6: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8: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4"/>
          <p:cNvSpPr txBox="1">
            <a:spLocks noGrp="1"/>
          </p:cNvSpPr>
          <p:nvPr>
            <p:ph type="title"/>
          </p:nvPr>
        </p:nvSpPr>
        <p:spPr>
          <a:xfrm>
            <a:off x="2054479" y="1666697"/>
            <a:ext cx="5421630" cy="6661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4"/>
          <p:cNvSpPr txBox="1">
            <a:spLocks noGrp="1"/>
          </p:cNvSpPr>
          <p:nvPr>
            <p:ph type="body" idx="1"/>
          </p:nvPr>
        </p:nvSpPr>
        <p:spPr>
          <a:xfrm>
            <a:off x="404469" y="1197438"/>
            <a:ext cx="8335060" cy="255079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800" b="0" i="0">
                <a:solidFill>
                  <a:srgbClr val="0D3A45"/>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3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8"/>
        <p:cNvGrpSpPr/>
        <p:nvPr/>
      </p:nvGrpSpPr>
      <p:grpSpPr>
        <a:xfrm>
          <a:off x="0" y="0"/>
          <a:ext cx="0" cy="0"/>
          <a:chOff x="0" y="0"/>
          <a:chExt cx="0" cy="0"/>
        </a:xfrm>
      </p:grpSpPr>
      <p:sp>
        <p:nvSpPr>
          <p:cNvPr id="19" name="Google Shape;19;p3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2"/>
        <p:cNvGrpSpPr/>
        <p:nvPr/>
      </p:nvGrpSpPr>
      <p:grpSpPr>
        <a:xfrm>
          <a:off x="0" y="0"/>
          <a:ext cx="0" cy="0"/>
          <a:chOff x="0" y="0"/>
          <a:chExt cx="0" cy="0"/>
        </a:xfrm>
      </p:grpSpPr>
      <p:sp>
        <p:nvSpPr>
          <p:cNvPr id="23" name="Google Shape;23;p36"/>
          <p:cNvSpPr txBox="1">
            <a:spLocks noGrp="1"/>
          </p:cNvSpPr>
          <p:nvPr>
            <p:ph type="title"/>
          </p:nvPr>
        </p:nvSpPr>
        <p:spPr>
          <a:xfrm>
            <a:off x="2054479" y="1666697"/>
            <a:ext cx="5421630" cy="6661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3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2054479" y="1666697"/>
            <a:ext cx="5421630" cy="6661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200" b="1" i="0">
                <a:solidFill>
                  <a:srgbClr val="CC0000"/>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38"/>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3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p:nvPr/>
        </p:nvSpPr>
        <p:spPr>
          <a:xfrm>
            <a:off x="8602980" y="67056"/>
            <a:ext cx="348996" cy="35813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33"/>
          <p:cNvSpPr txBox="1">
            <a:spLocks noGrp="1"/>
          </p:cNvSpPr>
          <p:nvPr>
            <p:ph type="title"/>
          </p:nvPr>
        </p:nvSpPr>
        <p:spPr>
          <a:xfrm>
            <a:off x="2054479" y="1666697"/>
            <a:ext cx="5421630" cy="66611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200" b="1" i="0" u="none" strike="noStrike" cap="none">
                <a:solidFill>
                  <a:srgbClr val="CC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3"/>
          <p:cNvSpPr txBox="1">
            <a:spLocks noGrp="1"/>
          </p:cNvSpPr>
          <p:nvPr>
            <p:ph type="body" idx="1"/>
          </p:nvPr>
        </p:nvSpPr>
        <p:spPr>
          <a:xfrm>
            <a:off x="404469" y="1197438"/>
            <a:ext cx="8335060" cy="255079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rgbClr val="0D3A45"/>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3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2057400" y="819150"/>
            <a:ext cx="542163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800">
                <a:latin typeface="Calibri"/>
                <a:ea typeface="Calibri"/>
                <a:cs typeface="Calibri"/>
                <a:sym typeface="Calibri"/>
              </a:rPr>
              <a:t> Capstone Project - 4</a:t>
            </a:r>
            <a:endParaRPr/>
          </a:p>
        </p:txBody>
      </p:sp>
      <p:sp>
        <p:nvSpPr>
          <p:cNvPr id="45" name="Google Shape;45;p1"/>
          <p:cNvSpPr txBox="1">
            <a:spLocks noGrp="1"/>
          </p:cNvSpPr>
          <p:nvPr>
            <p:ph type="body" idx="1"/>
          </p:nvPr>
        </p:nvSpPr>
        <p:spPr>
          <a:xfrm>
            <a:off x="457199" y="895350"/>
            <a:ext cx="8282400" cy="3439938"/>
          </a:xfrm>
          <a:prstGeom prst="rect">
            <a:avLst/>
          </a:prstGeom>
          <a:noFill/>
          <a:ln>
            <a:noFill/>
          </a:ln>
        </p:spPr>
        <p:txBody>
          <a:bodyPr spcFirstLastPara="1" wrap="square" lIns="0" tIns="1125750" rIns="0" bIns="0" anchor="t" anchorCtr="0">
            <a:spAutoFit/>
          </a:bodyPr>
          <a:lstStyle/>
          <a:p>
            <a:pPr marL="9525" marR="5080" lvl="0" indent="0" algn="ctr" rtl="0">
              <a:lnSpc>
                <a:spcPct val="100000"/>
              </a:lnSpc>
              <a:spcBef>
                <a:spcPts val="0"/>
              </a:spcBef>
              <a:spcAft>
                <a:spcPts val="0"/>
              </a:spcAft>
              <a:buNone/>
            </a:pPr>
            <a:r>
              <a:rPr lang="en-US" sz="4400" b="1" dirty="0">
                <a:solidFill>
                  <a:srgbClr val="124F5C"/>
                </a:solidFill>
                <a:latin typeface="Calibri"/>
                <a:ea typeface="Calibri"/>
                <a:cs typeface="Calibri"/>
                <a:sym typeface="Calibri"/>
              </a:rPr>
              <a:t>NETFLIX MOVIES AND TV SHOWS  CLUSTERING</a:t>
            </a:r>
            <a:endParaRPr sz="4400" b="1" dirty="0">
              <a:solidFill>
                <a:srgbClr val="124F5C"/>
              </a:solidFill>
              <a:latin typeface="Calibri"/>
              <a:ea typeface="Calibri"/>
              <a:cs typeface="Calibri"/>
              <a:sym typeface="Calibri"/>
            </a:endParaRPr>
          </a:p>
          <a:p>
            <a:pPr marL="9525" marR="5080" lvl="0" indent="0" algn="ctr" rtl="0">
              <a:lnSpc>
                <a:spcPct val="100000"/>
              </a:lnSpc>
              <a:spcBef>
                <a:spcPts val="100"/>
              </a:spcBef>
              <a:spcAft>
                <a:spcPts val="0"/>
              </a:spcAft>
              <a:buNone/>
            </a:pPr>
            <a:r>
              <a:rPr lang="en-US" sz="2800" b="1" dirty="0" smtClean="0">
                <a:latin typeface="Calibri"/>
                <a:ea typeface="Calibri"/>
                <a:cs typeface="Calibri"/>
                <a:sym typeface="Calibri"/>
              </a:rPr>
              <a:t>BY</a:t>
            </a:r>
          </a:p>
          <a:p>
            <a:pPr marL="9525" marR="5080" lvl="0" indent="0" algn="ctr" rtl="0">
              <a:lnSpc>
                <a:spcPct val="100000"/>
              </a:lnSpc>
              <a:spcBef>
                <a:spcPts val="100"/>
              </a:spcBef>
              <a:spcAft>
                <a:spcPts val="0"/>
              </a:spcAft>
              <a:buNone/>
            </a:pPr>
            <a:r>
              <a:rPr lang="en-US" sz="3200" b="1" dirty="0" smtClean="0">
                <a:solidFill>
                  <a:srgbClr val="3F3151"/>
                </a:solidFill>
                <a:latin typeface="Calibri"/>
                <a:sym typeface="Calibri"/>
              </a:rPr>
              <a:t>LALIT</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p:nvPr/>
        </p:nvSpPr>
        <p:spPr>
          <a:xfrm>
            <a:off x="1143000" y="131710"/>
            <a:ext cx="55626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DA0000"/>
                </a:solidFill>
                <a:latin typeface="Calibri"/>
                <a:ea typeface="Calibri"/>
                <a:cs typeface="Calibri"/>
                <a:sym typeface="Calibri"/>
              </a:rPr>
              <a:t>     Exploratory Data Analysis</a:t>
            </a:r>
            <a:endParaRPr/>
          </a:p>
        </p:txBody>
      </p:sp>
      <p:pic>
        <p:nvPicPr>
          <p:cNvPr id="112" name="Google Shape;112;p10"/>
          <p:cNvPicPr preferRelativeResize="0"/>
          <p:nvPr/>
        </p:nvPicPr>
        <p:blipFill rotWithShape="1">
          <a:blip r:embed="rId3">
            <a:alphaModFix/>
          </a:blip>
          <a:srcRect/>
          <a:stretch/>
        </p:blipFill>
        <p:spPr>
          <a:xfrm>
            <a:off x="1149724" y="716485"/>
            <a:ext cx="6705601" cy="3606161"/>
          </a:xfrm>
          <a:prstGeom prst="rect">
            <a:avLst/>
          </a:prstGeom>
          <a:noFill/>
          <a:ln>
            <a:noFill/>
          </a:ln>
        </p:spPr>
      </p:pic>
      <p:sp>
        <p:nvSpPr>
          <p:cNvPr id="113" name="Google Shape;113;p10"/>
          <p:cNvSpPr txBox="1"/>
          <p:nvPr/>
        </p:nvSpPr>
        <p:spPr>
          <a:xfrm>
            <a:off x="0" y="4400550"/>
            <a:ext cx="8763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F243E"/>
                </a:solidFill>
                <a:latin typeface="Calibri"/>
                <a:ea typeface="Calibri"/>
                <a:cs typeface="Calibri"/>
                <a:sym typeface="Calibri"/>
              </a:rPr>
              <a:t>Christmas, Love, World, Man, and Story are frequently repeated in titles, indicating winter additions in films and TV series.</a:t>
            </a:r>
            <a:endParaRPr sz="1800" b="1">
              <a:solidFill>
                <a:srgbClr val="0F243E"/>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p:nvPr/>
        </p:nvSpPr>
        <p:spPr>
          <a:xfrm>
            <a:off x="381000" y="57150"/>
            <a:ext cx="7772400" cy="443070"/>
          </a:xfrm>
          <a:prstGeom prst="rect">
            <a:avLst/>
          </a:prstGeom>
          <a:noFill/>
          <a:ln>
            <a:noFill/>
          </a:ln>
        </p:spPr>
        <p:txBody>
          <a:bodyPr spcFirstLastPara="1" wrap="square" lIns="0" tIns="12050" rIns="0" bIns="0" anchor="t" anchorCtr="0">
            <a:spAutoFit/>
          </a:bodyPr>
          <a:lstStyle/>
          <a:p>
            <a:pPr marL="0" marR="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a:p>
        </p:txBody>
      </p:sp>
      <p:pic>
        <p:nvPicPr>
          <p:cNvPr id="119" name="Google Shape;119;p11"/>
          <p:cNvPicPr preferRelativeResize="0"/>
          <p:nvPr/>
        </p:nvPicPr>
        <p:blipFill rotWithShape="1">
          <a:blip r:embed="rId3">
            <a:alphaModFix/>
          </a:blip>
          <a:srcRect/>
          <a:stretch/>
        </p:blipFill>
        <p:spPr>
          <a:xfrm>
            <a:off x="351865" y="895350"/>
            <a:ext cx="2676525" cy="2647950"/>
          </a:xfrm>
          <a:prstGeom prst="rect">
            <a:avLst/>
          </a:prstGeom>
          <a:noFill/>
          <a:ln>
            <a:noFill/>
          </a:ln>
        </p:spPr>
      </p:pic>
      <p:pic>
        <p:nvPicPr>
          <p:cNvPr id="120" name="Google Shape;120;p11"/>
          <p:cNvPicPr preferRelativeResize="0"/>
          <p:nvPr/>
        </p:nvPicPr>
        <p:blipFill rotWithShape="1">
          <a:blip r:embed="rId4">
            <a:alphaModFix/>
          </a:blip>
          <a:srcRect/>
          <a:stretch/>
        </p:blipFill>
        <p:spPr>
          <a:xfrm>
            <a:off x="3309939" y="590550"/>
            <a:ext cx="5705475" cy="3386286"/>
          </a:xfrm>
          <a:prstGeom prst="rect">
            <a:avLst/>
          </a:prstGeom>
          <a:noFill/>
          <a:ln>
            <a:noFill/>
          </a:ln>
        </p:spPr>
      </p:pic>
      <p:sp>
        <p:nvSpPr>
          <p:cNvPr id="121" name="Google Shape;121;p11"/>
          <p:cNvSpPr txBox="1"/>
          <p:nvPr/>
        </p:nvSpPr>
        <p:spPr>
          <a:xfrm>
            <a:off x="0" y="3943350"/>
            <a:ext cx="91440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F243E"/>
              </a:buClr>
              <a:buSzPts val="1800"/>
              <a:buFont typeface="Arial"/>
              <a:buChar char="•"/>
            </a:pPr>
            <a:r>
              <a:rPr lang="en-US" sz="1800" b="1" i="0">
                <a:solidFill>
                  <a:srgbClr val="0F243E"/>
                </a:solidFill>
                <a:latin typeface="Calibri"/>
                <a:ea typeface="Calibri"/>
                <a:cs typeface="Calibri"/>
                <a:sym typeface="Calibri"/>
              </a:rPr>
              <a:t>Only 4.3% of directors are associated with TV shows, whereas 95.7% are associated with films.</a:t>
            </a:r>
            <a:endParaRPr/>
          </a:p>
          <a:p>
            <a:pPr marL="285750" marR="0" lvl="0" indent="-285750" algn="l" rtl="0">
              <a:spcBef>
                <a:spcPts val="0"/>
              </a:spcBef>
              <a:spcAft>
                <a:spcPts val="0"/>
              </a:spcAft>
              <a:buClr>
                <a:srgbClr val="0F243E"/>
              </a:buClr>
              <a:buSzPts val="1800"/>
              <a:buFont typeface="Arial"/>
              <a:buChar char="•"/>
            </a:pPr>
            <a:r>
              <a:rPr lang="en-US" sz="1800" b="1" i="0">
                <a:solidFill>
                  <a:srgbClr val="0F243E"/>
                </a:solidFill>
                <a:latin typeface="Calibri"/>
                <a:ea typeface="Calibri"/>
                <a:cs typeface="Calibri"/>
                <a:sym typeface="Calibri"/>
              </a:rPr>
              <a:t>Jan Suter and Raul Campos have each directed 18 films or TV episodes, which is more than any other director in the dataset.</a:t>
            </a:r>
            <a:endParaRPr/>
          </a:p>
          <a:p>
            <a:pPr marL="0" marR="0" lvl="0" indent="0" algn="l" rtl="0">
              <a:spcBef>
                <a:spcPts val="0"/>
              </a:spcBef>
              <a:spcAft>
                <a:spcPts val="0"/>
              </a:spcAft>
              <a:buNone/>
            </a:pPr>
            <a:endParaRPr sz="1800" b="1">
              <a:solidFill>
                <a:srgbClr val="0F243E"/>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p:nvPr/>
        </p:nvSpPr>
        <p:spPr>
          <a:xfrm>
            <a:off x="1295400" y="57150"/>
            <a:ext cx="6553200" cy="538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900" b="1">
                <a:solidFill>
                  <a:srgbClr val="DA0000"/>
                </a:solidFill>
                <a:latin typeface="Calibri"/>
                <a:ea typeface="Calibri"/>
                <a:cs typeface="Calibri"/>
                <a:sym typeface="Calibri"/>
              </a:rPr>
              <a:t>Exploratory Data Analysis</a:t>
            </a:r>
            <a:endParaRPr sz="1500"/>
          </a:p>
        </p:txBody>
      </p:sp>
      <p:pic>
        <p:nvPicPr>
          <p:cNvPr id="127" name="Google Shape;127;p12"/>
          <p:cNvPicPr preferRelativeResize="0"/>
          <p:nvPr/>
        </p:nvPicPr>
        <p:blipFill rotWithShape="1">
          <a:blip r:embed="rId3">
            <a:alphaModFix/>
          </a:blip>
          <a:srcRect/>
          <a:stretch/>
        </p:blipFill>
        <p:spPr>
          <a:xfrm>
            <a:off x="4482" y="610626"/>
            <a:ext cx="9144000" cy="3598863"/>
          </a:xfrm>
          <a:prstGeom prst="rect">
            <a:avLst/>
          </a:prstGeom>
          <a:noFill/>
          <a:ln>
            <a:noFill/>
          </a:ln>
        </p:spPr>
      </p:pic>
      <p:sp>
        <p:nvSpPr>
          <p:cNvPr id="128" name="Google Shape;128;p12"/>
          <p:cNvSpPr txBox="1"/>
          <p:nvPr/>
        </p:nvSpPr>
        <p:spPr>
          <a:xfrm>
            <a:off x="76200" y="4248150"/>
            <a:ext cx="8551800" cy="646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F243E"/>
              </a:buClr>
              <a:buSzPts val="1800"/>
              <a:buFont typeface="Arial"/>
              <a:buChar char="•"/>
            </a:pPr>
            <a:r>
              <a:rPr lang="en-US" sz="1800" b="1" i="0">
                <a:solidFill>
                  <a:srgbClr val="0F243E"/>
                </a:solidFill>
                <a:latin typeface="Calibri"/>
                <a:ea typeface="Calibri"/>
                <a:cs typeface="Calibri"/>
                <a:sym typeface="Calibri"/>
              </a:rPr>
              <a:t>There are 6831 actors who participate in the movies or TV Shows.</a:t>
            </a:r>
            <a:endParaRPr/>
          </a:p>
          <a:p>
            <a:pPr marL="285750" marR="0" lvl="0" indent="-285750" algn="l" rtl="0">
              <a:spcBef>
                <a:spcPts val="0"/>
              </a:spcBef>
              <a:spcAft>
                <a:spcPts val="0"/>
              </a:spcAft>
              <a:buClr>
                <a:srgbClr val="0F243E"/>
              </a:buClr>
              <a:buSzPts val="1800"/>
              <a:buFont typeface="Arial"/>
              <a:buChar char="•"/>
            </a:pPr>
            <a:r>
              <a:rPr lang="en-US" sz="1800" b="1">
                <a:solidFill>
                  <a:srgbClr val="0F243E"/>
                </a:solidFill>
                <a:latin typeface="Calibri"/>
                <a:ea typeface="Calibri"/>
                <a:cs typeface="Calibri"/>
                <a:sym typeface="Calibri"/>
              </a:rPr>
              <a:t>T</a:t>
            </a:r>
            <a:r>
              <a:rPr lang="en-US" sz="1800" b="1" i="0">
                <a:solidFill>
                  <a:srgbClr val="0F243E"/>
                </a:solidFill>
                <a:latin typeface="Calibri"/>
                <a:ea typeface="Calibri"/>
                <a:cs typeface="Calibri"/>
                <a:sym typeface="Calibri"/>
              </a:rPr>
              <a:t>he most frequently featured actors are Anupam Kher, Shahrukh Khan, and Om Puri.</a:t>
            </a:r>
            <a:endParaRPr sz="1800" b="1">
              <a:solidFill>
                <a:srgbClr val="0F243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3"/>
          <p:cNvSpPr txBox="1"/>
          <p:nvPr/>
        </p:nvSpPr>
        <p:spPr>
          <a:xfrm>
            <a:off x="914400" y="68102"/>
            <a:ext cx="6619850" cy="886781"/>
          </a:xfrm>
          <a:prstGeom prst="rect">
            <a:avLst/>
          </a:prstGeom>
          <a:noFill/>
          <a:ln>
            <a:noFill/>
          </a:ln>
        </p:spPr>
        <p:txBody>
          <a:bodyPr spcFirstLastPara="1" wrap="square" lIns="0" tIns="12050" rIns="0" bIns="0" anchor="t" anchorCtr="0">
            <a:spAutoFit/>
          </a:bodyPr>
          <a:lstStyle/>
          <a:p>
            <a:pPr marL="12700" marR="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a:p>
          <a:p>
            <a:pPr marL="12700" marR="0" lvl="0" indent="0" algn="l" rtl="0">
              <a:lnSpc>
                <a:spcPct val="100000"/>
              </a:lnSpc>
              <a:spcBef>
                <a:spcPts val="95"/>
              </a:spcBef>
              <a:spcAft>
                <a:spcPts val="0"/>
              </a:spcAft>
              <a:buNone/>
            </a:pPr>
            <a:endParaRPr sz="2800">
              <a:solidFill>
                <a:schemeClr val="dk1"/>
              </a:solidFill>
              <a:latin typeface="Arial"/>
              <a:ea typeface="Arial"/>
              <a:cs typeface="Arial"/>
              <a:sym typeface="Arial"/>
            </a:endParaRPr>
          </a:p>
        </p:txBody>
      </p:sp>
      <p:pic>
        <p:nvPicPr>
          <p:cNvPr id="134" name="Google Shape;134;p13"/>
          <p:cNvPicPr preferRelativeResize="0"/>
          <p:nvPr/>
        </p:nvPicPr>
        <p:blipFill rotWithShape="1">
          <a:blip r:embed="rId3">
            <a:alphaModFix/>
          </a:blip>
          <a:srcRect/>
          <a:stretch/>
        </p:blipFill>
        <p:spPr>
          <a:xfrm>
            <a:off x="0" y="773924"/>
            <a:ext cx="4267200" cy="2890026"/>
          </a:xfrm>
          <a:prstGeom prst="rect">
            <a:avLst/>
          </a:prstGeom>
          <a:noFill/>
          <a:ln>
            <a:noFill/>
          </a:ln>
        </p:spPr>
      </p:pic>
      <p:sp>
        <p:nvSpPr>
          <p:cNvPr id="135" name="Google Shape;135;p13"/>
          <p:cNvSpPr txBox="1"/>
          <p:nvPr/>
        </p:nvSpPr>
        <p:spPr>
          <a:xfrm>
            <a:off x="1" y="3714750"/>
            <a:ext cx="91440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The US has the most TV shows and movie programs in the dataset. followed by India and the UK respectively.</a:t>
            </a:r>
            <a:endParaRPr/>
          </a:p>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51% of total content is produced by US, India and UK.</a:t>
            </a:r>
            <a:endParaRPr/>
          </a:p>
          <a:p>
            <a:pPr marL="285750" marR="0" lvl="0" indent="-285750" algn="l" rtl="0">
              <a:spcBef>
                <a:spcPts val="0"/>
              </a:spcBef>
              <a:spcAft>
                <a:spcPts val="0"/>
              </a:spcAft>
              <a:buClr>
                <a:srgbClr val="244061"/>
              </a:buClr>
              <a:buSzPts val="1800"/>
              <a:buFont typeface="Arial"/>
              <a:buChar char="•"/>
            </a:pPr>
            <a:r>
              <a:rPr lang="en-US" sz="1800" b="1">
                <a:solidFill>
                  <a:srgbClr val="244061"/>
                </a:solidFill>
                <a:latin typeface="Calibri"/>
                <a:ea typeface="Calibri"/>
                <a:cs typeface="Calibri"/>
                <a:sym typeface="Calibri"/>
              </a:rPr>
              <a:t>Maximum number of actors featured are from US followed by India.</a:t>
            </a:r>
            <a:endParaRPr/>
          </a:p>
          <a:p>
            <a:pPr marL="285750" marR="0" lvl="0" indent="-171450" algn="l" rtl="0">
              <a:spcBef>
                <a:spcPts val="0"/>
              </a:spcBef>
              <a:spcAft>
                <a:spcPts val="0"/>
              </a:spcAft>
              <a:buClr>
                <a:schemeClr val="dk1"/>
              </a:buClr>
              <a:buSzPts val="1800"/>
              <a:buFont typeface="Arial"/>
              <a:buNone/>
            </a:pPr>
            <a:endParaRPr sz="1800" b="1">
              <a:solidFill>
                <a:srgbClr val="244061"/>
              </a:solidFill>
              <a:latin typeface="Calibri"/>
              <a:ea typeface="Calibri"/>
              <a:cs typeface="Calibri"/>
              <a:sym typeface="Calibri"/>
            </a:endParaRPr>
          </a:p>
        </p:txBody>
      </p:sp>
      <p:pic>
        <p:nvPicPr>
          <p:cNvPr id="136" name="Google Shape;136;p13"/>
          <p:cNvPicPr preferRelativeResize="0"/>
          <p:nvPr/>
        </p:nvPicPr>
        <p:blipFill rotWithShape="1">
          <a:blip r:embed="rId4">
            <a:alphaModFix/>
          </a:blip>
          <a:srcRect/>
          <a:stretch/>
        </p:blipFill>
        <p:spPr>
          <a:xfrm>
            <a:off x="4495800" y="773924"/>
            <a:ext cx="4648200" cy="27587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447800" y="-4920"/>
            <a:ext cx="5867400" cy="443070"/>
          </a:xfrm>
          <a:prstGeom prst="rect">
            <a:avLst/>
          </a:prstGeom>
          <a:noFill/>
          <a:ln>
            <a:noFill/>
          </a:ln>
        </p:spPr>
        <p:txBody>
          <a:bodyPr spcFirstLastPara="1" wrap="square" lIns="0" tIns="12050" rIns="0" bIns="0" anchor="t" anchorCtr="0">
            <a:spAutoFit/>
          </a:bodyPr>
          <a:lstStyle/>
          <a:p>
            <a:pPr marL="1270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sz="2800">
              <a:latin typeface="Arial"/>
              <a:ea typeface="Arial"/>
              <a:cs typeface="Arial"/>
              <a:sym typeface="Arial"/>
            </a:endParaRPr>
          </a:p>
        </p:txBody>
      </p:sp>
      <p:pic>
        <p:nvPicPr>
          <p:cNvPr id="142" name="Google Shape;142;p14"/>
          <p:cNvPicPr preferRelativeResize="0"/>
          <p:nvPr/>
        </p:nvPicPr>
        <p:blipFill rotWithShape="1">
          <a:blip r:embed="rId3">
            <a:alphaModFix/>
          </a:blip>
          <a:srcRect/>
          <a:stretch/>
        </p:blipFill>
        <p:spPr>
          <a:xfrm>
            <a:off x="0" y="458758"/>
            <a:ext cx="9143999" cy="4017992"/>
          </a:xfrm>
          <a:prstGeom prst="rect">
            <a:avLst/>
          </a:prstGeom>
          <a:noFill/>
          <a:ln>
            <a:noFill/>
          </a:ln>
        </p:spPr>
      </p:pic>
      <p:sp>
        <p:nvSpPr>
          <p:cNvPr id="143" name="Google Shape;143;p14"/>
          <p:cNvSpPr txBox="1"/>
          <p:nvPr/>
        </p:nvSpPr>
        <p:spPr>
          <a:xfrm>
            <a:off x="533400" y="4135219"/>
            <a:ext cx="6400800" cy="708000"/>
          </a:xfrm>
          <a:prstGeom prst="rect">
            <a:avLst/>
          </a:prstGeom>
          <a:noFill/>
          <a:ln>
            <a:noFill/>
          </a:ln>
        </p:spPr>
        <p:txBody>
          <a:bodyPr spcFirstLastPara="1" wrap="square" lIns="91425" tIns="45700" rIns="91425" bIns="45700" anchor="t" anchorCtr="0">
            <a:spAutoFit/>
          </a:bodyPr>
          <a:lstStyle/>
          <a:p>
            <a:pPr marL="285750" marR="0" lvl="0" indent="-298450" algn="l" rtl="0">
              <a:spcBef>
                <a:spcPts val="0"/>
              </a:spcBef>
              <a:spcAft>
                <a:spcPts val="0"/>
              </a:spcAft>
              <a:buClr>
                <a:srgbClr val="244061"/>
              </a:buClr>
              <a:buSzPts val="2000"/>
              <a:buFont typeface="Arial"/>
              <a:buChar char="•"/>
            </a:pPr>
            <a:r>
              <a:rPr lang="en-US" sz="2000" b="1" i="0">
                <a:solidFill>
                  <a:srgbClr val="244061"/>
                </a:solidFill>
                <a:latin typeface="Calibri"/>
                <a:ea typeface="Calibri"/>
                <a:cs typeface="Calibri"/>
                <a:sym typeface="Calibri"/>
              </a:rPr>
              <a:t>Data is showing releases between 2008 to 2021.</a:t>
            </a:r>
            <a:endParaRPr sz="1600"/>
          </a:p>
          <a:p>
            <a:pPr marL="285750" marR="0" lvl="0" indent="-298450" algn="l" rtl="0">
              <a:spcBef>
                <a:spcPts val="0"/>
              </a:spcBef>
              <a:spcAft>
                <a:spcPts val="0"/>
              </a:spcAft>
              <a:buClr>
                <a:srgbClr val="244061"/>
              </a:buClr>
              <a:buSzPts val="2000"/>
              <a:buFont typeface="Arial"/>
              <a:buChar char="•"/>
            </a:pPr>
            <a:r>
              <a:rPr lang="en-US" sz="2000" b="1" i="0">
                <a:solidFill>
                  <a:srgbClr val="244061"/>
                </a:solidFill>
                <a:latin typeface="Calibri"/>
                <a:ea typeface="Calibri"/>
                <a:cs typeface="Calibri"/>
                <a:sym typeface="Calibri"/>
              </a:rPr>
              <a:t>In 2019, the most content was added.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5"/>
          <p:cNvPicPr preferRelativeResize="0"/>
          <p:nvPr/>
        </p:nvPicPr>
        <p:blipFill rotWithShape="1">
          <a:blip r:embed="rId3">
            <a:alphaModFix/>
          </a:blip>
          <a:srcRect/>
          <a:stretch/>
        </p:blipFill>
        <p:spPr>
          <a:xfrm>
            <a:off x="0" y="438149"/>
            <a:ext cx="9143999" cy="3505201"/>
          </a:xfrm>
          <a:prstGeom prst="rect">
            <a:avLst/>
          </a:prstGeom>
          <a:noFill/>
          <a:ln>
            <a:noFill/>
          </a:ln>
        </p:spPr>
      </p:pic>
      <p:sp>
        <p:nvSpPr>
          <p:cNvPr id="149" name="Google Shape;149;p15"/>
          <p:cNvSpPr txBox="1">
            <a:spLocks noGrp="1"/>
          </p:cNvSpPr>
          <p:nvPr>
            <p:ph type="title"/>
          </p:nvPr>
        </p:nvSpPr>
        <p:spPr>
          <a:xfrm>
            <a:off x="1447800" y="-4920"/>
            <a:ext cx="5867400" cy="443070"/>
          </a:xfrm>
          <a:prstGeom prst="rect">
            <a:avLst/>
          </a:prstGeom>
          <a:noFill/>
          <a:ln>
            <a:noFill/>
          </a:ln>
        </p:spPr>
        <p:txBody>
          <a:bodyPr spcFirstLastPara="1" wrap="square" lIns="0" tIns="12050" rIns="0" bIns="0" anchor="t" anchorCtr="0">
            <a:spAutoFit/>
          </a:bodyPr>
          <a:lstStyle/>
          <a:p>
            <a:pPr marL="1270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sz="2800">
              <a:latin typeface="Arial"/>
              <a:ea typeface="Arial"/>
              <a:cs typeface="Arial"/>
              <a:sym typeface="Arial"/>
            </a:endParaRPr>
          </a:p>
        </p:txBody>
      </p:sp>
      <p:sp>
        <p:nvSpPr>
          <p:cNvPr id="150" name="Google Shape;150;p15"/>
          <p:cNvSpPr txBox="1"/>
          <p:nvPr/>
        </p:nvSpPr>
        <p:spPr>
          <a:xfrm>
            <a:off x="0" y="3943350"/>
            <a:ext cx="91440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244061"/>
                </a:solidFill>
                <a:latin typeface="Calibri"/>
                <a:ea typeface="Calibri"/>
                <a:cs typeface="Calibri"/>
                <a:sym typeface="Calibri"/>
              </a:rPr>
              <a:t>Maximum number of movies and tv shows were released over the winter </a:t>
            </a:r>
            <a:r>
              <a:rPr lang="en-US" sz="2000" b="1">
                <a:solidFill>
                  <a:srgbClr val="244061"/>
                </a:solidFill>
                <a:latin typeface="Calibri"/>
                <a:ea typeface="Calibri"/>
                <a:cs typeface="Calibri"/>
                <a:sym typeface="Calibri"/>
              </a:rPr>
              <a:t>especially</a:t>
            </a:r>
            <a:r>
              <a:rPr lang="en-US" sz="2000" b="1" i="0">
                <a:solidFill>
                  <a:srgbClr val="244061"/>
                </a:solidFill>
                <a:latin typeface="Calibri"/>
                <a:ea typeface="Calibri"/>
                <a:cs typeface="Calibri"/>
                <a:sym typeface="Calibri"/>
              </a:rPr>
              <a:t> in the month of December.</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p:nvPr/>
        </p:nvSpPr>
        <p:spPr>
          <a:xfrm>
            <a:off x="533400" y="20504"/>
            <a:ext cx="76200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a:p>
        </p:txBody>
      </p:sp>
      <p:pic>
        <p:nvPicPr>
          <p:cNvPr id="156" name="Google Shape;156;p16"/>
          <p:cNvPicPr preferRelativeResize="0"/>
          <p:nvPr/>
        </p:nvPicPr>
        <p:blipFill rotWithShape="1">
          <a:blip r:embed="rId3">
            <a:alphaModFix/>
          </a:blip>
          <a:srcRect/>
          <a:stretch/>
        </p:blipFill>
        <p:spPr>
          <a:xfrm>
            <a:off x="0" y="514350"/>
            <a:ext cx="9144000" cy="3962400"/>
          </a:xfrm>
          <a:prstGeom prst="rect">
            <a:avLst/>
          </a:prstGeom>
          <a:noFill/>
          <a:ln>
            <a:noFill/>
          </a:ln>
        </p:spPr>
      </p:pic>
      <p:sp>
        <p:nvSpPr>
          <p:cNvPr id="157" name="Google Shape;157;p16"/>
          <p:cNvSpPr txBox="1"/>
          <p:nvPr/>
        </p:nvSpPr>
        <p:spPr>
          <a:xfrm>
            <a:off x="76200" y="4171950"/>
            <a:ext cx="90678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The release years for films in the collection range from 1925 to 2021.</a:t>
            </a:r>
            <a:endParaRPr/>
          </a:p>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We are able to see that there has been a huge increase in content releases between 2010 and 2020.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533400" y="20504"/>
            <a:ext cx="76200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a:p>
        </p:txBody>
      </p:sp>
      <p:pic>
        <p:nvPicPr>
          <p:cNvPr id="163" name="Google Shape;163;p17"/>
          <p:cNvPicPr preferRelativeResize="0"/>
          <p:nvPr/>
        </p:nvPicPr>
        <p:blipFill rotWithShape="1">
          <a:blip r:embed="rId3">
            <a:alphaModFix/>
          </a:blip>
          <a:srcRect/>
          <a:stretch/>
        </p:blipFill>
        <p:spPr>
          <a:xfrm>
            <a:off x="0" y="543725"/>
            <a:ext cx="9143999" cy="3628225"/>
          </a:xfrm>
          <a:prstGeom prst="rect">
            <a:avLst/>
          </a:prstGeom>
          <a:noFill/>
          <a:ln>
            <a:noFill/>
          </a:ln>
        </p:spPr>
      </p:pic>
      <p:sp>
        <p:nvSpPr>
          <p:cNvPr id="164" name="Google Shape;164;p17"/>
          <p:cNvSpPr txBox="1"/>
          <p:nvPr/>
        </p:nvSpPr>
        <p:spPr>
          <a:xfrm>
            <a:off x="76200" y="4315425"/>
            <a:ext cx="8642400" cy="708000"/>
          </a:xfrm>
          <a:prstGeom prst="rect">
            <a:avLst/>
          </a:prstGeom>
          <a:noFill/>
          <a:ln>
            <a:noFill/>
          </a:ln>
        </p:spPr>
        <p:txBody>
          <a:bodyPr spcFirstLastPara="1" wrap="square" lIns="91425" tIns="45700" rIns="91425" bIns="45700" anchor="t" anchorCtr="0">
            <a:spAutoFit/>
          </a:bodyPr>
          <a:lstStyle/>
          <a:p>
            <a:pPr marL="285750" marR="0" lvl="0" indent="-298450" algn="l" rtl="0">
              <a:spcBef>
                <a:spcPts val="0"/>
              </a:spcBef>
              <a:spcAft>
                <a:spcPts val="0"/>
              </a:spcAft>
              <a:buClr>
                <a:srgbClr val="244061"/>
              </a:buClr>
              <a:buSzPts val="2000"/>
              <a:buFont typeface="Arial"/>
              <a:buChar char="•"/>
            </a:pPr>
            <a:r>
              <a:rPr lang="en-US" sz="2000" b="1" i="0">
                <a:solidFill>
                  <a:srgbClr val="244061"/>
                </a:solidFill>
                <a:latin typeface="Calibri"/>
                <a:ea typeface="Calibri"/>
                <a:cs typeface="Calibri"/>
                <a:sym typeface="Calibri"/>
              </a:rPr>
              <a:t>In 201</a:t>
            </a:r>
            <a:r>
              <a:rPr lang="en-US" sz="2000" b="1">
                <a:solidFill>
                  <a:srgbClr val="244061"/>
                </a:solidFill>
                <a:latin typeface="Calibri"/>
                <a:ea typeface="Calibri"/>
                <a:cs typeface="Calibri"/>
                <a:sym typeface="Calibri"/>
              </a:rPr>
              <a:t>7</a:t>
            </a:r>
            <a:r>
              <a:rPr lang="en-US" sz="2000" b="1" i="0">
                <a:solidFill>
                  <a:srgbClr val="244061"/>
                </a:solidFill>
                <a:latin typeface="Calibri"/>
                <a:ea typeface="Calibri"/>
                <a:cs typeface="Calibri"/>
                <a:sym typeface="Calibri"/>
              </a:rPr>
              <a:t>, the most films were released—</a:t>
            </a:r>
            <a:r>
              <a:rPr lang="en-US" sz="2000" b="1">
                <a:solidFill>
                  <a:srgbClr val="244061"/>
                </a:solidFill>
                <a:latin typeface="Calibri"/>
                <a:ea typeface="Calibri"/>
                <a:cs typeface="Calibri"/>
                <a:sym typeface="Calibri"/>
              </a:rPr>
              <a:t>742 </a:t>
            </a:r>
            <a:r>
              <a:rPr lang="en-US" sz="2000" b="1" i="0">
                <a:solidFill>
                  <a:srgbClr val="244061"/>
                </a:solidFill>
                <a:latin typeface="Calibri"/>
                <a:ea typeface="Calibri"/>
                <a:cs typeface="Calibri"/>
                <a:sym typeface="Calibri"/>
              </a:rPr>
              <a:t>in total.</a:t>
            </a:r>
            <a:endParaRPr sz="1600"/>
          </a:p>
          <a:p>
            <a:pPr marL="285750" marR="0" lvl="0" indent="-298450" algn="l" rtl="0">
              <a:spcBef>
                <a:spcPts val="0"/>
              </a:spcBef>
              <a:spcAft>
                <a:spcPts val="0"/>
              </a:spcAft>
              <a:buClr>
                <a:srgbClr val="244061"/>
              </a:buClr>
              <a:buSzPts val="2000"/>
              <a:buFont typeface="Arial"/>
              <a:buChar char="•"/>
            </a:pPr>
            <a:r>
              <a:rPr lang="en-US" sz="2000" b="1" i="0">
                <a:solidFill>
                  <a:srgbClr val="244061"/>
                </a:solidFill>
                <a:latin typeface="Calibri"/>
                <a:ea typeface="Calibri"/>
                <a:cs typeface="Calibri"/>
                <a:sym typeface="Calibri"/>
              </a:rPr>
              <a:t>In 2020, the most TV Shows were released- 457 in total.</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p:nvPr/>
        </p:nvSpPr>
        <p:spPr>
          <a:xfrm>
            <a:off x="2438400" y="0"/>
            <a:ext cx="46069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70" name="Google Shape;170;p18"/>
          <p:cNvPicPr preferRelativeResize="0"/>
          <p:nvPr/>
        </p:nvPicPr>
        <p:blipFill rotWithShape="1">
          <a:blip r:embed="rId3">
            <a:alphaModFix/>
          </a:blip>
          <a:srcRect/>
          <a:stretch/>
        </p:blipFill>
        <p:spPr>
          <a:xfrm>
            <a:off x="0" y="557958"/>
            <a:ext cx="4512953" cy="3156791"/>
          </a:xfrm>
          <a:prstGeom prst="rect">
            <a:avLst/>
          </a:prstGeom>
          <a:noFill/>
          <a:ln>
            <a:noFill/>
          </a:ln>
        </p:spPr>
      </p:pic>
      <p:pic>
        <p:nvPicPr>
          <p:cNvPr id="171" name="Google Shape;171;p18"/>
          <p:cNvPicPr preferRelativeResize="0"/>
          <p:nvPr/>
        </p:nvPicPr>
        <p:blipFill rotWithShape="1">
          <a:blip r:embed="rId4">
            <a:alphaModFix/>
          </a:blip>
          <a:srcRect/>
          <a:stretch/>
        </p:blipFill>
        <p:spPr>
          <a:xfrm>
            <a:off x="4512953" y="688553"/>
            <a:ext cx="4606900" cy="2895600"/>
          </a:xfrm>
          <a:prstGeom prst="rect">
            <a:avLst/>
          </a:prstGeom>
          <a:noFill/>
          <a:ln>
            <a:noFill/>
          </a:ln>
        </p:spPr>
      </p:pic>
      <p:sp>
        <p:nvSpPr>
          <p:cNvPr id="172" name="Google Shape;172;p18"/>
          <p:cNvSpPr txBox="1"/>
          <p:nvPr/>
        </p:nvSpPr>
        <p:spPr>
          <a:xfrm>
            <a:off x="228601" y="3886021"/>
            <a:ext cx="8839199"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Maximum content falls under TV-MA rating followed by TV-14 and TV-PG Ratings.</a:t>
            </a:r>
            <a:endParaRPr/>
          </a:p>
          <a:p>
            <a:pPr marL="285750" marR="0" lvl="0" indent="-285750" algn="l" rtl="0">
              <a:spcBef>
                <a:spcPts val="0"/>
              </a:spcBef>
              <a:spcAft>
                <a:spcPts val="0"/>
              </a:spcAft>
              <a:buClr>
                <a:srgbClr val="244061"/>
              </a:buClr>
              <a:buSzPts val="1800"/>
              <a:buFont typeface="Arial"/>
              <a:buChar char="•"/>
            </a:pPr>
            <a:r>
              <a:rPr lang="en-US" sz="1800" b="1" i="0">
                <a:solidFill>
                  <a:srgbClr val="244061"/>
                </a:solidFill>
                <a:latin typeface="Calibri"/>
                <a:ea typeface="Calibri"/>
                <a:cs typeface="Calibri"/>
                <a:sym typeface="Calibri"/>
              </a:rPr>
              <a:t>Around 50% of shows on Netflix are produced for an adult audience. Followed by young adults and kids. Netflix has fewer shows that are specifically produced for teenagers than other age groups.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p:nvPr/>
        </p:nvSpPr>
        <p:spPr>
          <a:xfrm>
            <a:off x="2438400" y="0"/>
            <a:ext cx="46069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78" name="Google Shape;178;p19"/>
          <p:cNvPicPr preferRelativeResize="0"/>
          <p:nvPr/>
        </p:nvPicPr>
        <p:blipFill rotWithShape="1">
          <a:blip r:embed="rId3">
            <a:alphaModFix/>
          </a:blip>
          <a:srcRect/>
          <a:stretch/>
        </p:blipFill>
        <p:spPr>
          <a:xfrm>
            <a:off x="0" y="742950"/>
            <a:ext cx="4343400" cy="3886200"/>
          </a:xfrm>
          <a:prstGeom prst="rect">
            <a:avLst/>
          </a:prstGeom>
          <a:noFill/>
          <a:ln>
            <a:noFill/>
          </a:ln>
        </p:spPr>
      </p:pic>
      <p:sp>
        <p:nvSpPr>
          <p:cNvPr id="179" name="Google Shape;179;p19"/>
          <p:cNvSpPr txBox="1"/>
          <p:nvPr/>
        </p:nvSpPr>
        <p:spPr>
          <a:xfrm>
            <a:off x="4648201" y="895350"/>
            <a:ext cx="4114800"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Noto Sans Symbols"/>
              <a:buChar char="▪"/>
            </a:pPr>
            <a:r>
              <a:rPr lang="en-US" sz="1800" b="1" i="0">
                <a:solidFill>
                  <a:srgbClr val="244061"/>
                </a:solidFill>
                <a:latin typeface="Calibri"/>
                <a:ea typeface="Calibri"/>
                <a:cs typeface="Calibri"/>
                <a:sym typeface="Calibri"/>
              </a:rPr>
              <a:t>Short Movies: </a:t>
            </a:r>
            <a:r>
              <a:rPr lang="en-US" sz="1800" b="0" i="0">
                <a:solidFill>
                  <a:srgbClr val="244061"/>
                </a:solidFill>
                <a:latin typeface="Calibri"/>
                <a:ea typeface="Calibri"/>
                <a:cs typeface="Calibri"/>
                <a:sym typeface="Calibri"/>
              </a:rPr>
              <a:t>A little over 56.1% of Netflix's programming is made up of films that are under 120 minutes long.</a:t>
            </a:r>
            <a:endParaRPr/>
          </a:p>
          <a:p>
            <a:pPr marL="285750" marR="0" lvl="0" indent="-285750" algn="l" rtl="0">
              <a:spcBef>
                <a:spcPts val="0"/>
              </a:spcBef>
              <a:spcAft>
                <a:spcPts val="0"/>
              </a:spcAft>
              <a:buClr>
                <a:srgbClr val="244061"/>
              </a:buClr>
              <a:buSzPts val="1800"/>
              <a:buFont typeface="Noto Sans Symbols"/>
              <a:buChar char="▪"/>
            </a:pPr>
            <a:r>
              <a:rPr lang="en-US" sz="1800" b="1" i="0">
                <a:solidFill>
                  <a:srgbClr val="244061"/>
                </a:solidFill>
                <a:latin typeface="Calibri"/>
                <a:ea typeface="Calibri"/>
                <a:cs typeface="Calibri"/>
                <a:sym typeface="Calibri"/>
              </a:rPr>
              <a:t>TV shows: </a:t>
            </a:r>
            <a:r>
              <a:rPr lang="en-US" sz="1800" b="0" i="0">
                <a:solidFill>
                  <a:srgbClr val="244061"/>
                </a:solidFill>
                <a:latin typeface="Calibri"/>
                <a:ea typeface="Calibri"/>
                <a:cs typeface="Calibri"/>
                <a:sym typeface="Calibri"/>
              </a:rPr>
              <a:t>With fewer than two seasons make up about 25.6% of the programming on Netflix.</a:t>
            </a:r>
            <a:endParaRPr/>
          </a:p>
          <a:p>
            <a:pPr marL="285750" marR="0" lvl="0" indent="-285750" algn="l" rtl="0">
              <a:spcBef>
                <a:spcPts val="0"/>
              </a:spcBef>
              <a:spcAft>
                <a:spcPts val="0"/>
              </a:spcAft>
              <a:buClr>
                <a:srgbClr val="244061"/>
              </a:buClr>
              <a:buSzPts val="1800"/>
              <a:buFont typeface="Noto Sans Symbols"/>
              <a:buChar char="▪"/>
            </a:pPr>
            <a:r>
              <a:rPr lang="en-US" sz="1800" b="1" i="0">
                <a:solidFill>
                  <a:srgbClr val="244061"/>
                </a:solidFill>
                <a:latin typeface="Calibri"/>
                <a:ea typeface="Calibri"/>
                <a:cs typeface="Calibri"/>
                <a:sym typeface="Calibri"/>
              </a:rPr>
              <a:t>Long Films: </a:t>
            </a:r>
            <a:r>
              <a:rPr lang="en-US" sz="1800" b="0" i="0">
                <a:solidFill>
                  <a:srgbClr val="244061"/>
                </a:solidFill>
                <a:latin typeface="Calibri"/>
                <a:ea typeface="Calibri"/>
                <a:cs typeface="Calibri"/>
                <a:sym typeface="Calibri"/>
              </a:rPr>
              <a:t>Approximately 13% of Netflix's programming consists of films that are longer than 120 minutes.</a:t>
            </a:r>
            <a:endParaRPr/>
          </a:p>
          <a:p>
            <a:pPr marL="285750" marR="0" lvl="0" indent="-285750" algn="l" rtl="0">
              <a:spcBef>
                <a:spcPts val="0"/>
              </a:spcBef>
              <a:spcAft>
                <a:spcPts val="0"/>
              </a:spcAft>
              <a:buClr>
                <a:srgbClr val="244061"/>
              </a:buClr>
              <a:buSzPts val="1800"/>
              <a:buFont typeface="Noto Sans Symbols"/>
              <a:buChar char="▪"/>
            </a:pPr>
            <a:r>
              <a:rPr lang="en-US" sz="1800" b="1" i="0">
                <a:solidFill>
                  <a:srgbClr val="244061"/>
                </a:solidFill>
                <a:latin typeface="Calibri"/>
                <a:ea typeface="Calibri"/>
                <a:cs typeface="Calibri"/>
                <a:sym typeface="Calibri"/>
              </a:rPr>
              <a:t>Long TV Shows: </a:t>
            </a:r>
            <a:r>
              <a:rPr lang="en-US" sz="1800" b="0" i="0">
                <a:solidFill>
                  <a:srgbClr val="244061"/>
                </a:solidFill>
                <a:latin typeface="Calibri"/>
                <a:ea typeface="Calibri"/>
                <a:cs typeface="Calibri"/>
                <a:sym typeface="Calibri"/>
              </a:rPr>
              <a:t>About 5.39% of Netflix's programming consists of TV series that have more than two seasons.</a:t>
            </a:r>
            <a:endParaRPr/>
          </a:p>
          <a:p>
            <a:pPr marL="285750" marR="0" lvl="0" indent="-171450" algn="l" rtl="0">
              <a:spcBef>
                <a:spcPts val="0"/>
              </a:spcBef>
              <a:spcAft>
                <a:spcPts val="0"/>
              </a:spcAft>
              <a:buClr>
                <a:schemeClr val="dk1"/>
              </a:buClr>
              <a:buSzPts val="1800"/>
              <a:buFont typeface="Noto Sans Symbols"/>
              <a:buNone/>
            </a:pPr>
            <a:endParaRPr sz="1800">
              <a:solidFill>
                <a:srgbClr val="24406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p:nvPr/>
        </p:nvSpPr>
        <p:spPr>
          <a:xfrm>
            <a:off x="109299" y="895350"/>
            <a:ext cx="3933000" cy="3753300"/>
          </a:xfrm>
          <a:prstGeom prst="rect">
            <a:avLst/>
          </a:prstGeom>
          <a:noFill/>
          <a:ln>
            <a:noFill/>
          </a:ln>
        </p:spPr>
        <p:txBody>
          <a:bodyPr spcFirstLastPara="1" wrap="square" lIns="0" tIns="53975" rIns="0" bIns="0" anchor="t" anchorCtr="0">
            <a:spAutoFit/>
          </a:bodyPr>
          <a:lstStyle/>
          <a:p>
            <a:pPr marL="355600" marR="0" lvl="0" indent="-342900" algn="l" rtl="0">
              <a:lnSpc>
                <a:spcPct val="100000"/>
              </a:lnSpc>
              <a:spcBef>
                <a:spcPts val="0"/>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Introduction</a:t>
            </a:r>
            <a:endParaRPr dirty="0"/>
          </a:p>
          <a:p>
            <a:pPr marL="355600" marR="0" lvl="0" indent="-342900" algn="l" rtl="0">
              <a:lnSpc>
                <a:spcPct val="100000"/>
              </a:lnSpc>
              <a:spcBef>
                <a:spcPts val="425"/>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Project Summary</a:t>
            </a:r>
            <a:endParaRPr dirty="0"/>
          </a:p>
          <a:p>
            <a:pPr marL="355600" marR="0" lvl="0" indent="-342900" algn="l" rtl="0">
              <a:lnSpc>
                <a:spcPct val="100000"/>
              </a:lnSpc>
              <a:spcBef>
                <a:spcPts val="425"/>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Problem Statement</a:t>
            </a:r>
            <a:endParaRPr sz="2400" b="1" dirty="0">
              <a:solidFill>
                <a:srgbClr val="205867"/>
              </a:solidFill>
              <a:latin typeface="Calibri"/>
              <a:ea typeface="Calibri"/>
              <a:cs typeface="Calibri"/>
              <a:sym typeface="Calibri"/>
            </a:endParaRPr>
          </a:p>
          <a:p>
            <a:pPr marL="355600" marR="0" lvl="0" indent="-342900" algn="l" rtl="0">
              <a:lnSpc>
                <a:spcPct val="100000"/>
              </a:lnSpc>
              <a:spcBef>
                <a:spcPts val="425"/>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Data Description</a:t>
            </a:r>
            <a:endParaRPr dirty="0"/>
          </a:p>
          <a:p>
            <a:pPr marL="355600" marR="0" lvl="0" indent="-342900" algn="l" rtl="0">
              <a:lnSpc>
                <a:spcPct val="100000"/>
              </a:lnSpc>
              <a:spcBef>
                <a:spcPts val="330"/>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Exploratory Data Analysis</a:t>
            </a:r>
            <a:endParaRPr dirty="0"/>
          </a:p>
          <a:p>
            <a:pPr marL="355600" marR="0" lvl="0" indent="-342900" algn="l" rtl="0">
              <a:lnSpc>
                <a:spcPct val="100000"/>
              </a:lnSpc>
              <a:spcBef>
                <a:spcPts val="330"/>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Data Preprocessing</a:t>
            </a:r>
            <a:endParaRPr dirty="0"/>
          </a:p>
          <a:p>
            <a:pPr marL="355600" marR="0" lvl="0" indent="-342900" algn="l" rtl="0">
              <a:lnSpc>
                <a:spcPct val="100000"/>
              </a:lnSpc>
              <a:spcBef>
                <a:spcPts val="330"/>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Model Implementation</a:t>
            </a:r>
            <a:endParaRPr sz="2400" b="1" dirty="0">
              <a:solidFill>
                <a:srgbClr val="205867"/>
              </a:solidFill>
              <a:latin typeface="Calibri"/>
              <a:ea typeface="Calibri"/>
              <a:cs typeface="Calibri"/>
              <a:sym typeface="Calibri"/>
            </a:endParaRPr>
          </a:p>
          <a:p>
            <a:pPr marL="355600" marR="0" lvl="0" indent="-342900" algn="l" rtl="0">
              <a:lnSpc>
                <a:spcPct val="100000"/>
              </a:lnSpc>
              <a:spcBef>
                <a:spcPts val="325"/>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Cluster Analysis</a:t>
            </a:r>
            <a:endParaRPr sz="2400" b="1" dirty="0">
              <a:solidFill>
                <a:srgbClr val="205867"/>
              </a:solidFill>
              <a:latin typeface="Calibri"/>
              <a:ea typeface="Calibri"/>
              <a:cs typeface="Calibri"/>
              <a:sym typeface="Calibri"/>
            </a:endParaRPr>
          </a:p>
          <a:p>
            <a:pPr marL="355600" marR="0" lvl="0" indent="-342900" algn="l" rtl="0">
              <a:lnSpc>
                <a:spcPct val="100000"/>
              </a:lnSpc>
              <a:spcBef>
                <a:spcPts val="325"/>
              </a:spcBef>
              <a:spcAft>
                <a:spcPts val="0"/>
              </a:spcAft>
              <a:buClr>
                <a:srgbClr val="124F5C"/>
              </a:buClr>
              <a:buSzPts val="2400"/>
              <a:buFont typeface="Arial"/>
              <a:buChar char="●"/>
            </a:pPr>
            <a:r>
              <a:rPr lang="en-US" sz="2400" b="1" dirty="0">
                <a:solidFill>
                  <a:srgbClr val="205867"/>
                </a:solidFill>
                <a:latin typeface="Calibri"/>
                <a:ea typeface="Calibri"/>
                <a:cs typeface="Calibri"/>
                <a:sym typeface="Calibri"/>
              </a:rPr>
              <a:t>Conclusions</a:t>
            </a:r>
            <a:endParaRPr sz="2400" dirty="0">
              <a:solidFill>
                <a:schemeClr val="dk1"/>
              </a:solidFill>
              <a:latin typeface="Calibri"/>
              <a:ea typeface="Calibri"/>
              <a:cs typeface="Calibri"/>
              <a:sym typeface="Calibri"/>
            </a:endParaRPr>
          </a:p>
        </p:txBody>
      </p:sp>
      <p:sp>
        <p:nvSpPr>
          <p:cNvPr id="51" name="Google Shape;51;p2"/>
          <p:cNvSpPr txBox="1">
            <a:spLocks noGrp="1"/>
          </p:cNvSpPr>
          <p:nvPr>
            <p:ph type="title"/>
          </p:nvPr>
        </p:nvSpPr>
        <p:spPr>
          <a:xfrm>
            <a:off x="487981" y="133350"/>
            <a:ext cx="5421600" cy="61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a:latin typeface="Calibri"/>
                <a:ea typeface="Calibri"/>
                <a:cs typeface="Calibri"/>
                <a:sym typeface="Calibri"/>
              </a:rPr>
              <a:t>Content:</a:t>
            </a:r>
            <a:endParaRPr/>
          </a:p>
        </p:txBody>
      </p:sp>
      <p:sp>
        <p:nvSpPr>
          <p:cNvPr id="52" name="Google Shape;52;p2"/>
          <p:cNvSpPr/>
          <p:nvPr/>
        </p:nvSpPr>
        <p:spPr>
          <a:xfrm>
            <a:off x="4718999" y="1323636"/>
            <a:ext cx="162560" cy="2120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p:nvPr/>
        </p:nvSpPr>
        <p:spPr>
          <a:xfrm>
            <a:off x="4572000" y="25717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4" name="Google Shape;54;p2" descr="Complete List of Movies on Netflix - What's on Netflix"/>
          <p:cNvPicPr preferRelativeResize="0"/>
          <p:nvPr/>
        </p:nvPicPr>
        <p:blipFill rotWithShape="1">
          <a:blip r:embed="rId3">
            <a:alphaModFix/>
          </a:blip>
          <a:srcRect/>
          <a:stretch/>
        </p:blipFill>
        <p:spPr>
          <a:xfrm>
            <a:off x="4081692" y="895350"/>
            <a:ext cx="4572000" cy="3352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p:nvPr/>
        </p:nvSpPr>
        <p:spPr>
          <a:xfrm>
            <a:off x="2438400" y="-76200"/>
            <a:ext cx="46068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DA0000"/>
                </a:solidFill>
                <a:latin typeface="Calibri"/>
                <a:ea typeface="Calibri"/>
                <a:cs typeface="Calibri"/>
                <a:sym typeface="Calibri"/>
              </a:rPr>
              <a:t>  Exploratory Data Analysis</a:t>
            </a:r>
            <a:endParaRPr sz="2800">
              <a:solidFill>
                <a:schemeClr val="dk1"/>
              </a:solidFill>
              <a:latin typeface="Calibri"/>
              <a:ea typeface="Calibri"/>
              <a:cs typeface="Calibri"/>
              <a:sym typeface="Calibri"/>
            </a:endParaRPr>
          </a:p>
        </p:txBody>
      </p:sp>
      <p:pic>
        <p:nvPicPr>
          <p:cNvPr id="185" name="Google Shape;185;p20"/>
          <p:cNvPicPr preferRelativeResize="0"/>
          <p:nvPr/>
        </p:nvPicPr>
        <p:blipFill rotWithShape="1">
          <a:blip r:embed="rId3">
            <a:alphaModFix/>
          </a:blip>
          <a:srcRect/>
          <a:stretch/>
        </p:blipFill>
        <p:spPr>
          <a:xfrm>
            <a:off x="-4475" y="384275"/>
            <a:ext cx="9148474" cy="4485801"/>
          </a:xfrm>
          <a:prstGeom prst="rect">
            <a:avLst/>
          </a:prstGeom>
          <a:noFill/>
          <a:ln>
            <a:noFill/>
          </a:ln>
        </p:spPr>
      </p:pic>
      <p:sp>
        <p:nvSpPr>
          <p:cNvPr id="186" name="Google Shape;186;p20"/>
          <p:cNvSpPr txBox="1"/>
          <p:nvPr/>
        </p:nvSpPr>
        <p:spPr>
          <a:xfrm>
            <a:off x="805759" y="4793218"/>
            <a:ext cx="7576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44061"/>
                </a:solidFill>
                <a:latin typeface="Calibri"/>
                <a:ea typeface="Calibri"/>
                <a:cs typeface="Calibri"/>
                <a:sym typeface="Calibri"/>
              </a:rPr>
              <a:t>Most countries appear to prefer dramas, international movies, and comedies.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990600" y="-19050"/>
            <a:ext cx="6781800" cy="56640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None/>
            </a:pPr>
            <a:r>
              <a:rPr lang="en-US" sz="3600">
                <a:latin typeface="Calibri"/>
                <a:ea typeface="Calibri"/>
                <a:cs typeface="Calibri"/>
                <a:sym typeface="Calibri"/>
              </a:rPr>
              <a:t>Data Preprocessing.</a:t>
            </a:r>
            <a:endParaRPr sz="3600">
              <a:latin typeface="Calibri"/>
              <a:ea typeface="Calibri"/>
              <a:cs typeface="Calibri"/>
              <a:sym typeface="Calibri"/>
            </a:endParaRPr>
          </a:p>
        </p:txBody>
      </p:sp>
      <p:pic>
        <p:nvPicPr>
          <p:cNvPr id="192" name="Google Shape;192;p21"/>
          <p:cNvPicPr preferRelativeResize="0"/>
          <p:nvPr/>
        </p:nvPicPr>
        <p:blipFill rotWithShape="1">
          <a:blip r:embed="rId3">
            <a:alphaModFix/>
          </a:blip>
          <a:srcRect/>
          <a:stretch/>
        </p:blipFill>
        <p:spPr>
          <a:xfrm>
            <a:off x="0" y="547350"/>
            <a:ext cx="9144000" cy="4596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152400" y="143530"/>
            <a:ext cx="30134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u="sng">
                <a:solidFill>
                  <a:srgbClr val="FF0000"/>
                </a:solidFill>
                <a:latin typeface="Calibri"/>
                <a:ea typeface="Calibri"/>
                <a:cs typeface="Calibri"/>
                <a:sym typeface="Calibri"/>
              </a:rPr>
              <a:t>What is clustering?</a:t>
            </a:r>
            <a:endParaRPr/>
          </a:p>
        </p:txBody>
      </p:sp>
      <p:pic>
        <p:nvPicPr>
          <p:cNvPr id="198" name="Google Shape;198;p22"/>
          <p:cNvPicPr preferRelativeResize="0"/>
          <p:nvPr/>
        </p:nvPicPr>
        <p:blipFill rotWithShape="1">
          <a:blip r:embed="rId3">
            <a:alphaModFix/>
          </a:blip>
          <a:srcRect/>
          <a:stretch/>
        </p:blipFill>
        <p:spPr>
          <a:xfrm>
            <a:off x="4574241" y="819151"/>
            <a:ext cx="4525799" cy="3416319"/>
          </a:xfrm>
          <a:prstGeom prst="rect">
            <a:avLst/>
          </a:prstGeom>
          <a:noFill/>
          <a:ln>
            <a:noFill/>
          </a:ln>
        </p:spPr>
      </p:pic>
      <p:sp>
        <p:nvSpPr>
          <p:cNvPr id="199" name="Google Shape;199;p22"/>
          <p:cNvSpPr txBox="1"/>
          <p:nvPr/>
        </p:nvSpPr>
        <p:spPr>
          <a:xfrm>
            <a:off x="1" y="692825"/>
            <a:ext cx="4495799"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244061"/>
                </a:solidFill>
                <a:latin typeface="Calibri"/>
                <a:ea typeface="Calibri"/>
                <a:cs typeface="Calibri"/>
                <a:sym typeface="Calibri"/>
              </a:rPr>
              <a:t>Clustering is the process of grouping data points so that data points in the same group are more similar to other data points in the same group and different to data points in other groups. It is essentially a collection of items based on their similarity and dissimilarity.</a:t>
            </a:r>
            <a:endParaRPr sz="1800" b="1">
              <a:solidFill>
                <a:srgbClr val="244061"/>
              </a:solidFill>
              <a:latin typeface="Calibri"/>
              <a:ea typeface="Calibri"/>
              <a:cs typeface="Calibri"/>
              <a:sym typeface="Calibri"/>
            </a:endParaRPr>
          </a:p>
        </p:txBody>
      </p:sp>
      <p:sp>
        <p:nvSpPr>
          <p:cNvPr id="200" name="Google Shape;200;p22"/>
          <p:cNvSpPr txBox="1"/>
          <p:nvPr/>
        </p:nvSpPr>
        <p:spPr>
          <a:xfrm>
            <a:off x="0" y="2724150"/>
            <a:ext cx="45720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244061"/>
                </a:solidFill>
                <a:latin typeface="Calibri"/>
                <a:ea typeface="Calibri"/>
                <a:cs typeface="Calibri"/>
                <a:sym typeface="Calibri"/>
              </a:rPr>
              <a:t>We create one cluster column based on the following features: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Director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Cast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Country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Rating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Listed in (genres) </a:t>
            </a:r>
            <a:endParaRPr/>
          </a:p>
          <a:p>
            <a:pPr marL="0" marR="0" lvl="0" indent="0" algn="l" rtl="0">
              <a:spcBef>
                <a:spcPts val="0"/>
              </a:spcBef>
              <a:spcAft>
                <a:spcPts val="0"/>
              </a:spcAft>
              <a:buNone/>
            </a:pPr>
            <a:r>
              <a:rPr lang="en-US" sz="1800" b="1">
                <a:solidFill>
                  <a:srgbClr val="244061"/>
                </a:solidFill>
                <a:latin typeface="Calibri"/>
                <a:ea typeface="Calibri"/>
                <a:cs typeface="Calibri"/>
                <a:sym typeface="Calibri"/>
              </a:rPr>
              <a:t>• Description</a:t>
            </a:r>
            <a:endParaRPr sz="1800" b="1">
              <a:solidFill>
                <a:srgbClr val="24406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p:nvPr/>
        </p:nvSpPr>
        <p:spPr>
          <a:xfrm>
            <a:off x="76200" y="133350"/>
            <a:ext cx="89154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244061"/>
                </a:solidFill>
                <a:latin typeface="Calibri"/>
                <a:ea typeface="Calibri"/>
                <a:cs typeface="Calibri"/>
                <a:sym typeface="Calibri"/>
              </a:rPr>
              <a:t>Before clusters implementation we need to pre-process the data. So that we filtered data with following steps: </a:t>
            </a:r>
            <a:endParaRPr/>
          </a:p>
          <a:p>
            <a:pPr marL="342900" marR="0" lvl="0" indent="-342900" algn="l" rtl="0">
              <a:spcBef>
                <a:spcPts val="0"/>
              </a:spcBef>
              <a:spcAft>
                <a:spcPts val="0"/>
              </a:spcAft>
              <a:buClr>
                <a:srgbClr val="244061"/>
              </a:buClr>
              <a:buSzPts val="1400"/>
              <a:buFont typeface="Calibri"/>
              <a:buAutoNum type="arabicPeriod"/>
            </a:pPr>
            <a:r>
              <a:rPr lang="en-US" sz="1400" b="1">
                <a:solidFill>
                  <a:srgbClr val="244061"/>
                </a:solidFill>
                <a:latin typeface="Calibri"/>
                <a:ea typeface="Calibri"/>
                <a:cs typeface="Calibri"/>
                <a:sym typeface="Calibri"/>
              </a:rPr>
              <a:t>Removing Stop words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Stop words are common words like “the”, “and” and “but” do not carry much meaning on their own and are often seen as noise in the data. </a:t>
            </a:r>
            <a:endParaRPr/>
          </a:p>
          <a:p>
            <a:pPr marL="0" marR="0" lvl="0" indent="0" algn="l" rtl="0">
              <a:spcBef>
                <a:spcPts val="0"/>
              </a:spcBef>
              <a:spcAft>
                <a:spcPts val="0"/>
              </a:spcAft>
              <a:buNone/>
            </a:pPr>
            <a:r>
              <a:rPr lang="en-US" sz="1400" b="1">
                <a:solidFill>
                  <a:srgbClr val="244061"/>
                </a:solidFill>
                <a:latin typeface="Calibri"/>
                <a:ea typeface="Calibri"/>
                <a:cs typeface="Calibri"/>
                <a:sym typeface="Calibri"/>
              </a:rPr>
              <a:t>2.     Lowercasing words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Lowercasing the words can also reduce the size of the vocabulary, which can make it easier to work with larger texts or texts in languages with a high number of inflected forms. </a:t>
            </a:r>
            <a:endParaRPr/>
          </a:p>
          <a:p>
            <a:pPr marL="0" marR="0" lvl="0" indent="0" algn="l" rtl="0">
              <a:spcBef>
                <a:spcPts val="0"/>
              </a:spcBef>
              <a:spcAft>
                <a:spcPts val="0"/>
              </a:spcAft>
              <a:buNone/>
            </a:pPr>
            <a:r>
              <a:rPr lang="en-US" sz="1400" b="1">
                <a:solidFill>
                  <a:srgbClr val="244061"/>
                </a:solidFill>
                <a:latin typeface="Calibri"/>
                <a:ea typeface="Calibri"/>
                <a:cs typeface="Calibri"/>
                <a:sym typeface="Calibri"/>
              </a:rPr>
              <a:t>3.     Removing Punctuation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Punctuation marks like periods, commas, and exclamation points can add noise to the data and can sometimes be treated as separate tokens, which can affect the performance of NLP models. </a:t>
            </a:r>
            <a:endParaRPr/>
          </a:p>
          <a:p>
            <a:pPr marL="0" marR="0" lvl="0" indent="0" algn="l" rtl="0">
              <a:spcBef>
                <a:spcPts val="0"/>
              </a:spcBef>
              <a:spcAft>
                <a:spcPts val="0"/>
              </a:spcAft>
              <a:buNone/>
            </a:pPr>
            <a:r>
              <a:rPr lang="en-US" sz="1400" b="1">
                <a:solidFill>
                  <a:srgbClr val="244061"/>
                </a:solidFill>
                <a:latin typeface="Calibri"/>
                <a:ea typeface="Calibri"/>
                <a:cs typeface="Calibri"/>
                <a:sym typeface="Calibri"/>
              </a:rPr>
              <a:t>4.     Stemming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used Snowball Stemmer to generate a meaningful word out of corpus of words.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For example, the words "run," "runs," "ran," and "running" are all different inflected forms of the same word "run," and a stemmer can reduce them all to the base form "run." </a:t>
            </a:r>
            <a:endParaRPr/>
          </a:p>
          <a:p>
            <a:pPr marL="0" marR="0" lvl="0" indent="0" algn="l" rtl="0">
              <a:spcBef>
                <a:spcPts val="0"/>
              </a:spcBef>
              <a:spcAft>
                <a:spcPts val="0"/>
              </a:spcAft>
              <a:buNone/>
            </a:pPr>
            <a:r>
              <a:rPr lang="en-US" sz="1400" b="1">
                <a:solidFill>
                  <a:srgbClr val="244061"/>
                </a:solidFill>
                <a:latin typeface="Calibri"/>
                <a:ea typeface="Calibri"/>
                <a:cs typeface="Calibri"/>
                <a:sym typeface="Calibri"/>
              </a:rPr>
              <a:t>5.    Tokenization of corpus and Word vectorization – TFIDF </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This is important in NLP tasks because most machine learning models expect numerical input and cannot work with raw text data directly. Word vectorization allows you to input the words into a machine learning model in a way that preserves the meaning and context of the words. </a:t>
            </a:r>
            <a:endParaRPr/>
          </a:p>
          <a:p>
            <a:pPr marL="0" marR="0" lvl="0" indent="0" algn="l" rtl="0">
              <a:spcBef>
                <a:spcPts val="0"/>
              </a:spcBef>
              <a:spcAft>
                <a:spcPts val="0"/>
              </a:spcAft>
              <a:buNone/>
            </a:pPr>
            <a:r>
              <a:rPr lang="en-US" sz="1400" b="1">
                <a:solidFill>
                  <a:srgbClr val="244061"/>
                </a:solidFill>
                <a:latin typeface="Calibri"/>
                <a:ea typeface="Calibri"/>
                <a:cs typeface="Calibri"/>
                <a:sym typeface="Calibri"/>
              </a:rPr>
              <a:t>6.     Dimensionality reduction – PCA</a:t>
            </a:r>
            <a:endParaRPr/>
          </a:p>
          <a:p>
            <a:pPr marL="0" marR="0" lvl="0" indent="0" algn="l" rtl="0">
              <a:spcBef>
                <a:spcPts val="0"/>
              </a:spcBef>
              <a:spcAft>
                <a:spcPts val="0"/>
              </a:spcAft>
              <a:buNone/>
            </a:pPr>
            <a:r>
              <a:rPr lang="en-US" sz="1400">
                <a:solidFill>
                  <a:srgbClr val="244061"/>
                </a:solidFill>
                <a:latin typeface="Calibri"/>
                <a:ea typeface="Calibri"/>
                <a:cs typeface="Calibri"/>
                <a:sym typeface="Calibri"/>
              </a:rPr>
              <a:t>       • Dimensionality reduction is the process of reducing the number of features or dimensions in a dataset while preserving as much information as possible. As high-dimensional datasets can be difficult to work with and can sometimes suffer from the curse of dimensionality.</a:t>
            </a:r>
            <a:endParaRPr sz="1400">
              <a:solidFill>
                <a:srgbClr val="24406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4"/>
          <p:cNvSpPr txBox="1"/>
          <p:nvPr/>
        </p:nvSpPr>
        <p:spPr>
          <a:xfrm>
            <a:off x="2514600" y="-19050"/>
            <a:ext cx="4142740" cy="443711"/>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None/>
            </a:pPr>
            <a:r>
              <a:rPr lang="en-US" sz="2800" b="1">
                <a:solidFill>
                  <a:srgbClr val="CC0000"/>
                </a:solidFill>
                <a:latin typeface="Calibri"/>
                <a:ea typeface="Calibri"/>
                <a:cs typeface="Calibri"/>
                <a:sym typeface="Calibri"/>
              </a:rPr>
              <a:t>Model Implementation</a:t>
            </a:r>
            <a:endParaRPr sz="2800">
              <a:solidFill>
                <a:schemeClr val="dk1"/>
              </a:solidFill>
              <a:latin typeface="Calibri"/>
              <a:ea typeface="Calibri"/>
              <a:cs typeface="Calibri"/>
              <a:sym typeface="Calibri"/>
            </a:endParaRPr>
          </a:p>
        </p:txBody>
      </p:sp>
      <p:sp>
        <p:nvSpPr>
          <p:cNvPr id="211" name="Google Shape;211;p24"/>
          <p:cNvSpPr txBox="1"/>
          <p:nvPr/>
        </p:nvSpPr>
        <p:spPr>
          <a:xfrm>
            <a:off x="2209800" y="361950"/>
            <a:ext cx="4572000" cy="523220"/>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None/>
            </a:pPr>
            <a:r>
              <a:rPr lang="en-US" sz="2800" b="1">
                <a:solidFill>
                  <a:srgbClr val="DA0000"/>
                </a:solidFill>
                <a:latin typeface="Calibri"/>
                <a:ea typeface="Calibri"/>
                <a:cs typeface="Calibri"/>
                <a:sym typeface="Calibri"/>
              </a:rPr>
              <a:t> k-means clustering</a:t>
            </a:r>
            <a:endParaRPr sz="2800">
              <a:solidFill>
                <a:srgbClr val="DA0000"/>
              </a:solidFill>
              <a:latin typeface="Calibri"/>
              <a:ea typeface="Calibri"/>
              <a:cs typeface="Calibri"/>
              <a:sym typeface="Calibri"/>
            </a:endParaRPr>
          </a:p>
        </p:txBody>
      </p:sp>
      <p:sp>
        <p:nvSpPr>
          <p:cNvPr id="212" name="Google Shape;212;p24"/>
          <p:cNvSpPr txBox="1"/>
          <p:nvPr/>
        </p:nvSpPr>
        <p:spPr>
          <a:xfrm>
            <a:off x="0" y="895350"/>
            <a:ext cx="9144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244061"/>
                </a:solidFill>
                <a:latin typeface="Calibri"/>
                <a:ea typeface="Calibri"/>
                <a:cs typeface="Calibri"/>
                <a:sym typeface="Calibri"/>
              </a:rPr>
              <a:t>Visualizing the elbow curve and Silhouette score to decide on the optimal number of clusters for K-means clustering algorithm.</a:t>
            </a:r>
            <a:endParaRPr sz="1600">
              <a:solidFill>
                <a:srgbClr val="244061"/>
              </a:solidFill>
              <a:latin typeface="Calibri"/>
              <a:ea typeface="Calibri"/>
              <a:cs typeface="Calibri"/>
              <a:sym typeface="Calibri"/>
            </a:endParaRPr>
          </a:p>
        </p:txBody>
      </p:sp>
      <p:pic>
        <p:nvPicPr>
          <p:cNvPr id="213" name="Google Shape;213;p24"/>
          <p:cNvPicPr preferRelativeResize="0"/>
          <p:nvPr/>
        </p:nvPicPr>
        <p:blipFill rotWithShape="1">
          <a:blip r:embed="rId3">
            <a:alphaModFix/>
          </a:blip>
          <a:srcRect/>
          <a:stretch/>
        </p:blipFill>
        <p:spPr>
          <a:xfrm>
            <a:off x="24653" y="1565447"/>
            <a:ext cx="4019550" cy="2911303"/>
          </a:xfrm>
          <a:prstGeom prst="rect">
            <a:avLst/>
          </a:prstGeom>
          <a:noFill/>
          <a:ln>
            <a:noFill/>
          </a:ln>
        </p:spPr>
      </p:pic>
      <p:pic>
        <p:nvPicPr>
          <p:cNvPr id="214" name="Google Shape;214;p24"/>
          <p:cNvPicPr preferRelativeResize="0"/>
          <p:nvPr/>
        </p:nvPicPr>
        <p:blipFill rotWithShape="1">
          <a:blip r:embed="rId4">
            <a:alphaModFix/>
          </a:blip>
          <a:srcRect/>
          <a:stretch/>
        </p:blipFill>
        <p:spPr>
          <a:xfrm>
            <a:off x="4800600" y="1539516"/>
            <a:ext cx="4184335" cy="3013434"/>
          </a:xfrm>
          <a:prstGeom prst="rect">
            <a:avLst/>
          </a:prstGeom>
          <a:noFill/>
          <a:ln>
            <a:noFill/>
          </a:ln>
        </p:spPr>
      </p:pic>
      <p:sp>
        <p:nvSpPr>
          <p:cNvPr id="215" name="Google Shape;215;p24"/>
          <p:cNvSpPr txBox="1"/>
          <p:nvPr/>
        </p:nvSpPr>
        <p:spPr>
          <a:xfrm>
            <a:off x="24652" y="4595396"/>
            <a:ext cx="9119347"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244061"/>
                </a:solidFill>
                <a:latin typeface="Calibri"/>
                <a:ea typeface="Calibri"/>
                <a:cs typeface="Calibri"/>
                <a:sym typeface="Calibri"/>
              </a:rPr>
              <a:t>Using the Silhouette Score and Elbow Method we select the optimal number of clusters to be 9. </a:t>
            </a:r>
            <a:endParaRPr sz="1600">
              <a:solidFill>
                <a:srgbClr val="24406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5"/>
          <p:cNvPicPr preferRelativeResize="0"/>
          <p:nvPr/>
        </p:nvPicPr>
        <p:blipFill rotWithShape="1">
          <a:blip r:embed="rId3">
            <a:alphaModFix/>
          </a:blip>
          <a:srcRect/>
          <a:stretch/>
        </p:blipFill>
        <p:spPr>
          <a:xfrm>
            <a:off x="0" y="361950"/>
            <a:ext cx="9144000" cy="3886200"/>
          </a:xfrm>
          <a:prstGeom prst="rect">
            <a:avLst/>
          </a:prstGeom>
          <a:noFill/>
          <a:ln>
            <a:noFill/>
          </a:ln>
        </p:spPr>
      </p:pic>
      <p:sp>
        <p:nvSpPr>
          <p:cNvPr id="221" name="Google Shape;221;p25"/>
          <p:cNvSpPr txBox="1"/>
          <p:nvPr/>
        </p:nvSpPr>
        <p:spPr>
          <a:xfrm>
            <a:off x="76200" y="4163020"/>
            <a:ext cx="90678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Arial"/>
              <a:buChar char="•"/>
            </a:pPr>
            <a:r>
              <a:rPr lang="en-US" sz="1800" b="1">
                <a:solidFill>
                  <a:srgbClr val="244061"/>
                </a:solidFill>
                <a:latin typeface="Calibri"/>
                <a:ea typeface="Calibri"/>
                <a:cs typeface="Calibri"/>
                <a:sym typeface="Calibri"/>
              </a:rPr>
              <a:t>The numbers 0 to 8 represent 9-distinct clusters formed by K-means clustering. </a:t>
            </a:r>
            <a:endParaRPr/>
          </a:p>
          <a:p>
            <a:pPr marL="285750" marR="0" lvl="0" indent="-285750" algn="l" rtl="0">
              <a:spcBef>
                <a:spcPts val="0"/>
              </a:spcBef>
              <a:spcAft>
                <a:spcPts val="0"/>
              </a:spcAft>
              <a:buClr>
                <a:srgbClr val="244061"/>
              </a:buClr>
              <a:buSzPts val="1800"/>
              <a:buFont typeface="Arial"/>
              <a:buChar char="•"/>
            </a:pPr>
            <a:r>
              <a:rPr lang="en-US" sz="1800" b="1">
                <a:solidFill>
                  <a:srgbClr val="244061"/>
                </a:solidFill>
                <a:latin typeface="Calibri"/>
                <a:ea typeface="Calibri"/>
                <a:cs typeface="Calibri"/>
                <a:sym typeface="Calibri"/>
              </a:rPr>
              <a:t>Each cluster contains data points similar to those in the same groups but varies from other groups.</a:t>
            </a:r>
            <a:endParaRPr sz="1800" b="1">
              <a:solidFill>
                <a:srgbClr val="24406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p:nvPr/>
        </p:nvSpPr>
        <p:spPr>
          <a:xfrm>
            <a:off x="2286000" y="57150"/>
            <a:ext cx="45720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C00000"/>
                </a:solidFill>
                <a:latin typeface="Calibri"/>
                <a:ea typeface="Calibri"/>
                <a:cs typeface="Calibri"/>
                <a:sym typeface="Calibri"/>
              </a:rPr>
              <a:t>Data represented by each cluster</a:t>
            </a:r>
            <a:endParaRPr sz="2400" b="1">
              <a:solidFill>
                <a:srgbClr val="C00000"/>
              </a:solidFill>
              <a:latin typeface="Calibri"/>
              <a:ea typeface="Calibri"/>
              <a:cs typeface="Calibri"/>
              <a:sym typeface="Calibri"/>
            </a:endParaRPr>
          </a:p>
        </p:txBody>
      </p:sp>
      <p:pic>
        <p:nvPicPr>
          <p:cNvPr id="227" name="Google Shape;227;p26"/>
          <p:cNvPicPr preferRelativeResize="0"/>
          <p:nvPr/>
        </p:nvPicPr>
        <p:blipFill rotWithShape="1">
          <a:blip r:embed="rId3">
            <a:alphaModFix/>
          </a:blip>
          <a:srcRect/>
          <a:stretch/>
        </p:blipFill>
        <p:spPr>
          <a:xfrm>
            <a:off x="-1" y="481836"/>
            <a:ext cx="3242029" cy="2466106"/>
          </a:xfrm>
          <a:prstGeom prst="rect">
            <a:avLst/>
          </a:prstGeom>
          <a:noFill/>
          <a:ln>
            <a:noFill/>
          </a:ln>
        </p:spPr>
      </p:pic>
      <p:sp>
        <p:nvSpPr>
          <p:cNvPr id="228" name="Google Shape;228;p26"/>
          <p:cNvSpPr txBox="1"/>
          <p:nvPr/>
        </p:nvSpPr>
        <p:spPr>
          <a:xfrm>
            <a:off x="-762000" y="2992219"/>
            <a:ext cx="4572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Stand-Up Comedy Show</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- 0</a:t>
            </a:r>
            <a:endParaRPr sz="1800" b="1" i="0">
              <a:solidFill>
                <a:srgbClr val="244061"/>
              </a:solidFill>
              <a:latin typeface="Calibri"/>
              <a:ea typeface="Calibri"/>
              <a:cs typeface="Calibri"/>
              <a:sym typeface="Calibri"/>
            </a:endParaRPr>
          </a:p>
        </p:txBody>
      </p:sp>
      <p:pic>
        <p:nvPicPr>
          <p:cNvPr id="229" name="Google Shape;229;p26"/>
          <p:cNvPicPr preferRelativeResize="0"/>
          <p:nvPr/>
        </p:nvPicPr>
        <p:blipFill rotWithShape="1">
          <a:blip r:embed="rId4">
            <a:alphaModFix/>
          </a:blip>
          <a:srcRect/>
          <a:stretch/>
        </p:blipFill>
        <p:spPr>
          <a:xfrm>
            <a:off x="2551020" y="2837328"/>
            <a:ext cx="3808153" cy="2306171"/>
          </a:xfrm>
          <a:prstGeom prst="rect">
            <a:avLst/>
          </a:prstGeom>
          <a:noFill/>
          <a:ln>
            <a:noFill/>
          </a:ln>
        </p:spPr>
      </p:pic>
      <p:sp>
        <p:nvSpPr>
          <p:cNvPr id="230" name="Google Shape;230;p26"/>
          <p:cNvSpPr txBox="1"/>
          <p:nvPr/>
        </p:nvSpPr>
        <p:spPr>
          <a:xfrm>
            <a:off x="3773581" y="2114550"/>
            <a:ext cx="17128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244061"/>
                </a:solidFill>
                <a:latin typeface="Calibri"/>
                <a:ea typeface="Calibri"/>
                <a:cs typeface="Calibri"/>
                <a:sym typeface="Calibri"/>
              </a:rPr>
              <a:t>Drama, Horror</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- 1</a:t>
            </a:r>
            <a:endParaRPr sz="1800" b="1" i="0">
              <a:solidFill>
                <a:srgbClr val="244061"/>
              </a:solidFill>
              <a:latin typeface="Calibri"/>
              <a:ea typeface="Calibri"/>
              <a:cs typeface="Calibri"/>
              <a:sym typeface="Calibri"/>
            </a:endParaRPr>
          </a:p>
        </p:txBody>
      </p:sp>
      <p:pic>
        <p:nvPicPr>
          <p:cNvPr id="231" name="Google Shape;231;p26"/>
          <p:cNvPicPr preferRelativeResize="0"/>
          <p:nvPr/>
        </p:nvPicPr>
        <p:blipFill rotWithShape="1">
          <a:blip r:embed="rId5">
            <a:alphaModFix/>
          </a:blip>
          <a:srcRect/>
          <a:stretch/>
        </p:blipFill>
        <p:spPr>
          <a:xfrm>
            <a:off x="5791201" y="518814"/>
            <a:ext cx="3352800" cy="2507823"/>
          </a:xfrm>
          <a:prstGeom prst="rect">
            <a:avLst/>
          </a:prstGeom>
          <a:noFill/>
          <a:ln>
            <a:noFill/>
          </a:ln>
        </p:spPr>
      </p:pic>
      <p:sp>
        <p:nvSpPr>
          <p:cNvPr id="232" name="Google Shape;232;p26"/>
          <p:cNvSpPr txBox="1"/>
          <p:nvPr/>
        </p:nvSpPr>
        <p:spPr>
          <a:xfrm>
            <a:off x="6592981" y="3068419"/>
            <a:ext cx="186521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Kid's TV, Anime</a:t>
            </a:r>
            <a:endParaRPr/>
          </a:p>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Cluster - 2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p:nvPr/>
        </p:nvSpPr>
        <p:spPr>
          <a:xfrm>
            <a:off x="2286000" y="57150"/>
            <a:ext cx="45720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C00000"/>
                </a:solidFill>
                <a:latin typeface="Calibri"/>
                <a:ea typeface="Calibri"/>
                <a:cs typeface="Calibri"/>
                <a:sym typeface="Calibri"/>
              </a:rPr>
              <a:t>Data represented by each cluster</a:t>
            </a:r>
            <a:endParaRPr sz="2400" b="1">
              <a:solidFill>
                <a:srgbClr val="C00000"/>
              </a:solidFill>
              <a:latin typeface="Calibri"/>
              <a:ea typeface="Calibri"/>
              <a:cs typeface="Calibri"/>
              <a:sym typeface="Calibri"/>
            </a:endParaRPr>
          </a:p>
        </p:txBody>
      </p:sp>
      <p:pic>
        <p:nvPicPr>
          <p:cNvPr id="238" name="Google Shape;238;p27"/>
          <p:cNvPicPr preferRelativeResize="0"/>
          <p:nvPr/>
        </p:nvPicPr>
        <p:blipFill rotWithShape="1">
          <a:blip r:embed="rId3">
            <a:alphaModFix/>
          </a:blip>
          <a:srcRect/>
          <a:stretch/>
        </p:blipFill>
        <p:spPr>
          <a:xfrm>
            <a:off x="1" y="395287"/>
            <a:ext cx="3302366" cy="2673129"/>
          </a:xfrm>
          <a:prstGeom prst="rect">
            <a:avLst/>
          </a:prstGeom>
          <a:noFill/>
          <a:ln>
            <a:noFill/>
          </a:ln>
        </p:spPr>
      </p:pic>
      <p:sp>
        <p:nvSpPr>
          <p:cNvPr id="239" name="Google Shape;239;p27"/>
          <p:cNvSpPr txBox="1"/>
          <p:nvPr/>
        </p:nvSpPr>
        <p:spPr>
          <a:xfrm>
            <a:off x="-152400" y="3068419"/>
            <a:ext cx="32766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Documentaries, Sports, International, Music and Musicals</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- 3</a:t>
            </a:r>
            <a:endParaRPr sz="1800" b="1" i="0">
              <a:solidFill>
                <a:srgbClr val="244061"/>
              </a:solidFill>
              <a:latin typeface="Calibri"/>
              <a:ea typeface="Calibri"/>
              <a:cs typeface="Calibri"/>
              <a:sym typeface="Calibri"/>
            </a:endParaRPr>
          </a:p>
        </p:txBody>
      </p:sp>
      <p:pic>
        <p:nvPicPr>
          <p:cNvPr id="240" name="Google Shape;240;p27"/>
          <p:cNvPicPr preferRelativeResize="0"/>
          <p:nvPr/>
        </p:nvPicPr>
        <p:blipFill rotWithShape="1">
          <a:blip r:embed="rId4">
            <a:alphaModFix/>
          </a:blip>
          <a:srcRect/>
          <a:stretch/>
        </p:blipFill>
        <p:spPr>
          <a:xfrm>
            <a:off x="2639177" y="2988395"/>
            <a:ext cx="3750977" cy="2190750"/>
          </a:xfrm>
          <a:prstGeom prst="rect">
            <a:avLst/>
          </a:prstGeom>
          <a:noFill/>
          <a:ln>
            <a:noFill/>
          </a:ln>
        </p:spPr>
      </p:pic>
      <p:sp>
        <p:nvSpPr>
          <p:cNvPr id="241" name="Google Shape;241;p27"/>
          <p:cNvSpPr txBox="1"/>
          <p:nvPr/>
        </p:nvSpPr>
        <p:spPr>
          <a:xfrm>
            <a:off x="3268010" y="1962150"/>
            <a:ext cx="2853756"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International TV Shows, Drama</a:t>
            </a:r>
            <a:endParaRPr/>
          </a:p>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Cluster - 4</a:t>
            </a:r>
            <a:endParaRPr/>
          </a:p>
        </p:txBody>
      </p:sp>
      <p:pic>
        <p:nvPicPr>
          <p:cNvPr id="242" name="Google Shape;242;p27"/>
          <p:cNvPicPr preferRelativeResize="0"/>
          <p:nvPr/>
        </p:nvPicPr>
        <p:blipFill rotWithShape="1">
          <a:blip r:embed="rId5">
            <a:alphaModFix/>
          </a:blip>
          <a:srcRect/>
          <a:stretch/>
        </p:blipFill>
        <p:spPr>
          <a:xfrm>
            <a:off x="5882290" y="518815"/>
            <a:ext cx="3261709" cy="2549601"/>
          </a:xfrm>
          <a:prstGeom prst="rect">
            <a:avLst/>
          </a:prstGeom>
          <a:noFill/>
          <a:ln>
            <a:noFill/>
          </a:ln>
        </p:spPr>
      </p:pic>
      <p:sp>
        <p:nvSpPr>
          <p:cNvPr id="243" name="Google Shape;243;p27"/>
          <p:cNvSpPr txBox="1"/>
          <p:nvPr/>
        </p:nvSpPr>
        <p:spPr>
          <a:xfrm>
            <a:off x="6324600" y="3220819"/>
            <a:ext cx="293538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Children and Family Movies</a:t>
            </a:r>
            <a:endParaRPr/>
          </a:p>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Cluster - 5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p:nvPr/>
        </p:nvSpPr>
        <p:spPr>
          <a:xfrm>
            <a:off x="2286000" y="57150"/>
            <a:ext cx="45720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C00000"/>
                </a:solidFill>
                <a:latin typeface="Calibri"/>
                <a:ea typeface="Calibri"/>
                <a:cs typeface="Calibri"/>
                <a:sym typeface="Calibri"/>
              </a:rPr>
              <a:t>Data represented by each cluster</a:t>
            </a:r>
            <a:endParaRPr sz="2400" b="1">
              <a:solidFill>
                <a:srgbClr val="C00000"/>
              </a:solidFill>
              <a:latin typeface="Calibri"/>
              <a:ea typeface="Calibri"/>
              <a:cs typeface="Calibri"/>
              <a:sym typeface="Calibri"/>
            </a:endParaRPr>
          </a:p>
        </p:txBody>
      </p:sp>
      <p:pic>
        <p:nvPicPr>
          <p:cNvPr id="249" name="Google Shape;249;p28"/>
          <p:cNvPicPr preferRelativeResize="0"/>
          <p:nvPr/>
        </p:nvPicPr>
        <p:blipFill rotWithShape="1">
          <a:blip r:embed="rId3">
            <a:alphaModFix/>
          </a:blip>
          <a:srcRect/>
          <a:stretch/>
        </p:blipFill>
        <p:spPr>
          <a:xfrm>
            <a:off x="1" y="506489"/>
            <a:ext cx="3276599" cy="2474914"/>
          </a:xfrm>
          <a:prstGeom prst="rect">
            <a:avLst/>
          </a:prstGeom>
          <a:noFill/>
          <a:ln>
            <a:noFill/>
          </a:ln>
        </p:spPr>
      </p:pic>
      <p:sp>
        <p:nvSpPr>
          <p:cNvPr id="250" name="Google Shape;250;p28"/>
          <p:cNvSpPr txBox="1"/>
          <p:nvPr/>
        </p:nvSpPr>
        <p:spPr>
          <a:xfrm>
            <a:off x="76200" y="3144619"/>
            <a:ext cx="2590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Action and Adventures, Sci-Fi and Fantasy</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- 6</a:t>
            </a:r>
            <a:endParaRPr sz="1800" b="1" i="0">
              <a:solidFill>
                <a:srgbClr val="244061"/>
              </a:solidFill>
              <a:latin typeface="Calibri"/>
              <a:ea typeface="Calibri"/>
              <a:cs typeface="Calibri"/>
              <a:sym typeface="Calibri"/>
            </a:endParaRPr>
          </a:p>
        </p:txBody>
      </p:sp>
      <p:pic>
        <p:nvPicPr>
          <p:cNvPr id="251" name="Google Shape;251;p28"/>
          <p:cNvPicPr preferRelativeResize="0"/>
          <p:nvPr/>
        </p:nvPicPr>
        <p:blipFill rotWithShape="1">
          <a:blip r:embed="rId4">
            <a:alphaModFix/>
          </a:blip>
          <a:srcRect/>
          <a:stretch/>
        </p:blipFill>
        <p:spPr>
          <a:xfrm>
            <a:off x="2477901" y="2955463"/>
            <a:ext cx="4067175" cy="2188037"/>
          </a:xfrm>
          <a:prstGeom prst="rect">
            <a:avLst/>
          </a:prstGeom>
          <a:noFill/>
          <a:ln>
            <a:noFill/>
          </a:ln>
        </p:spPr>
      </p:pic>
      <p:sp>
        <p:nvSpPr>
          <p:cNvPr id="252" name="Google Shape;252;p28"/>
          <p:cNvSpPr txBox="1"/>
          <p:nvPr/>
        </p:nvSpPr>
        <p:spPr>
          <a:xfrm>
            <a:off x="3429000" y="1885950"/>
            <a:ext cx="23622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Comedies, Romantic Movies</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- 7</a:t>
            </a:r>
            <a:endParaRPr sz="1800" b="1" i="0">
              <a:solidFill>
                <a:srgbClr val="244061"/>
              </a:solidFill>
              <a:latin typeface="Calibri"/>
              <a:ea typeface="Calibri"/>
              <a:cs typeface="Calibri"/>
              <a:sym typeface="Calibri"/>
            </a:endParaRPr>
          </a:p>
        </p:txBody>
      </p:sp>
      <p:pic>
        <p:nvPicPr>
          <p:cNvPr id="253" name="Google Shape;253;p28"/>
          <p:cNvPicPr preferRelativeResize="0"/>
          <p:nvPr/>
        </p:nvPicPr>
        <p:blipFill rotWithShape="1">
          <a:blip r:embed="rId5">
            <a:alphaModFix/>
          </a:blip>
          <a:srcRect/>
          <a:stretch/>
        </p:blipFill>
        <p:spPr>
          <a:xfrm>
            <a:off x="5791200" y="518816"/>
            <a:ext cx="3352799" cy="2586334"/>
          </a:xfrm>
          <a:prstGeom prst="rect">
            <a:avLst/>
          </a:prstGeom>
          <a:noFill/>
          <a:ln>
            <a:noFill/>
          </a:ln>
        </p:spPr>
      </p:pic>
      <p:sp>
        <p:nvSpPr>
          <p:cNvPr id="254" name="Google Shape;254;p28"/>
          <p:cNvSpPr txBox="1"/>
          <p:nvPr/>
        </p:nvSpPr>
        <p:spPr>
          <a:xfrm>
            <a:off x="6781800" y="3297019"/>
            <a:ext cx="2057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a:solidFill>
                  <a:srgbClr val="244061"/>
                </a:solidFill>
                <a:latin typeface="Calibri"/>
                <a:ea typeface="Calibri"/>
                <a:cs typeface="Calibri"/>
                <a:sym typeface="Calibri"/>
              </a:rPr>
              <a:t>Docuseries, Reality TV</a:t>
            </a:r>
            <a:endParaRPr/>
          </a:p>
          <a:p>
            <a:pPr marL="0" marR="0" lvl="0" indent="0" algn="ctr" rtl="0">
              <a:spcBef>
                <a:spcPts val="0"/>
              </a:spcBef>
              <a:spcAft>
                <a:spcPts val="0"/>
              </a:spcAft>
              <a:buNone/>
            </a:pPr>
            <a:r>
              <a:rPr lang="en-US" sz="1800" b="1">
                <a:solidFill>
                  <a:srgbClr val="244061"/>
                </a:solidFill>
                <a:latin typeface="Calibri"/>
                <a:ea typeface="Calibri"/>
                <a:cs typeface="Calibri"/>
                <a:sym typeface="Calibri"/>
              </a:rPr>
              <a:t>Cluster - 8</a:t>
            </a:r>
            <a:endParaRPr sz="1800" b="1" i="0">
              <a:solidFill>
                <a:srgbClr val="24406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p:nvPr/>
        </p:nvSpPr>
        <p:spPr>
          <a:xfrm>
            <a:off x="1905000" y="57150"/>
            <a:ext cx="52578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C00000"/>
                </a:solidFill>
                <a:latin typeface="Calibri"/>
                <a:ea typeface="Calibri"/>
                <a:cs typeface="Calibri"/>
                <a:sym typeface="Calibri"/>
              </a:rPr>
              <a:t>Agglomerative Hierarchical Clustering</a:t>
            </a:r>
            <a:endParaRPr/>
          </a:p>
        </p:txBody>
      </p:sp>
      <p:pic>
        <p:nvPicPr>
          <p:cNvPr id="260" name="Google Shape;260;p29"/>
          <p:cNvPicPr preferRelativeResize="0"/>
          <p:nvPr/>
        </p:nvPicPr>
        <p:blipFill rotWithShape="1">
          <a:blip r:embed="rId3">
            <a:alphaModFix/>
          </a:blip>
          <a:srcRect/>
          <a:stretch/>
        </p:blipFill>
        <p:spPr>
          <a:xfrm>
            <a:off x="0" y="587583"/>
            <a:ext cx="9144000" cy="3499237"/>
          </a:xfrm>
          <a:prstGeom prst="rect">
            <a:avLst/>
          </a:prstGeom>
          <a:noFill/>
          <a:ln>
            <a:noFill/>
          </a:ln>
        </p:spPr>
      </p:pic>
      <p:sp>
        <p:nvSpPr>
          <p:cNvPr id="261" name="Google Shape;261;p29"/>
          <p:cNvSpPr txBox="1"/>
          <p:nvPr/>
        </p:nvSpPr>
        <p:spPr>
          <a:xfrm>
            <a:off x="76200" y="4086820"/>
            <a:ext cx="90678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44061"/>
              </a:buClr>
              <a:buSzPts val="1800"/>
              <a:buFont typeface="Arial"/>
              <a:buChar char="•"/>
            </a:pPr>
            <a:r>
              <a:rPr lang="en-US" sz="1800" b="1">
                <a:solidFill>
                  <a:srgbClr val="244061"/>
                </a:solidFill>
                <a:latin typeface="Calibri"/>
                <a:ea typeface="Calibri"/>
                <a:cs typeface="Calibri"/>
                <a:sym typeface="Calibri"/>
              </a:rPr>
              <a:t>The numbers 0 and 1 represent 2-distinct clusters formed by K-means clustering. </a:t>
            </a:r>
            <a:endParaRPr/>
          </a:p>
          <a:p>
            <a:pPr marL="285750" marR="0" lvl="0" indent="-285750" algn="l" rtl="0">
              <a:spcBef>
                <a:spcPts val="0"/>
              </a:spcBef>
              <a:spcAft>
                <a:spcPts val="0"/>
              </a:spcAft>
              <a:buClr>
                <a:srgbClr val="244061"/>
              </a:buClr>
              <a:buSzPts val="1800"/>
              <a:buFont typeface="Arial"/>
              <a:buChar char="•"/>
            </a:pPr>
            <a:r>
              <a:rPr lang="en-US" sz="1800" b="1">
                <a:solidFill>
                  <a:srgbClr val="244061"/>
                </a:solidFill>
                <a:latin typeface="Calibri"/>
                <a:ea typeface="Calibri"/>
                <a:cs typeface="Calibri"/>
                <a:sym typeface="Calibri"/>
              </a:rPr>
              <a:t>Each cluster contains data points similar to those in the same groups but varies from other groups.</a:t>
            </a:r>
            <a:endParaRPr sz="1800" b="1">
              <a:solidFill>
                <a:srgbClr val="24406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txBox="1"/>
          <p:nvPr/>
        </p:nvSpPr>
        <p:spPr>
          <a:xfrm>
            <a:off x="457200" y="-95250"/>
            <a:ext cx="2309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00000"/>
                </a:solidFill>
                <a:latin typeface="Calibri"/>
                <a:ea typeface="Calibri"/>
                <a:cs typeface="Calibri"/>
                <a:sym typeface="Calibri"/>
              </a:rPr>
              <a:t>Introduction</a:t>
            </a:r>
            <a:endParaRPr/>
          </a:p>
        </p:txBody>
      </p:sp>
      <p:sp>
        <p:nvSpPr>
          <p:cNvPr id="60" name="Google Shape;60;p3"/>
          <p:cNvSpPr txBox="1"/>
          <p:nvPr/>
        </p:nvSpPr>
        <p:spPr>
          <a:xfrm>
            <a:off x="304800" y="361950"/>
            <a:ext cx="5562600" cy="4802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rgbClr val="244061"/>
                </a:solidFill>
                <a:latin typeface="Calibri"/>
                <a:ea typeface="Calibri"/>
                <a:cs typeface="Calibri"/>
                <a:sym typeface="Calibri"/>
              </a:rPr>
              <a:t>Netflix, founded in 1997, is a leading global streaming service offering a wide range of movies, TV shows, documentaries, and original content. Initially a DVD rental-by-mail service, Netflix transitioned into a streaming service in 2007, allowing subscribers to stream movies and TV shows directly to their devices. The platform's extensive library caters to diverse interests and preferences, with subscribers accessing content on various devices. Netflix's success is attributed to its user-friendly interface, personalized recommendations, and convenience, allowing subscribers to binge-watch entire seasons or discover new content at their own pace. With a global reach in over 190 countries, Netflix has transformed the way people consume entertainment and become a household name synonymous with streaming and on-demand viewing.</a:t>
            </a:r>
            <a:endParaRPr sz="1800" b="1">
              <a:solidFill>
                <a:srgbClr val="244061"/>
              </a:solidFill>
              <a:latin typeface="Calibri"/>
              <a:ea typeface="Calibri"/>
              <a:cs typeface="Calibri"/>
              <a:sym typeface="Calibri"/>
            </a:endParaRPr>
          </a:p>
        </p:txBody>
      </p:sp>
      <p:pic>
        <p:nvPicPr>
          <p:cNvPr id="61" name="Google Shape;61;p3" descr="Symbol"/>
          <p:cNvPicPr preferRelativeResize="0"/>
          <p:nvPr/>
        </p:nvPicPr>
        <p:blipFill rotWithShape="1">
          <a:blip r:embed="rId3">
            <a:alphaModFix/>
          </a:blip>
          <a:srcRect/>
          <a:stretch/>
        </p:blipFill>
        <p:spPr>
          <a:xfrm>
            <a:off x="5943600" y="1352550"/>
            <a:ext cx="3131424" cy="28672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0"/>
          <p:cNvPicPr preferRelativeResize="0"/>
          <p:nvPr/>
        </p:nvPicPr>
        <p:blipFill rotWithShape="1">
          <a:blip r:embed="rId3">
            <a:alphaModFix/>
          </a:blip>
          <a:srcRect/>
          <a:stretch/>
        </p:blipFill>
        <p:spPr>
          <a:xfrm>
            <a:off x="0" y="971550"/>
            <a:ext cx="5400791" cy="3581400"/>
          </a:xfrm>
          <a:prstGeom prst="rect">
            <a:avLst/>
          </a:prstGeom>
          <a:noFill/>
          <a:ln>
            <a:noFill/>
          </a:ln>
        </p:spPr>
      </p:pic>
      <p:sp>
        <p:nvSpPr>
          <p:cNvPr id="267" name="Google Shape;267;p30"/>
          <p:cNvSpPr txBox="1"/>
          <p:nvPr/>
        </p:nvSpPr>
        <p:spPr>
          <a:xfrm>
            <a:off x="5400791" y="1477187"/>
            <a:ext cx="3590810" cy="254236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a:solidFill>
                  <a:srgbClr val="244061"/>
                </a:solidFill>
                <a:latin typeface="Calibri"/>
                <a:ea typeface="Calibri"/>
                <a:cs typeface="Calibri"/>
                <a:sym typeface="Calibri"/>
              </a:rPr>
              <a:t>• Visualizing the dendrogram to decide on the optimal number of clusters for the agglomerative (hierarchical) clustering algorithm. </a:t>
            </a:r>
            <a:endParaRPr/>
          </a:p>
          <a:p>
            <a:pPr marL="0" marR="0" lvl="0" indent="0" algn="l" rtl="0">
              <a:lnSpc>
                <a:spcPct val="150000"/>
              </a:lnSpc>
              <a:spcBef>
                <a:spcPts val="0"/>
              </a:spcBef>
              <a:spcAft>
                <a:spcPts val="0"/>
              </a:spcAft>
              <a:buNone/>
            </a:pPr>
            <a:r>
              <a:rPr lang="en-US" sz="1800" b="1">
                <a:solidFill>
                  <a:srgbClr val="244061"/>
                </a:solidFill>
                <a:latin typeface="Calibri"/>
                <a:ea typeface="Calibri"/>
                <a:cs typeface="Calibri"/>
                <a:sym typeface="Calibri"/>
              </a:rPr>
              <a:t>• 2 clusters can be built using the agglomerative clustering algorithm.</a:t>
            </a:r>
            <a:endParaRPr sz="1800" b="1">
              <a:solidFill>
                <a:srgbClr val="244061"/>
              </a:solidFill>
              <a:latin typeface="Calibri"/>
              <a:ea typeface="Calibri"/>
              <a:cs typeface="Calibri"/>
              <a:sym typeface="Calibri"/>
            </a:endParaRPr>
          </a:p>
        </p:txBody>
      </p:sp>
      <p:sp>
        <p:nvSpPr>
          <p:cNvPr id="268" name="Google Shape;268;p30"/>
          <p:cNvSpPr txBox="1"/>
          <p:nvPr/>
        </p:nvSpPr>
        <p:spPr>
          <a:xfrm>
            <a:off x="1905000" y="205085"/>
            <a:ext cx="52578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C00000"/>
                </a:solidFill>
                <a:latin typeface="Calibri"/>
                <a:ea typeface="Calibri"/>
                <a:cs typeface="Calibri"/>
                <a:sym typeface="Calibri"/>
              </a:rPr>
              <a:t>Agglomerative Hierarchical Clustering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2eabfc9c9c_0_0"/>
          <p:cNvSpPr txBox="1"/>
          <p:nvPr/>
        </p:nvSpPr>
        <p:spPr>
          <a:xfrm>
            <a:off x="4321650" y="1600200"/>
            <a:ext cx="4822500" cy="3016800"/>
          </a:xfrm>
          <a:prstGeom prst="rect">
            <a:avLst/>
          </a:prstGeom>
          <a:noFill/>
          <a:ln>
            <a:noFill/>
          </a:ln>
        </p:spPr>
        <p:txBody>
          <a:bodyPr spcFirstLastPara="1" wrap="square" lIns="91425" tIns="91425" rIns="91425" bIns="91425" anchor="t" anchorCtr="0">
            <a:spAutoFit/>
          </a:bodyPr>
          <a:lstStyle/>
          <a:p>
            <a:pPr marL="285750" lvl="0" indent="-285750" algn="just" rtl="0">
              <a:lnSpc>
                <a:spcPct val="150000"/>
              </a:lnSpc>
              <a:spcBef>
                <a:spcPts val="0"/>
              </a:spcBef>
              <a:spcAft>
                <a:spcPts val="0"/>
              </a:spcAft>
              <a:buClr>
                <a:srgbClr val="244061"/>
              </a:buClr>
              <a:buSzPts val="1600"/>
              <a:buChar char="•"/>
            </a:pPr>
            <a:r>
              <a:rPr lang="en-US" sz="1600" b="1">
                <a:solidFill>
                  <a:srgbClr val="244061"/>
                </a:solidFill>
                <a:latin typeface="Calibri"/>
                <a:ea typeface="Calibri"/>
                <a:cs typeface="Calibri"/>
                <a:sym typeface="Calibri"/>
              </a:rPr>
              <a:t>Taking all of these assessment factors into consideration, Hierarchical Clustering appears as the best option. Its higher Calinski-Harabasz score implies stronger cluster separation, while its lower Davies-Bouldin score shows well-defined clusters with less overlap. While K-Means Clustering has a higher silhouette score, Hierarchical Clustering has a better overall performance.</a:t>
            </a:r>
            <a:endParaRPr/>
          </a:p>
        </p:txBody>
      </p:sp>
      <p:pic>
        <p:nvPicPr>
          <p:cNvPr id="274" name="Google Shape;274;g22eabfc9c9c_0_0"/>
          <p:cNvPicPr preferRelativeResize="0"/>
          <p:nvPr/>
        </p:nvPicPr>
        <p:blipFill>
          <a:blip r:embed="rId3">
            <a:alphaModFix/>
          </a:blip>
          <a:stretch>
            <a:fillRect/>
          </a:stretch>
        </p:blipFill>
        <p:spPr>
          <a:xfrm>
            <a:off x="66525" y="1222225"/>
            <a:ext cx="4255125" cy="3883175"/>
          </a:xfrm>
          <a:prstGeom prst="rect">
            <a:avLst/>
          </a:prstGeom>
          <a:noFill/>
          <a:ln>
            <a:noFill/>
          </a:ln>
        </p:spPr>
      </p:pic>
      <p:sp>
        <p:nvSpPr>
          <p:cNvPr id="275" name="Google Shape;275;g22eabfc9c9c_0_0"/>
          <p:cNvSpPr txBox="1"/>
          <p:nvPr/>
        </p:nvSpPr>
        <p:spPr>
          <a:xfrm>
            <a:off x="1825350" y="152400"/>
            <a:ext cx="5394900" cy="64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US" sz="3000" b="1">
                <a:solidFill>
                  <a:srgbClr val="C00000"/>
                </a:solidFill>
                <a:highlight>
                  <a:srgbClr val="FFFFFF"/>
                </a:highlight>
                <a:latin typeface="Calibri"/>
                <a:ea typeface="Calibri"/>
                <a:cs typeface="Calibri"/>
                <a:sym typeface="Calibri"/>
              </a:rPr>
              <a:t> Final Prediction Model</a:t>
            </a:r>
            <a:endParaRPr sz="3000" b="1">
              <a:solidFill>
                <a:srgbClr val="C00000"/>
              </a:solidFill>
              <a:highlight>
                <a:srgbClr val="FFFFFF"/>
              </a:highlight>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3048000" y="57150"/>
            <a:ext cx="2276400" cy="50460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None/>
            </a:pPr>
            <a:r>
              <a:rPr lang="en-US" sz="3200">
                <a:latin typeface="Calibri"/>
                <a:ea typeface="Calibri"/>
                <a:cs typeface="Calibri"/>
                <a:sym typeface="Calibri"/>
              </a:rPr>
              <a:t>Conclusion</a:t>
            </a:r>
            <a:endParaRPr sz="3200">
              <a:latin typeface="Calibri"/>
              <a:ea typeface="Calibri"/>
              <a:cs typeface="Calibri"/>
              <a:sym typeface="Calibri"/>
            </a:endParaRPr>
          </a:p>
        </p:txBody>
      </p:sp>
      <p:sp>
        <p:nvSpPr>
          <p:cNvPr id="281" name="Google Shape;281;p31"/>
          <p:cNvSpPr txBox="1"/>
          <p:nvPr/>
        </p:nvSpPr>
        <p:spPr>
          <a:xfrm>
            <a:off x="685800" y="5086350"/>
            <a:ext cx="8458200" cy="276999"/>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None/>
            </a:pPr>
            <a:r>
              <a:rPr lang="en-US" sz="1200">
                <a:solidFill>
                  <a:srgbClr val="0D3A45"/>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282" name="Google Shape;282;p31"/>
          <p:cNvSpPr txBox="1"/>
          <p:nvPr/>
        </p:nvSpPr>
        <p:spPr>
          <a:xfrm>
            <a:off x="0" y="588575"/>
            <a:ext cx="9144000" cy="17547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600" b="1" i="0">
                <a:solidFill>
                  <a:srgbClr val="244061"/>
                </a:solidFill>
                <a:latin typeface="Calibri"/>
                <a:ea typeface="Calibri"/>
                <a:cs typeface="Calibri"/>
                <a:sym typeface="Calibri"/>
              </a:rPr>
              <a:t>Netflix's cluster analysis utilized unsupervised learning algorithms like K-means and Agglomerative clustering to group similar movies based on features like descriptions, cast members, directors, genres, and countries. The results provided valuable insights for personalized recommendations and targeted marketing strategies. The Silhouette Score, Calinski-Harabasz Score, and Davies-Bouldin Score assessed the clustering models' quality and effectiveness, contributing to data-driven decision making in the entertainment industry.</a:t>
            </a:r>
            <a:endParaRPr sz="1600" b="1">
              <a:solidFill>
                <a:srgbClr val="244061"/>
              </a:solidFill>
              <a:latin typeface="Calibri"/>
              <a:ea typeface="Calibri"/>
              <a:cs typeface="Calibri"/>
              <a:sym typeface="Calibri"/>
            </a:endParaRPr>
          </a:p>
        </p:txBody>
      </p:sp>
      <p:sp>
        <p:nvSpPr>
          <p:cNvPr id="283" name="Google Shape;283;p31"/>
          <p:cNvSpPr txBox="1"/>
          <p:nvPr/>
        </p:nvSpPr>
        <p:spPr>
          <a:xfrm>
            <a:off x="2223925" y="2438400"/>
            <a:ext cx="4374900" cy="58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US" sz="2600" b="1">
                <a:solidFill>
                  <a:srgbClr val="C00000"/>
                </a:solidFill>
                <a:highlight>
                  <a:srgbClr val="FFFFFF"/>
                </a:highlight>
                <a:latin typeface="Calibri"/>
                <a:ea typeface="Calibri"/>
                <a:cs typeface="Calibri"/>
                <a:sym typeface="Calibri"/>
              </a:rPr>
              <a:t>CONCLUSION FROM EDA:</a:t>
            </a:r>
            <a:endParaRPr sz="2600" b="1">
              <a:solidFill>
                <a:srgbClr val="C00000"/>
              </a:solidFill>
              <a:highlight>
                <a:srgbClr val="FFFFFF"/>
              </a:highlight>
              <a:latin typeface="Calibri"/>
              <a:ea typeface="Calibri"/>
              <a:cs typeface="Calibri"/>
              <a:sym typeface="Calibri"/>
            </a:endParaRPr>
          </a:p>
        </p:txBody>
      </p:sp>
      <p:sp>
        <p:nvSpPr>
          <p:cNvPr id="284" name="Google Shape;284;p31"/>
          <p:cNvSpPr txBox="1"/>
          <p:nvPr/>
        </p:nvSpPr>
        <p:spPr>
          <a:xfrm>
            <a:off x="0" y="2971800"/>
            <a:ext cx="9144000" cy="2154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The frequently featured actors are Anupam Kher, Shahrukh Khan, and Om Puri.</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The most material was released in 2019, with the most films and TV episodes released in December.</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Approximately half of the shows on Netflix are produced for adult audiences with a TV-MA rating being the most popular</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There is a significant increase in content release from 2010 to 2020.</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The most films, 1120, were released in 2018, and the most TV shows, 457, were released in 2020.</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The United States, India, and the United Kingdom create 51% of the total content.</a:t>
            </a:r>
            <a:endParaRPr sz="1600" b="1">
              <a:solidFill>
                <a:srgbClr val="0D3A45"/>
              </a:solidFill>
              <a:latin typeface="Calibri"/>
              <a:ea typeface="Calibri"/>
              <a:cs typeface="Calibri"/>
              <a:sym typeface="Calibri"/>
            </a:endParaRPr>
          </a:p>
          <a:p>
            <a:pPr marL="457200" lvl="0" indent="-330200" algn="l" rtl="0">
              <a:spcBef>
                <a:spcPts val="0"/>
              </a:spcBef>
              <a:spcAft>
                <a:spcPts val="0"/>
              </a:spcAft>
              <a:buClr>
                <a:srgbClr val="0D3A45"/>
              </a:buClr>
              <a:buSzPts val="1600"/>
              <a:buFont typeface="Calibri"/>
              <a:buChar char="●"/>
            </a:pPr>
            <a:r>
              <a:rPr lang="en-US" sz="1600" b="1">
                <a:solidFill>
                  <a:srgbClr val="0D3A45"/>
                </a:solidFill>
                <a:latin typeface="Calibri"/>
                <a:ea typeface="Calibri"/>
                <a:cs typeface="Calibri"/>
                <a:sym typeface="Calibri"/>
              </a:rPr>
              <a:t>Maximum programming is composed of content lasting less than 120 minutes.</a:t>
            </a:r>
            <a:endParaRPr sz="1600" b="1">
              <a:solidFill>
                <a:srgbClr val="0D3A45"/>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g256bfd93208_0_15"/>
          <p:cNvSpPr txBox="1">
            <a:spLocks noGrp="1"/>
          </p:cNvSpPr>
          <p:nvPr>
            <p:ph type="title"/>
          </p:nvPr>
        </p:nvSpPr>
        <p:spPr>
          <a:xfrm>
            <a:off x="2054475" y="295100"/>
            <a:ext cx="5099100" cy="1026000"/>
          </a:xfrm>
          <a:prstGeom prst="rect">
            <a:avLst/>
          </a:prstGeom>
        </p:spPr>
        <p:txBody>
          <a:bodyPr spcFirstLastPara="1" wrap="square" lIns="0" tIns="0" rIns="0" bIns="0" anchor="t" anchorCtr="0">
            <a:spAutoFit/>
          </a:bodyPr>
          <a:lstStyle/>
          <a:p>
            <a:pPr marL="0" lvl="0" indent="0" algn="ctr" rtl="0">
              <a:lnSpc>
                <a:spcPct val="115000"/>
              </a:lnSpc>
              <a:spcBef>
                <a:spcPts val="700"/>
              </a:spcBef>
              <a:spcAft>
                <a:spcPts val="700"/>
              </a:spcAft>
              <a:buNone/>
            </a:pPr>
            <a:r>
              <a:rPr lang="en-US" sz="3100">
                <a:solidFill>
                  <a:srgbClr val="DA0000"/>
                </a:solidFill>
                <a:highlight>
                  <a:srgbClr val="FFFFFF"/>
                </a:highlight>
                <a:latin typeface="Calibri"/>
                <a:ea typeface="Calibri"/>
                <a:cs typeface="Calibri"/>
                <a:sym typeface="Calibri"/>
              </a:rPr>
              <a:t>CONCLUSION FROM MODEL IMPLEMENTATION:</a:t>
            </a:r>
            <a:endParaRPr sz="3100">
              <a:solidFill>
                <a:srgbClr val="DA0000"/>
              </a:solidFill>
              <a:latin typeface="Calibri"/>
              <a:ea typeface="Calibri"/>
              <a:cs typeface="Calibri"/>
              <a:sym typeface="Calibri"/>
            </a:endParaRPr>
          </a:p>
        </p:txBody>
      </p:sp>
      <p:sp>
        <p:nvSpPr>
          <p:cNvPr id="290" name="Google Shape;290;g256bfd93208_0_15"/>
          <p:cNvSpPr txBox="1"/>
          <p:nvPr/>
        </p:nvSpPr>
        <p:spPr>
          <a:xfrm>
            <a:off x="0" y="1447800"/>
            <a:ext cx="91440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The data is clustered based on the attributes: director, cast, country, genre, rating, and description.</a:t>
            </a:r>
            <a:endParaRPr sz="1800" b="1">
              <a:solidFill>
                <a:srgbClr val="0D3A45"/>
              </a:solidFill>
              <a:latin typeface="Calibri"/>
              <a:ea typeface="Calibri"/>
              <a:cs typeface="Calibri"/>
              <a:sym typeface="Calibri"/>
            </a:endParaRPr>
          </a:p>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The TFIDF vectorizer was used to tokenize, preprocess, and vectorize the data in these attributes.</a:t>
            </a:r>
            <a:endParaRPr sz="1800" b="1">
              <a:solidFill>
                <a:srgbClr val="0D3A45"/>
              </a:solidFill>
              <a:latin typeface="Calibri"/>
              <a:ea typeface="Calibri"/>
              <a:cs typeface="Calibri"/>
              <a:sym typeface="Calibri"/>
            </a:endParaRPr>
          </a:p>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The data dimensionality, which formed the majority of the variation, was reduced using Principal Component Analysis (PCA).</a:t>
            </a:r>
            <a:endParaRPr sz="1800" b="1">
              <a:solidFill>
                <a:srgbClr val="0D3A45"/>
              </a:solidFill>
              <a:latin typeface="Calibri"/>
              <a:ea typeface="Calibri"/>
              <a:cs typeface="Calibri"/>
              <a:sym typeface="Calibri"/>
            </a:endParaRPr>
          </a:p>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The K-Means Clustering algorithm was used to create clusters, with 9 being the optimum number based on the elbow technique and Silhouette score analysis.</a:t>
            </a:r>
            <a:endParaRPr sz="1800" b="1">
              <a:solidFill>
                <a:srgbClr val="0D3A45"/>
              </a:solidFill>
              <a:latin typeface="Calibri"/>
              <a:ea typeface="Calibri"/>
              <a:cs typeface="Calibri"/>
              <a:sym typeface="Calibri"/>
            </a:endParaRPr>
          </a:p>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The agglomerative clustering technique was used to create clusters, with the dendrogram visualisation indicating that 2 clusters were optimum.</a:t>
            </a:r>
            <a:endParaRPr sz="1800" b="1">
              <a:solidFill>
                <a:srgbClr val="0D3A45"/>
              </a:solidFill>
              <a:latin typeface="Calibri"/>
              <a:ea typeface="Calibri"/>
              <a:cs typeface="Calibri"/>
              <a:sym typeface="Calibri"/>
            </a:endParaRPr>
          </a:p>
          <a:p>
            <a:pPr marL="457200" lvl="0" indent="-342900" algn="l" rtl="0">
              <a:spcBef>
                <a:spcPts val="0"/>
              </a:spcBef>
              <a:spcAft>
                <a:spcPts val="0"/>
              </a:spcAft>
              <a:buClr>
                <a:srgbClr val="0D3A45"/>
              </a:buClr>
              <a:buSzPts val="1800"/>
              <a:buFont typeface="Calibri"/>
              <a:buChar char="●"/>
            </a:pPr>
            <a:r>
              <a:rPr lang="en-US" sz="1800" b="1">
                <a:solidFill>
                  <a:srgbClr val="0D3A45"/>
                </a:solidFill>
                <a:latin typeface="Calibri"/>
                <a:ea typeface="Calibri"/>
                <a:cs typeface="Calibri"/>
                <a:sym typeface="Calibri"/>
              </a:rPr>
              <a:t>Hierarchical Clustering has a better overall performance.</a:t>
            </a:r>
            <a:endParaRPr sz="1800" b="1">
              <a:solidFill>
                <a:srgbClr val="0D3A45"/>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a:spLocks noGrp="1"/>
          </p:cNvSpPr>
          <p:nvPr>
            <p:ph type="title"/>
          </p:nvPr>
        </p:nvSpPr>
        <p:spPr>
          <a:xfrm>
            <a:off x="2480372" y="1686988"/>
            <a:ext cx="4176395" cy="109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7000">
                <a:latin typeface="Calibri"/>
                <a:ea typeface="Calibri"/>
                <a:cs typeface="Calibri"/>
                <a:sym typeface="Calibri"/>
              </a:rPr>
              <a:t>Thank you</a:t>
            </a:r>
            <a:endParaRPr sz="7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381000" y="133350"/>
            <a:ext cx="4867200" cy="5355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400">
                <a:latin typeface="Calibri"/>
                <a:ea typeface="Calibri"/>
                <a:cs typeface="Calibri"/>
                <a:sym typeface="Calibri"/>
              </a:rPr>
              <a:t>Project Summary</a:t>
            </a:r>
            <a:endParaRPr sz="3400">
              <a:latin typeface="Calibri"/>
              <a:ea typeface="Calibri"/>
              <a:cs typeface="Calibri"/>
              <a:sym typeface="Calibri"/>
            </a:endParaRPr>
          </a:p>
        </p:txBody>
      </p:sp>
      <p:sp>
        <p:nvSpPr>
          <p:cNvPr id="67" name="Google Shape;67;p4"/>
          <p:cNvSpPr txBox="1"/>
          <p:nvPr/>
        </p:nvSpPr>
        <p:spPr>
          <a:xfrm>
            <a:off x="381000" y="742950"/>
            <a:ext cx="8305800" cy="4340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b="1">
                <a:solidFill>
                  <a:srgbClr val="244061"/>
                </a:solidFill>
                <a:latin typeface="Calibri"/>
                <a:ea typeface="Calibri"/>
                <a:cs typeface="Calibri"/>
                <a:sym typeface="Calibri"/>
              </a:rPr>
              <a:t>The Netflix cluster analysis project aimed to identify trends and group similar items in a dataset containing information on films, actors, directors, genres, and countries. A methodical approach was used, including data preprocessing, feature extraction, dimension reduction, clustering algorithm selection, cluster visualization, and evaluation. The project yielded valuable insights into Netflix's dataset, enabling personalized recommendations, targeted marketing, and content classification. Further refinement and exploration of algorithms, parameters, and features are needed to improve clustering performance and provide a foundation for data-driven decision making in the entertainment industry.</a:t>
            </a:r>
            <a:endParaRPr sz="2300" b="1">
              <a:solidFill>
                <a:srgbClr val="24406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1436370" y="36552"/>
            <a:ext cx="5421600" cy="55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3600" b="1" i="0">
                <a:solidFill>
                  <a:srgbClr val="C00000"/>
                </a:solidFill>
                <a:latin typeface="Calibri"/>
                <a:ea typeface="Calibri"/>
                <a:cs typeface="Calibri"/>
                <a:sym typeface="Calibri"/>
              </a:rPr>
              <a:t>Problem Statement</a:t>
            </a:r>
            <a:endParaRPr sz="3600">
              <a:solidFill>
                <a:srgbClr val="C00000"/>
              </a:solidFill>
              <a:latin typeface="Calibri"/>
              <a:ea typeface="Calibri"/>
              <a:cs typeface="Calibri"/>
              <a:sym typeface="Calibri"/>
            </a:endParaRPr>
          </a:p>
        </p:txBody>
      </p:sp>
      <p:sp>
        <p:nvSpPr>
          <p:cNvPr id="73" name="Google Shape;73;p5"/>
          <p:cNvSpPr txBox="1"/>
          <p:nvPr/>
        </p:nvSpPr>
        <p:spPr>
          <a:xfrm>
            <a:off x="0" y="514350"/>
            <a:ext cx="9144000" cy="2801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b="1">
                <a:solidFill>
                  <a:srgbClr val="244061"/>
                </a:solidFill>
                <a:latin typeface="Calibri"/>
                <a:ea typeface="Calibri"/>
                <a:cs typeface="Calibri"/>
                <a:sym typeface="Calibri"/>
              </a:rPr>
              <a:t>The aim is to do cluster analysis on a Netflix dataset in order to identify patterns and group similar items together. The collection contains a variety of information, including descriptions, actors, directors, types, and countries, among others. The goal is to find movie clusters based on these traits, which will allow for customized recommendations, targeted marketing, and content classification. The study aims to provide relevant insights about movie connections and to enable data-driven decision-making in the entertainment industry.</a:t>
            </a:r>
            <a:endParaRPr sz="2200" b="1">
              <a:solidFill>
                <a:srgbClr val="244061"/>
              </a:solidFill>
              <a:latin typeface="Calibri"/>
              <a:ea typeface="Calibri"/>
              <a:cs typeface="Calibri"/>
              <a:sym typeface="Calibri"/>
            </a:endParaRPr>
          </a:p>
        </p:txBody>
      </p:sp>
      <p:pic>
        <p:nvPicPr>
          <p:cNvPr id="74" name="Google Shape;74;p5" descr="Logo"/>
          <p:cNvPicPr preferRelativeResize="0"/>
          <p:nvPr/>
        </p:nvPicPr>
        <p:blipFill rotWithShape="1">
          <a:blip r:embed="rId3">
            <a:alphaModFix/>
          </a:blip>
          <a:srcRect/>
          <a:stretch/>
        </p:blipFill>
        <p:spPr>
          <a:xfrm>
            <a:off x="1143000" y="3028950"/>
            <a:ext cx="6629399" cy="2096631"/>
          </a:xfrm>
          <a:prstGeom prst="rect">
            <a:avLst/>
          </a:prstGeom>
          <a:noFill/>
          <a:ln>
            <a:noFill/>
          </a:ln>
        </p:spPr>
      </p:pic>
      <p:sp>
        <p:nvSpPr>
          <p:cNvPr id="75" name="Google Shape;75;p5" descr="168 Lights camera action Vector Images | Depositphotos"/>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5" descr="168 Lights camera action Vector Images | Depositphotos"/>
          <p:cNvSpPr/>
          <p:nvPr/>
        </p:nvSpPr>
        <p:spPr>
          <a:xfrm rot="10800000" flipH="1">
            <a:off x="4572000" y="2876549"/>
            <a:ext cx="304800" cy="341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7" name="Google Shape;77;p5" descr="hand drawn Movie clapperboard icon. Film set clapper for cinema production. Board clap for video clip scene start. Lights, camera, action! Hand drawn sketch in vector doodle style Camera - Photographic Equipment stock vector"/>
          <p:cNvPicPr preferRelativeResize="0"/>
          <p:nvPr/>
        </p:nvPicPr>
        <p:blipFill rotWithShape="1">
          <a:blip r:embed="rId4">
            <a:alphaModFix/>
          </a:blip>
          <a:srcRect/>
          <a:stretch/>
        </p:blipFill>
        <p:spPr>
          <a:xfrm>
            <a:off x="7239000" y="3220581"/>
            <a:ext cx="1904999" cy="1904999"/>
          </a:xfrm>
          <a:prstGeom prst="rect">
            <a:avLst/>
          </a:prstGeom>
          <a:noFill/>
          <a:ln>
            <a:noFill/>
          </a:ln>
        </p:spPr>
      </p:pic>
      <p:pic>
        <p:nvPicPr>
          <p:cNvPr id="78" name="Google Shape;78;p5" descr="Cinema camera icon or logo isolated on white background. Movie time concept. Creative template for cinema poster. Simple flat style vector illustration. Movie Camera stock vector"/>
          <p:cNvPicPr preferRelativeResize="0"/>
          <p:nvPr/>
        </p:nvPicPr>
        <p:blipFill rotWithShape="1">
          <a:blip r:embed="rId5">
            <a:alphaModFix/>
          </a:blip>
          <a:srcRect/>
          <a:stretch/>
        </p:blipFill>
        <p:spPr>
          <a:xfrm>
            <a:off x="4878" y="3281061"/>
            <a:ext cx="1844520" cy="18445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1141205" y="56768"/>
            <a:ext cx="59643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200">
                <a:latin typeface="Calibri"/>
                <a:ea typeface="Calibri"/>
                <a:cs typeface="Calibri"/>
                <a:sym typeface="Calibri"/>
              </a:rPr>
              <a:t>Data Description</a:t>
            </a:r>
            <a:endParaRPr/>
          </a:p>
        </p:txBody>
      </p:sp>
      <p:sp>
        <p:nvSpPr>
          <p:cNvPr id="84" name="Google Shape;84;p6"/>
          <p:cNvSpPr txBox="1"/>
          <p:nvPr/>
        </p:nvSpPr>
        <p:spPr>
          <a:xfrm>
            <a:off x="303004" y="1047750"/>
            <a:ext cx="7774200" cy="3178500"/>
          </a:xfrm>
          <a:prstGeom prst="rect">
            <a:avLst/>
          </a:prstGeom>
          <a:noFill/>
          <a:ln>
            <a:noFill/>
          </a:ln>
        </p:spPr>
        <p:txBody>
          <a:bodyPr spcFirstLastPara="1" wrap="square" lIns="0" tIns="12700" rIns="0" bIns="0" anchor="t" anchorCtr="0">
            <a:spAutoFit/>
          </a:bodyPr>
          <a:lstStyle/>
          <a:p>
            <a:pPr marL="551180" marR="0" lvl="1" indent="0" algn="l" rtl="0">
              <a:lnSpc>
                <a:spcPct val="150000"/>
              </a:lnSpc>
              <a:spcBef>
                <a:spcPts val="0"/>
              </a:spcBef>
              <a:spcAft>
                <a:spcPts val="0"/>
              </a:spcAft>
              <a:buNone/>
            </a:pPr>
            <a:r>
              <a:rPr lang="en-US" sz="2400" b="1" i="0" u="none" strike="noStrike" cap="none">
                <a:solidFill>
                  <a:srgbClr val="244061"/>
                </a:solidFill>
                <a:latin typeface="Calibri"/>
                <a:ea typeface="Calibri"/>
                <a:cs typeface="Calibri"/>
                <a:sym typeface="Calibri"/>
              </a:rPr>
              <a:t>The data was collected from Flixable which is third party Netflix search engine. The dataset consists of movies and TV shows data till 2021. </a:t>
            </a:r>
            <a:endParaRPr/>
          </a:p>
          <a:p>
            <a:pPr marL="551180" marR="0" lvl="1" indent="0" algn="l" rtl="0">
              <a:lnSpc>
                <a:spcPct val="150000"/>
              </a:lnSpc>
              <a:spcBef>
                <a:spcPts val="100"/>
              </a:spcBef>
              <a:spcAft>
                <a:spcPts val="0"/>
              </a:spcAft>
              <a:buNone/>
            </a:pPr>
            <a:r>
              <a:rPr lang="en-US" sz="2400" b="1" i="0" u="none" strike="noStrike" cap="none">
                <a:solidFill>
                  <a:srgbClr val="244061"/>
                </a:solidFill>
                <a:latin typeface="Calibri"/>
                <a:ea typeface="Calibri"/>
                <a:cs typeface="Calibri"/>
                <a:sym typeface="Calibri"/>
              </a:rPr>
              <a:t>The dataset consists of eleven textual columns and one numeric column.</a:t>
            </a:r>
            <a:endParaRPr/>
          </a:p>
          <a:p>
            <a:pPr marL="551180" marR="0" lvl="1" indent="0" algn="l" rtl="0">
              <a:lnSpc>
                <a:spcPct val="150000"/>
              </a:lnSpc>
              <a:spcBef>
                <a:spcPts val="100"/>
              </a:spcBef>
              <a:spcAft>
                <a:spcPts val="0"/>
              </a:spcAft>
              <a:buNone/>
            </a:pPr>
            <a:r>
              <a:rPr lang="en-US" sz="2400" b="1" i="0" u="none" strike="noStrike" cap="none">
                <a:solidFill>
                  <a:srgbClr val="244061"/>
                </a:solidFill>
                <a:latin typeface="Calibri"/>
                <a:ea typeface="Calibri"/>
                <a:cs typeface="Calibri"/>
                <a:sym typeface="Calibri"/>
              </a:rPr>
              <a:t>This dataset has 7787 Rows and 12 Columns.</a:t>
            </a:r>
            <a:endParaRPr/>
          </a:p>
        </p:txBody>
      </p:sp>
      <p:pic>
        <p:nvPicPr>
          <p:cNvPr id="85" name="Google Shape;85;p6" descr="Clapper board"/>
          <p:cNvPicPr preferRelativeResize="0"/>
          <p:nvPr/>
        </p:nvPicPr>
        <p:blipFill rotWithShape="1">
          <a:blip r:embed="rId3">
            <a:alphaModFix/>
          </a:blip>
          <a:srcRect/>
          <a:stretch/>
        </p:blipFill>
        <p:spPr>
          <a:xfrm>
            <a:off x="303004" y="1033493"/>
            <a:ext cx="457200" cy="457200"/>
          </a:xfrm>
          <a:prstGeom prst="rect">
            <a:avLst/>
          </a:prstGeom>
          <a:noFill/>
          <a:ln>
            <a:noFill/>
          </a:ln>
        </p:spPr>
      </p:pic>
      <p:pic>
        <p:nvPicPr>
          <p:cNvPr id="86" name="Google Shape;86;p6" descr="Clapper board"/>
          <p:cNvPicPr preferRelativeResize="0"/>
          <p:nvPr/>
        </p:nvPicPr>
        <p:blipFill rotWithShape="1">
          <a:blip r:embed="rId3">
            <a:alphaModFix/>
          </a:blip>
          <a:srcRect/>
          <a:stretch/>
        </p:blipFill>
        <p:spPr>
          <a:xfrm>
            <a:off x="303004" y="2724150"/>
            <a:ext cx="457200" cy="457200"/>
          </a:xfrm>
          <a:prstGeom prst="rect">
            <a:avLst/>
          </a:prstGeom>
          <a:noFill/>
          <a:ln>
            <a:noFill/>
          </a:ln>
        </p:spPr>
      </p:pic>
      <p:pic>
        <p:nvPicPr>
          <p:cNvPr id="87" name="Google Shape;87;p6" descr="Clapper board"/>
          <p:cNvPicPr preferRelativeResize="0"/>
          <p:nvPr/>
        </p:nvPicPr>
        <p:blipFill rotWithShape="1">
          <a:blip r:embed="rId3">
            <a:alphaModFix/>
          </a:blip>
          <a:srcRect/>
          <a:stretch/>
        </p:blipFill>
        <p:spPr>
          <a:xfrm>
            <a:off x="303004" y="379095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p:nvPr/>
        </p:nvSpPr>
        <p:spPr>
          <a:xfrm>
            <a:off x="303005" y="9083"/>
            <a:ext cx="5964300" cy="47460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000" b="1" i="0">
                <a:solidFill>
                  <a:srgbClr val="CC0000"/>
                </a:solidFill>
                <a:latin typeface="Calibri"/>
                <a:ea typeface="Calibri"/>
                <a:cs typeface="Calibri"/>
                <a:sym typeface="Calibri"/>
              </a:rPr>
              <a:t>Data Description</a:t>
            </a:r>
            <a:endParaRPr sz="1200"/>
          </a:p>
        </p:txBody>
      </p:sp>
      <p:sp>
        <p:nvSpPr>
          <p:cNvPr id="93" name="Google Shape;93;p7"/>
          <p:cNvSpPr txBox="1"/>
          <p:nvPr/>
        </p:nvSpPr>
        <p:spPr>
          <a:xfrm>
            <a:off x="457200" y="459518"/>
            <a:ext cx="9067800" cy="4671600"/>
          </a:xfrm>
          <a:prstGeom prst="rect">
            <a:avLst/>
          </a:prstGeom>
          <a:noFill/>
          <a:ln>
            <a:noFill/>
          </a:ln>
        </p:spPr>
        <p:txBody>
          <a:bodyPr spcFirstLastPara="1" wrap="square" lIns="91425" tIns="45700" rIns="91425" bIns="45700" anchor="t" anchorCtr="0">
            <a:spAutoFit/>
          </a:bodyPr>
          <a:lstStyle/>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show_id : Unique ID for every Movie / Tv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type : Identifier - A Movie or TV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title : Title of the Movie / Tv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director : Director of the Movie</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cast : Actors involved in the movie /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country : Country where the movie / show was produced</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date_added : Date it was added on Netflix</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Release_year : Actual Release year of the movie /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rating : TV Rating of the movie / show</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duration : Total Duration - in minutes or number of seasons</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listed_in : Genre</a:t>
            </a:r>
            <a:endParaRPr sz="1500"/>
          </a:p>
          <a:p>
            <a:pPr marL="0" marR="0" lvl="0" indent="-107950" algn="l" rtl="0">
              <a:lnSpc>
                <a:spcPct val="150000"/>
              </a:lnSpc>
              <a:spcBef>
                <a:spcPts val="0"/>
              </a:spcBef>
              <a:spcAft>
                <a:spcPts val="0"/>
              </a:spcAft>
              <a:buClr>
                <a:srgbClr val="244061"/>
              </a:buClr>
              <a:buSzPts val="1700"/>
              <a:buFont typeface="Calibri"/>
              <a:buAutoNum type="arabicPeriod"/>
            </a:pPr>
            <a:r>
              <a:rPr lang="en-US" sz="1700" b="1" i="0">
                <a:solidFill>
                  <a:srgbClr val="244061"/>
                </a:solidFill>
                <a:latin typeface="Calibri"/>
                <a:ea typeface="Calibri"/>
                <a:cs typeface="Calibri"/>
                <a:sym typeface="Calibri"/>
              </a:rPr>
              <a:t> description: The Summary description</a:t>
            </a:r>
            <a:endParaRPr sz="1700" b="1">
              <a:solidFill>
                <a:srgbClr val="24406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8"/>
          <p:cNvSpPr txBox="1"/>
          <p:nvPr/>
        </p:nvSpPr>
        <p:spPr>
          <a:xfrm>
            <a:off x="228600" y="658139"/>
            <a:ext cx="8839200" cy="4094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a:solidFill>
                  <a:srgbClr val="244061"/>
                </a:solidFill>
                <a:latin typeface="Calibri"/>
                <a:ea typeface="Calibri"/>
                <a:cs typeface="Calibri"/>
                <a:sym typeface="Calibri"/>
              </a:rPr>
              <a:t>●</a:t>
            </a:r>
            <a:r>
              <a:rPr lang="en-US" sz="2000" i="1">
                <a:solidFill>
                  <a:srgbClr val="244061"/>
                </a:solidFill>
                <a:latin typeface="Calibri"/>
                <a:ea typeface="Calibri"/>
                <a:cs typeface="Calibri"/>
                <a:sym typeface="Calibri"/>
              </a:rPr>
              <a:t> </a:t>
            </a:r>
            <a:r>
              <a:rPr lang="en-US" sz="2000" b="1" i="1">
                <a:solidFill>
                  <a:srgbClr val="244061"/>
                </a:solidFill>
                <a:latin typeface="Calibri"/>
                <a:ea typeface="Calibri"/>
                <a:cs typeface="Calibri"/>
                <a:sym typeface="Calibri"/>
              </a:rPr>
              <a:t>Director</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more than </a:t>
            </a:r>
            <a:r>
              <a:rPr lang="en-US" sz="2000" b="1" i="1">
                <a:solidFill>
                  <a:srgbClr val="244061"/>
                </a:solidFill>
                <a:latin typeface="Calibri"/>
                <a:ea typeface="Calibri"/>
                <a:cs typeface="Calibri"/>
                <a:sym typeface="Calibri"/>
              </a:rPr>
              <a:t>30.68%</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lang="en-US" sz="2000" b="1" i="1">
                <a:solidFill>
                  <a:srgbClr val="244061"/>
                </a:solidFill>
                <a:latin typeface="Calibri"/>
                <a:ea typeface="Calibri"/>
                <a:cs typeface="Calibri"/>
                <a:sym typeface="Calibri"/>
              </a:rPr>
              <a:t>"Unknown"</a:t>
            </a:r>
            <a:r>
              <a:rPr lang="en-US" sz="2000" i="1">
                <a:solidFill>
                  <a:srgbClr val="244061"/>
                </a:solidFill>
                <a:latin typeface="Calibri"/>
                <a:ea typeface="Calibri"/>
                <a:cs typeface="Calibri"/>
                <a:sym typeface="Calibri"/>
              </a:rPr>
              <a:t>.</a:t>
            </a:r>
            <a:endParaRPr sz="2000" i="1">
              <a:solidFill>
                <a:srgbClr val="24406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a:solidFill>
                  <a:srgbClr val="244061"/>
                </a:solidFill>
                <a:latin typeface="Calibri"/>
                <a:ea typeface="Calibri"/>
                <a:cs typeface="Calibri"/>
                <a:sym typeface="Calibri"/>
              </a:rPr>
              <a:t>● </a:t>
            </a:r>
            <a:r>
              <a:rPr lang="en-US" sz="2000" b="1" i="1">
                <a:solidFill>
                  <a:srgbClr val="244061"/>
                </a:solidFill>
                <a:latin typeface="Calibri"/>
                <a:ea typeface="Calibri"/>
                <a:cs typeface="Calibri"/>
                <a:sym typeface="Calibri"/>
              </a:rPr>
              <a:t>Country</a:t>
            </a:r>
            <a:r>
              <a:rPr lang="en-US" sz="2000">
                <a:solidFill>
                  <a:srgbClr val="244061"/>
                </a:solidFill>
                <a:latin typeface="Calibri"/>
                <a:ea typeface="Calibri"/>
                <a:cs typeface="Calibri"/>
                <a:sym typeface="Calibri"/>
              </a:rPr>
              <a:t> feature have </a:t>
            </a:r>
            <a:r>
              <a:rPr lang="en-US" sz="2000" b="1" i="1">
                <a:solidFill>
                  <a:srgbClr val="244061"/>
                </a:solidFill>
                <a:latin typeface="Calibri"/>
                <a:ea typeface="Calibri"/>
                <a:cs typeface="Calibri"/>
                <a:sym typeface="Calibri"/>
              </a:rPr>
              <a:t>6.51%</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lang="en-US" sz="2000" b="1" i="1">
                <a:solidFill>
                  <a:srgbClr val="244061"/>
                </a:solidFill>
                <a:latin typeface="Calibri"/>
                <a:ea typeface="Calibri"/>
                <a:cs typeface="Calibri"/>
                <a:sym typeface="Calibri"/>
              </a:rPr>
              <a:t>"Unknown"</a:t>
            </a:r>
            <a:r>
              <a:rPr lang="en-US" sz="2000">
                <a:solidFill>
                  <a:srgbClr val="244061"/>
                </a:solidFill>
                <a:latin typeface="Calibri"/>
                <a:ea typeface="Calibri"/>
                <a:cs typeface="Calibri"/>
                <a:sym typeface="Calibri"/>
              </a:rPr>
              <a:t>.</a:t>
            </a:r>
            <a:endParaRPr sz="2000">
              <a:solidFill>
                <a:srgbClr val="24406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a:solidFill>
                  <a:srgbClr val="244061"/>
                </a:solidFill>
                <a:latin typeface="Calibri"/>
                <a:ea typeface="Calibri"/>
                <a:cs typeface="Calibri"/>
                <a:sym typeface="Calibri"/>
              </a:rPr>
              <a:t>● </a:t>
            </a:r>
            <a:r>
              <a:rPr lang="en-US" sz="2000" b="1" i="1">
                <a:solidFill>
                  <a:srgbClr val="244061"/>
                </a:solidFill>
                <a:latin typeface="Calibri"/>
                <a:ea typeface="Calibri"/>
                <a:cs typeface="Calibri"/>
                <a:sym typeface="Calibri"/>
              </a:rPr>
              <a:t>Cast</a:t>
            </a:r>
            <a:r>
              <a:rPr lang="en-US" sz="2000" i="1">
                <a:solidFill>
                  <a:srgbClr val="244061"/>
                </a:solidFill>
                <a:latin typeface="Calibri"/>
                <a:ea typeface="Calibri"/>
                <a:cs typeface="Calibri"/>
                <a:sym typeface="Calibri"/>
              </a:rPr>
              <a:t> feature </a:t>
            </a:r>
            <a:r>
              <a:rPr lang="en-US" sz="2000">
                <a:solidFill>
                  <a:srgbClr val="244061"/>
                </a:solidFill>
                <a:latin typeface="Calibri"/>
                <a:ea typeface="Calibri"/>
                <a:cs typeface="Calibri"/>
                <a:sym typeface="Calibri"/>
              </a:rPr>
              <a:t>have </a:t>
            </a:r>
            <a:r>
              <a:rPr lang="en-US" sz="2000" b="1" i="1">
                <a:solidFill>
                  <a:srgbClr val="244061"/>
                </a:solidFill>
                <a:latin typeface="Calibri"/>
                <a:ea typeface="Calibri"/>
                <a:cs typeface="Calibri"/>
                <a:sym typeface="Calibri"/>
              </a:rPr>
              <a:t>9.22%</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The null values were filled up with  </a:t>
            </a:r>
            <a:r>
              <a:rPr lang="en-US" sz="2000" b="1" i="1">
                <a:solidFill>
                  <a:srgbClr val="244061"/>
                </a:solidFill>
                <a:latin typeface="Calibri"/>
                <a:ea typeface="Calibri"/>
                <a:cs typeface="Calibri"/>
                <a:sym typeface="Calibri"/>
              </a:rPr>
              <a:t>"Unknown"</a:t>
            </a:r>
            <a:r>
              <a:rPr lang="en-US" sz="2000">
                <a:solidFill>
                  <a:srgbClr val="244061"/>
                </a:solidFill>
                <a:latin typeface="Calibri"/>
                <a:ea typeface="Calibri"/>
                <a:cs typeface="Calibri"/>
                <a:sym typeface="Calibri"/>
              </a:rPr>
              <a:t>.</a:t>
            </a:r>
            <a:endParaRPr sz="2000">
              <a:solidFill>
                <a:srgbClr val="244061"/>
              </a:solidFill>
              <a:latin typeface="Calibri"/>
              <a:ea typeface="Calibri"/>
              <a:cs typeface="Calibri"/>
              <a:sym typeface="Calibri"/>
            </a:endParaRPr>
          </a:p>
          <a:p>
            <a:pPr marL="0" marR="0" lvl="0" indent="0" algn="l" rtl="0">
              <a:lnSpc>
                <a:spcPct val="150000"/>
              </a:lnSpc>
              <a:spcBef>
                <a:spcPts val="0"/>
              </a:spcBef>
              <a:spcAft>
                <a:spcPts val="0"/>
              </a:spcAft>
              <a:buNone/>
            </a:pPr>
            <a:r>
              <a:rPr lang="en-US" sz="2000">
                <a:solidFill>
                  <a:srgbClr val="244061"/>
                </a:solidFill>
                <a:latin typeface="Calibri"/>
                <a:ea typeface="Calibri"/>
                <a:cs typeface="Calibri"/>
                <a:sym typeface="Calibri"/>
              </a:rPr>
              <a:t>●</a:t>
            </a:r>
            <a:r>
              <a:rPr lang="en-US" sz="2000" i="1">
                <a:solidFill>
                  <a:srgbClr val="244061"/>
                </a:solidFill>
                <a:latin typeface="Calibri"/>
                <a:ea typeface="Calibri"/>
                <a:cs typeface="Calibri"/>
                <a:sym typeface="Calibri"/>
              </a:rPr>
              <a:t> </a:t>
            </a:r>
            <a:r>
              <a:rPr lang="en-US" sz="2000" b="1" i="1">
                <a:solidFill>
                  <a:srgbClr val="244061"/>
                </a:solidFill>
                <a:latin typeface="Calibri"/>
                <a:ea typeface="Calibri"/>
                <a:cs typeface="Calibri"/>
                <a:sym typeface="Calibri"/>
              </a:rPr>
              <a:t>Rating</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a:t>
            </a:r>
            <a:r>
              <a:rPr lang="en-US" sz="2000" b="1" i="1">
                <a:solidFill>
                  <a:srgbClr val="244061"/>
                </a:solidFill>
                <a:latin typeface="Calibri"/>
                <a:ea typeface="Calibri"/>
                <a:cs typeface="Calibri"/>
                <a:sym typeface="Calibri"/>
              </a:rPr>
              <a:t>0.09% </a:t>
            </a:r>
            <a:r>
              <a:rPr lang="en-US" sz="2000">
                <a:solidFill>
                  <a:srgbClr val="244061"/>
                </a:solidFill>
                <a:latin typeface="Calibri"/>
                <a:ea typeface="Calibri"/>
                <a:cs typeface="Calibri"/>
                <a:sym typeface="Calibri"/>
              </a:rPr>
              <a:t>of null values. We removed the rows with null values. ● </a:t>
            </a:r>
            <a:r>
              <a:rPr lang="en-US" sz="2000" b="1" i="1">
                <a:solidFill>
                  <a:srgbClr val="244061"/>
                </a:solidFill>
                <a:latin typeface="Calibri"/>
                <a:ea typeface="Calibri"/>
                <a:cs typeface="Calibri"/>
                <a:sym typeface="Calibri"/>
              </a:rPr>
              <a:t>Date_added</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feature have </a:t>
            </a:r>
            <a:r>
              <a:rPr lang="en-US" sz="2000" b="1" i="1">
                <a:solidFill>
                  <a:srgbClr val="244061"/>
                </a:solidFill>
                <a:latin typeface="Calibri"/>
                <a:ea typeface="Calibri"/>
                <a:cs typeface="Calibri"/>
                <a:sym typeface="Calibri"/>
              </a:rPr>
              <a:t>0.13%</a:t>
            </a:r>
            <a:r>
              <a:rPr lang="en-US" sz="2000" i="1">
                <a:solidFill>
                  <a:srgbClr val="244061"/>
                </a:solidFill>
                <a:latin typeface="Calibri"/>
                <a:ea typeface="Calibri"/>
                <a:cs typeface="Calibri"/>
                <a:sym typeface="Calibri"/>
              </a:rPr>
              <a:t> </a:t>
            </a:r>
            <a:r>
              <a:rPr lang="en-US" sz="2000">
                <a:solidFill>
                  <a:srgbClr val="244061"/>
                </a:solidFill>
                <a:latin typeface="Calibri"/>
                <a:ea typeface="Calibri"/>
                <a:cs typeface="Calibri"/>
                <a:sym typeface="Calibri"/>
              </a:rPr>
              <a:t>of null values. We removed the rows with null values.</a:t>
            </a:r>
            <a:endParaRPr sz="2000">
              <a:solidFill>
                <a:srgbClr val="244061"/>
              </a:solidFill>
              <a:latin typeface="Calibri"/>
              <a:ea typeface="Calibri"/>
              <a:cs typeface="Calibri"/>
              <a:sym typeface="Calibri"/>
            </a:endParaRPr>
          </a:p>
        </p:txBody>
      </p:sp>
      <p:sp>
        <p:nvSpPr>
          <p:cNvPr id="99" name="Google Shape;99;p8"/>
          <p:cNvSpPr txBox="1"/>
          <p:nvPr/>
        </p:nvSpPr>
        <p:spPr>
          <a:xfrm>
            <a:off x="260011" y="81975"/>
            <a:ext cx="4572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C00000"/>
                </a:solidFill>
                <a:latin typeface="Calibri"/>
                <a:ea typeface="Calibri"/>
                <a:cs typeface="Calibri"/>
                <a:sym typeface="Calibri"/>
              </a:rPr>
              <a:t>Null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p:nvPr/>
        </p:nvSpPr>
        <p:spPr>
          <a:xfrm>
            <a:off x="1447800" y="151615"/>
            <a:ext cx="5631900" cy="600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300" b="1">
                <a:solidFill>
                  <a:srgbClr val="DA0000"/>
                </a:solidFill>
                <a:latin typeface="Calibri"/>
                <a:ea typeface="Calibri"/>
                <a:cs typeface="Calibri"/>
                <a:sym typeface="Calibri"/>
              </a:rPr>
              <a:t>Exploratory Data Analysis</a:t>
            </a:r>
            <a:endParaRPr sz="1500"/>
          </a:p>
        </p:txBody>
      </p:sp>
      <p:sp>
        <p:nvSpPr>
          <p:cNvPr id="105" name="Google Shape;105;p9"/>
          <p:cNvSpPr txBox="1"/>
          <p:nvPr/>
        </p:nvSpPr>
        <p:spPr>
          <a:xfrm>
            <a:off x="0" y="1581150"/>
            <a:ext cx="4160700" cy="27321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100" b="1">
                <a:solidFill>
                  <a:srgbClr val="244061"/>
                </a:solidFill>
                <a:latin typeface="Calibri"/>
                <a:ea typeface="Calibri"/>
                <a:cs typeface="Calibri"/>
                <a:sym typeface="Calibri"/>
              </a:rPr>
              <a:t>Type of content available on Netflix</a:t>
            </a:r>
            <a:endParaRPr sz="1500" b="1"/>
          </a:p>
          <a:p>
            <a:pPr marL="0" marR="0" lvl="0" indent="0" algn="just" rtl="0">
              <a:lnSpc>
                <a:spcPct val="150000"/>
              </a:lnSpc>
              <a:spcBef>
                <a:spcPts val="0"/>
              </a:spcBef>
              <a:spcAft>
                <a:spcPts val="0"/>
              </a:spcAft>
              <a:buNone/>
            </a:pPr>
            <a:r>
              <a:rPr lang="en-US" sz="2000" b="1">
                <a:solidFill>
                  <a:srgbClr val="244061"/>
                </a:solidFill>
                <a:latin typeface="Calibri"/>
                <a:ea typeface="Calibri"/>
                <a:cs typeface="Calibri"/>
                <a:sym typeface="Calibri"/>
              </a:rPr>
              <a:t>•It is evident that there are more movies on Netflix than TV shows.</a:t>
            </a:r>
            <a:endParaRPr b="1"/>
          </a:p>
          <a:p>
            <a:pPr marL="0" marR="0" lvl="0" indent="0" algn="just" rtl="0">
              <a:lnSpc>
                <a:spcPct val="150000"/>
              </a:lnSpc>
              <a:spcBef>
                <a:spcPts val="0"/>
              </a:spcBef>
              <a:spcAft>
                <a:spcPts val="0"/>
              </a:spcAft>
              <a:buNone/>
            </a:pPr>
            <a:r>
              <a:rPr lang="en-US" sz="2000" b="1">
                <a:solidFill>
                  <a:srgbClr val="244061"/>
                </a:solidFill>
                <a:latin typeface="Calibri"/>
                <a:ea typeface="Calibri"/>
                <a:cs typeface="Calibri"/>
                <a:sym typeface="Calibri"/>
              </a:rPr>
              <a:t>•Netflix has 5377 movies, which is more than double the quantity of TV shows.</a:t>
            </a:r>
            <a:endParaRPr b="1"/>
          </a:p>
        </p:txBody>
      </p:sp>
      <p:pic>
        <p:nvPicPr>
          <p:cNvPr id="106" name="Google Shape;106;p9"/>
          <p:cNvPicPr preferRelativeResize="0"/>
          <p:nvPr/>
        </p:nvPicPr>
        <p:blipFill rotWithShape="1">
          <a:blip r:embed="rId3">
            <a:alphaModFix/>
          </a:blip>
          <a:srcRect/>
          <a:stretch/>
        </p:blipFill>
        <p:spPr>
          <a:xfrm>
            <a:off x="4126936" y="1047750"/>
            <a:ext cx="5017064" cy="4095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2030</Words>
  <Application>Microsoft Office PowerPoint</Application>
  <PresentationFormat>On-screen Show (16:9)</PresentationFormat>
  <Paragraphs>157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Capstone Project - 4</vt:lpstr>
      <vt:lpstr>Content:</vt:lpstr>
      <vt:lpstr>PowerPoint Presentation</vt:lpstr>
      <vt:lpstr>Project Summary</vt:lpstr>
      <vt:lpstr>Problem Statement</vt:lpstr>
      <vt:lpstr>Data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Exploratory Data Analysis</vt:lpstr>
      <vt:lpstr> Exploratory Data Analysis</vt:lpstr>
      <vt:lpstr>PowerPoint Presentation</vt:lpstr>
      <vt:lpstr>PowerPoint Presentation</vt:lpstr>
      <vt:lpstr>PowerPoint Presentation</vt:lpstr>
      <vt:lpstr>PowerPoint Presentation</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 FROM MODEL IMPLEMENTATION: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- 4</dc:title>
  <dc:creator>Kartika Sharma</dc:creator>
  <cp:lastModifiedBy>abc</cp:lastModifiedBy>
  <cp:revision>2</cp:revision>
  <dcterms:created xsi:type="dcterms:W3CDTF">2022-04-02T13:43:54Z</dcterms:created>
  <dcterms:modified xsi:type="dcterms:W3CDTF">2023-10-02T10:07:08Z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2021-09-29T00:00:00Z</vt:filetime>
  </property>
  <property fmtid="{D5CDD505-2E9C-101B-9397-08002B2CF9AE}" pid="3" name="Creator">
    <vt:lpwstr>Microsoft® PowerPoint® for Microsoft 365</vt:lpwstr>
  </property>
  <property fmtid="{D5CDD505-2E9C-101B-9397-08002B2CF9AE}" pid="4" name="LastSaved">
    <vt:filetime>2022-04-02T00:00:00Z</vt:filetime>
  </property>
</Properties>
</file>