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9" r:id="rId4"/>
    <p:sldId id="263" r:id="rId5"/>
    <p:sldId id="279" r:id="rId6"/>
    <p:sldId id="265" r:id="rId7"/>
    <p:sldId id="280" r:id="rId8"/>
    <p:sldId id="281" r:id="rId9"/>
    <p:sldId id="282" r:id="rId10"/>
    <p:sldId id="284" r:id="rId11"/>
    <p:sldId id="285" r:id="rId12"/>
    <p:sldId id="28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61515-4E2F-49B1-8E9E-8877BF8B75A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B2DA34-911B-4128-A4E6-4F3C4291E6E1}">
      <dgm:prSet/>
      <dgm:spPr/>
      <dgm:t>
        <a:bodyPr/>
        <a:lstStyle/>
        <a:p>
          <a:r>
            <a:rPr lang="en-US" b="0" baseline="0"/>
            <a:t>Design search-based Learning agents and Reinforcement-based Learning agents to solve the game</a:t>
          </a:r>
          <a:endParaRPr lang="en-US"/>
        </a:p>
      </dgm:t>
    </dgm:pt>
    <dgm:pt modelId="{DD327248-03ED-4AA8-9B61-CB8F2D67F7C5}" type="parTrans" cxnId="{404C7FB3-CA08-4542-8945-45C86FDAB8F9}">
      <dgm:prSet/>
      <dgm:spPr/>
      <dgm:t>
        <a:bodyPr/>
        <a:lstStyle/>
        <a:p>
          <a:endParaRPr lang="en-US"/>
        </a:p>
      </dgm:t>
    </dgm:pt>
    <dgm:pt modelId="{3DF1ABE7-CFC6-4DEF-B944-F317F3821C61}" type="sibTrans" cxnId="{404C7FB3-CA08-4542-8945-45C86FDAB8F9}">
      <dgm:prSet/>
      <dgm:spPr/>
      <dgm:t>
        <a:bodyPr/>
        <a:lstStyle/>
        <a:p>
          <a:endParaRPr lang="en-US"/>
        </a:p>
      </dgm:t>
    </dgm:pt>
    <dgm:pt modelId="{EA0E4974-B22A-42BC-8F84-45A8EB14F52F}">
      <dgm:prSet/>
      <dgm:spPr/>
      <dgm:t>
        <a:bodyPr/>
        <a:lstStyle/>
        <a:p>
          <a:r>
            <a:rPr lang="en-US" b="0" baseline="0"/>
            <a:t>Design 4 Learning agents (3 – search based and 1- Reinforcement agents)</a:t>
          </a:r>
          <a:endParaRPr lang="en-US"/>
        </a:p>
      </dgm:t>
    </dgm:pt>
    <dgm:pt modelId="{A485CFF6-8132-4BEA-9561-D86AC79EB964}" type="parTrans" cxnId="{2BDF0ED0-2D3D-4B6D-AA92-107606C58B34}">
      <dgm:prSet/>
      <dgm:spPr/>
      <dgm:t>
        <a:bodyPr/>
        <a:lstStyle/>
        <a:p>
          <a:endParaRPr lang="en-US"/>
        </a:p>
      </dgm:t>
    </dgm:pt>
    <dgm:pt modelId="{36B8CFF4-AD60-4358-A61D-1D7B679F5741}" type="sibTrans" cxnId="{2BDF0ED0-2D3D-4B6D-AA92-107606C58B34}">
      <dgm:prSet/>
      <dgm:spPr/>
      <dgm:t>
        <a:bodyPr/>
        <a:lstStyle/>
        <a:p>
          <a:endParaRPr lang="en-US"/>
        </a:p>
      </dgm:t>
    </dgm:pt>
    <dgm:pt modelId="{8B057CFF-0CDA-4B16-9514-812D7EB8DBF9}">
      <dgm:prSet/>
      <dgm:spPr/>
      <dgm:t>
        <a:bodyPr/>
        <a:lstStyle/>
        <a:p>
          <a:r>
            <a:rPr lang="en-US" b="0" baseline="0"/>
            <a:t>Play snake game with all these learning agents</a:t>
          </a:r>
          <a:endParaRPr lang="en-US"/>
        </a:p>
      </dgm:t>
    </dgm:pt>
    <dgm:pt modelId="{907DA00F-9585-4858-838E-21727EEB854E}" type="parTrans" cxnId="{4EEE4C81-0CA3-4E8A-85D4-5301B5DD2D35}">
      <dgm:prSet/>
      <dgm:spPr/>
      <dgm:t>
        <a:bodyPr/>
        <a:lstStyle/>
        <a:p>
          <a:endParaRPr lang="en-US"/>
        </a:p>
      </dgm:t>
    </dgm:pt>
    <dgm:pt modelId="{5FF3E733-B1B8-45AE-8BEE-CFCC0A7755D9}" type="sibTrans" cxnId="{4EEE4C81-0CA3-4E8A-85D4-5301B5DD2D35}">
      <dgm:prSet/>
      <dgm:spPr/>
      <dgm:t>
        <a:bodyPr/>
        <a:lstStyle/>
        <a:p>
          <a:endParaRPr lang="en-US"/>
        </a:p>
      </dgm:t>
    </dgm:pt>
    <dgm:pt modelId="{FA0323C1-A110-44AD-A906-5E213BCAE49A}">
      <dgm:prSet/>
      <dgm:spPr/>
      <dgm:t>
        <a:bodyPr/>
        <a:lstStyle/>
        <a:p>
          <a:r>
            <a:rPr lang="en-US" b="0" baseline="0" dirty="0"/>
            <a:t>Snake game logic depends on</a:t>
          </a:r>
          <a:endParaRPr lang="en-US" dirty="0"/>
        </a:p>
      </dgm:t>
    </dgm:pt>
    <dgm:pt modelId="{B3B93BF5-A164-4C46-B0B4-20EF4F7F41A2}" type="parTrans" cxnId="{9664CBD5-D67B-4861-A987-8118DE5ED246}">
      <dgm:prSet/>
      <dgm:spPr/>
      <dgm:t>
        <a:bodyPr/>
        <a:lstStyle/>
        <a:p>
          <a:endParaRPr lang="en-US"/>
        </a:p>
      </dgm:t>
    </dgm:pt>
    <dgm:pt modelId="{6C4F9870-B18F-4FF4-9EB3-7B83CDEA7A6F}" type="sibTrans" cxnId="{9664CBD5-D67B-4861-A987-8118DE5ED246}">
      <dgm:prSet/>
      <dgm:spPr/>
      <dgm:t>
        <a:bodyPr/>
        <a:lstStyle/>
        <a:p>
          <a:endParaRPr lang="en-US"/>
        </a:p>
      </dgm:t>
    </dgm:pt>
    <dgm:pt modelId="{4F2BAD46-95E7-41E8-921A-4C11CDB78A01}">
      <dgm:prSet/>
      <dgm:spPr/>
      <dgm:t>
        <a:bodyPr/>
        <a:lstStyle/>
        <a:p>
          <a:r>
            <a:rPr lang="en-US" b="0" baseline="0" dirty="0"/>
            <a:t>Comparing the difference between search-based Reinforcement Learning agents</a:t>
          </a:r>
          <a:endParaRPr lang="en-US" dirty="0"/>
        </a:p>
      </dgm:t>
    </dgm:pt>
    <dgm:pt modelId="{0A6B147A-3B9A-4FB5-B588-7CEB999260DE}" type="parTrans" cxnId="{2165804B-9108-4D56-B513-473594FC7804}">
      <dgm:prSet/>
      <dgm:spPr/>
      <dgm:t>
        <a:bodyPr/>
        <a:lstStyle/>
        <a:p>
          <a:endParaRPr lang="en-US"/>
        </a:p>
      </dgm:t>
    </dgm:pt>
    <dgm:pt modelId="{5D55A2D5-7D73-4362-91EA-E3A5465A1CAB}" type="sibTrans" cxnId="{2165804B-9108-4D56-B513-473594FC7804}">
      <dgm:prSet/>
      <dgm:spPr/>
      <dgm:t>
        <a:bodyPr/>
        <a:lstStyle/>
        <a:p>
          <a:endParaRPr lang="en-US"/>
        </a:p>
      </dgm:t>
    </dgm:pt>
    <dgm:pt modelId="{ADC41E8C-050B-4E83-AA5B-69CD763406E9}">
      <dgm:prSet/>
      <dgm:spPr/>
      <dgm:t>
        <a:bodyPr/>
        <a:lstStyle/>
        <a:p>
          <a:r>
            <a:rPr lang="en-US" b="0" baseline="0" dirty="0"/>
            <a:t>2)Snake dies when it hits the wall or if it bites itself.</a:t>
          </a:r>
          <a:endParaRPr lang="en-US" dirty="0"/>
        </a:p>
      </dgm:t>
    </dgm:pt>
    <dgm:pt modelId="{63381D22-5E5C-4FDC-8390-E8A19B3AE25E}" type="sibTrans" cxnId="{73EE9A36-680F-4BE8-97A0-6F8BF1138625}">
      <dgm:prSet/>
      <dgm:spPr/>
      <dgm:t>
        <a:bodyPr/>
        <a:lstStyle/>
        <a:p>
          <a:endParaRPr lang="en-US"/>
        </a:p>
      </dgm:t>
    </dgm:pt>
    <dgm:pt modelId="{9C8E18D8-55A2-4E71-8338-70BFA34E3956}" type="parTrans" cxnId="{73EE9A36-680F-4BE8-97A0-6F8BF1138625}">
      <dgm:prSet/>
      <dgm:spPr/>
      <dgm:t>
        <a:bodyPr/>
        <a:lstStyle/>
        <a:p>
          <a:endParaRPr lang="en-US"/>
        </a:p>
      </dgm:t>
    </dgm:pt>
    <dgm:pt modelId="{7488971E-D0BE-8F49-9C79-E6D06DF7E334}">
      <dgm:prSet/>
      <dgm:spPr/>
      <dgm:t>
        <a:bodyPr/>
        <a:lstStyle/>
        <a:p>
          <a:r>
            <a:rPr lang="en-US" b="0" baseline="0"/>
            <a:t>Comparing the difference between search-based Reinforcement Learning agents</a:t>
          </a:r>
          <a:endParaRPr lang="en-US"/>
        </a:p>
      </dgm:t>
    </dgm:pt>
    <dgm:pt modelId="{8B70F39A-98EC-9440-8E1B-EAA432AF870C}" type="parTrans" cxnId="{ECFDFA43-2821-4F4F-8C64-8D3D1D9431D7}">
      <dgm:prSet/>
      <dgm:spPr/>
      <dgm:t>
        <a:bodyPr/>
        <a:lstStyle/>
        <a:p>
          <a:endParaRPr lang="en-US"/>
        </a:p>
      </dgm:t>
    </dgm:pt>
    <dgm:pt modelId="{2DC56C93-007B-D848-837E-DE34B44191FC}" type="sibTrans" cxnId="{ECFDFA43-2821-4F4F-8C64-8D3D1D9431D7}">
      <dgm:prSet/>
      <dgm:spPr/>
      <dgm:t>
        <a:bodyPr/>
        <a:lstStyle/>
        <a:p>
          <a:endParaRPr lang="en-US"/>
        </a:p>
      </dgm:t>
    </dgm:pt>
    <dgm:pt modelId="{1AAB1904-3AA9-4155-A778-C45D94EEBB4F}">
      <dgm:prSet/>
      <dgm:spPr/>
      <dgm:t>
        <a:bodyPr/>
        <a:lstStyle/>
        <a:p>
          <a:r>
            <a:rPr lang="en-US" b="0" baseline="0" dirty="0"/>
            <a:t>1)Snake grows when it eats food.</a:t>
          </a:r>
          <a:endParaRPr lang="en-US" dirty="0"/>
        </a:p>
      </dgm:t>
    </dgm:pt>
    <dgm:pt modelId="{457C3EBA-76DA-4B62-B445-CB258874F998}" type="sibTrans" cxnId="{AAAF7144-DDCC-4075-ACF0-F28B75E50C4A}">
      <dgm:prSet/>
      <dgm:spPr/>
      <dgm:t>
        <a:bodyPr/>
        <a:lstStyle/>
        <a:p>
          <a:endParaRPr lang="en-US"/>
        </a:p>
      </dgm:t>
    </dgm:pt>
    <dgm:pt modelId="{D5399329-A9D9-47F1-937D-5547C8351B8F}" type="parTrans" cxnId="{AAAF7144-DDCC-4075-ACF0-F28B75E50C4A}">
      <dgm:prSet/>
      <dgm:spPr/>
      <dgm:t>
        <a:bodyPr/>
        <a:lstStyle/>
        <a:p>
          <a:endParaRPr lang="en-US"/>
        </a:p>
      </dgm:t>
    </dgm:pt>
    <dgm:pt modelId="{E9E24C8C-D2FD-B841-9EA0-CA6B8CF76261}" type="pres">
      <dgm:prSet presAssocID="{D0861515-4E2F-49B1-8E9E-8877BF8B75A4}" presName="diagram" presStyleCnt="0">
        <dgm:presLayoutVars>
          <dgm:dir/>
          <dgm:resizeHandles val="exact"/>
        </dgm:presLayoutVars>
      </dgm:prSet>
      <dgm:spPr/>
    </dgm:pt>
    <dgm:pt modelId="{450FE53B-28B2-5246-B21F-4050435C20BA}" type="pres">
      <dgm:prSet presAssocID="{B8B2DA34-911B-4128-A4E6-4F3C4291E6E1}" presName="node" presStyleLbl="node1" presStyleIdx="0" presStyleCnt="6">
        <dgm:presLayoutVars>
          <dgm:bulletEnabled val="1"/>
        </dgm:presLayoutVars>
      </dgm:prSet>
      <dgm:spPr/>
    </dgm:pt>
    <dgm:pt modelId="{48EF2F5E-BD10-3A42-A272-DA956A930F75}" type="pres">
      <dgm:prSet presAssocID="{3DF1ABE7-CFC6-4DEF-B944-F317F3821C61}" presName="sibTrans" presStyleCnt="0"/>
      <dgm:spPr/>
    </dgm:pt>
    <dgm:pt modelId="{33DFCBEB-E7E7-F945-AECD-7B08E730FA55}" type="pres">
      <dgm:prSet presAssocID="{EA0E4974-B22A-42BC-8F84-45A8EB14F52F}" presName="node" presStyleLbl="node1" presStyleIdx="1" presStyleCnt="6">
        <dgm:presLayoutVars>
          <dgm:bulletEnabled val="1"/>
        </dgm:presLayoutVars>
      </dgm:prSet>
      <dgm:spPr/>
    </dgm:pt>
    <dgm:pt modelId="{8934E1EE-AB1F-C142-8CBF-A7EB7CBFDC7C}" type="pres">
      <dgm:prSet presAssocID="{36B8CFF4-AD60-4358-A61D-1D7B679F5741}" presName="sibTrans" presStyleCnt="0"/>
      <dgm:spPr/>
    </dgm:pt>
    <dgm:pt modelId="{CD13AB49-30FE-1442-ADE9-D55567DDE2B7}" type="pres">
      <dgm:prSet presAssocID="{8B057CFF-0CDA-4B16-9514-812D7EB8DBF9}" presName="node" presStyleLbl="node1" presStyleIdx="2" presStyleCnt="6">
        <dgm:presLayoutVars>
          <dgm:bulletEnabled val="1"/>
        </dgm:presLayoutVars>
      </dgm:prSet>
      <dgm:spPr/>
    </dgm:pt>
    <dgm:pt modelId="{ADEEDC5D-8E07-FE4B-8A5F-FBFD851D8B63}" type="pres">
      <dgm:prSet presAssocID="{5FF3E733-B1B8-45AE-8BEE-CFCC0A7755D9}" presName="sibTrans" presStyleCnt="0"/>
      <dgm:spPr/>
    </dgm:pt>
    <dgm:pt modelId="{E835F7DB-BEAD-904C-BF1D-0EEFDABDB623}" type="pres">
      <dgm:prSet presAssocID="{FA0323C1-A110-44AD-A906-5E213BCAE49A}" presName="node" presStyleLbl="node1" presStyleIdx="3" presStyleCnt="6">
        <dgm:presLayoutVars>
          <dgm:bulletEnabled val="1"/>
        </dgm:presLayoutVars>
      </dgm:prSet>
      <dgm:spPr/>
    </dgm:pt>
    <dgm:pt modelId="{B604ADDB-9519-FD42-A002-68B4B649D95F}" type="pres">
      <dgm:prSet presAssocID="{6C4F9870-B18F-4FF4-9EB3-7B83CDEA7A6F}" presName="sibTrans" presStyleCnt="0"/>
      <dgm:spPr/>
    </dgm:pt>
    <dgm:pt modelId="{93F537D8-DDDA-A24F-A42C-41A9A45A8B35}" type="pres">
      <dgm:prSet presAssocID="{4F2BAD46-95E7-41E8-921A-4C11CDB78A01}" presName="node" presStyleLbl="node1" presStyleIdx="4" presStyleCnt="6">
        <dgm:presLayoutVars>
          <dgm:bulletEnabled val="1"/>
        </dgm:presLayoutVars>
      </dgm:prSet>
      <dgm:spPr/>
    </dgm:pt>
    <dgm:pt modelId="{CD772ABB-37FA-6447-9570-12F407626A3A}" type="pres">
      <dgm:prSet presAssocID="{5D55A2D5-7D73-4362-91EA-E3A5465A1CAB}" presName="sibTrans" presStyleCnt="0"/>
      <dgm:spPr/>
    </dgm:pt>
    <dgm:pt modelId="{FB53AB11-81FC-C345-9EB6-EC774F089E01}" type="pres">
      <dgm:prSet presAssocID="{7488971E-D0BE-8F49-9C79-E6D06DF7E334}" presName="node" presStyleLbl="node1" presStyleIdx="5" presStyleCnt="6">
        <dgm:presLayoutVars>
          <dgm:bulletEnabled val="1"/>
        </dgm:presLayoutVars>
      </dgm:prSet>
      <dgm:spPr/>
    </dgm:pt>
  </dgm:ptLst>
  <dgm:cxnLst>
    <dgm:cxn modelId="{5D8B2E31-1113-3B49-B98F-E66FBFF36D7F}" type="presOf" srcId="{8B057CFF-0CDA-4B16-9514-812D7EB8DBF9}" destId="{CD13AB49-30FE-1442-ADE9-D55567DDE2B7}" srcOrd="0" destOrd="0" presId="urn:microsoft.com/office/officeart/2005/8/layout/default"/>
    <dgm:cxn modelId="{73EE9A36-680F-4BE8-97A0-6F8BF1138625}" srcId="{FA0323C1-A110-44AD-A906-5E213BCAE49A}" destId="{ADC41E8C-050B-4E83-AA5B-69CD763406E9}" srcOrd="1" destOrd="0" parTransId="{9C8E18D8-55A2-4E71-8338-70BFA34E3956}" sibTransId="{63381D22-5E5C-4FDC-8390-E8A19B3AE25E}"/>
    <dgm:cxn modelId="{24304440-4874-0040-A433-F656E439674C}" type="presOf" srcId="{FA0323C1-A110-44AD-A906-5E213BCAE49A}" destId="{E835F7DB-BEAD-904C-BF1D-0EEFDABDB623}" srcOrd="0" destOrd="0" presId="urn:microsoft.com/office/officeart/2005/8/layout/default"/>
    <dgm:cxn modelId="{ECFDFA43-2821-4F4F-8C64-8D3D1D9431D7}" srcId="{D0861515-4E2F-49B1-8E9E-8877BF8B75A4}" destId="{7488971E-D0BE-8F49-9C79-E6D06DF7E334}" srcOrd="5" destOrd="0" parTransId="{8B70F39A-98EC-9440-8E1B-EAA432AF870C}" sibTransId="{2DC56C93-007B-D848-837E-DE34B44191FC}"/>
    <dgm:cxn modelId="{AAAF7144-DDCC-4075-ACF0-F28B75E50C4A}" srcId="{FA0323C1-A110-44AD-A906-5E213BCAE49A}" destId="{1AAB1904-3AA9-4155-A778-C45D94EEBB4F}" srcOrd="0" destOrd="0" parTransId="{D5399329-A9D9-47F1-937D-5547C8351B8F}" sibTransId="{457C3EBA-76DA-4B62-B445-CB258874F998}"/>
    <dgm:cxn modelId="{2165804B-9108-4D56-B513-473594FC7804}" srcId="{D0861515-4E2F-49B1-8E9E-8877BF8B75A4}" destId="{4F2BAD46-95E7-41E8-921A-4C11CDB78A01}" srcOrd="4" destOrd="0" parTransId="{0A6B147A-3B9A-4FB5-B588-7CEB999260DE}" sibTransId="{5D55A2D5-7D73-4362-91EA-E3A5465A1CAB}"/>
    <dgm:cxn modelId="{4EEE4C81-0CA3-4E8A-85D4-5301B5DD2D35}" srcId="{D0861515-4E2F-49B1-8E9E-8877BF8B75A4}" destId="{8B057CFF-0CDA-4B16-9514-812D7EB8DBF9}" srcOrd="2" destOrd="0" parTransId="{907DA00F-9585-4858-838E-21727EEB854E}" sibTransId="{5FF3E733-B1B8-45AE-8BEE-CFCC0A7755D9}"/>
    <dgm:cxn modelId="{5D7A8FA8-22D6-634A-9270-73A3BF587801}" type="presOf" srcId="{EA0E4974-B22A-42BC-8F84-45A8EB14F52F}" destId="{33DFCBEB-E7E7-F945-AECD-7B08E730FA55}" srcOrd="0" destOrd="0" presId="urn:microsoft.com/office/officeart/2005/8/layout/default"/>
    <dgm:cxn modelId="{404C7FB3-CA08-4542-8945-45C86FDAB8F9}" srcId="{D0861515-4E2F-49B1-8E9E-8877BF8B75A4}" destId="{B8B2DA34-911B-4128-A4E6-4F3C4291E6E1}" srcOrd="0" destOrd="0" parTransId="{DD327248-03ED-4AA8-9B61-CB8F2D67F7C5}" sibTransId="{3DF1ABE7-CFC6-4DEF-B944-F317F3821C61}"/>
    <dgm:cxn modelId="{CADE20C5-EAF5-0648-AD2D-E8E0EA1544B8}" type="presOf" srcId="{4F2BAD46-95E7-41E8-921A-4C11CDB78A01}" destId="{93F537D8-DDDA-A24F-A42C-41A9A45A8B35}" srcOrd="0" destOrd="0" presId="urn:microsoft.com/office/officeart/2005/8/layout/default"/>
    <dgm:cxn modelId="{2BDF0ED0-2D3D-4B6D-AA92-107606C58B34}" srcId="{D0861515-4E2F-49B1-8E9E-8877BF8B75A4}" destId="{EA0E4974-B22A-42BC-8F84-45A8EB14F52F}" srcOrd="1" destOrd="0" parTransId="{A485CFF6-8132-4BEA-9561-D86AC79EB964}" sibTransId="{36B8CFF4-AD60-4358-A61D-1D7B679F5741}"/>
    <dgm:cxn modelId="{5D38D1D0-D158-2844-892D-AAACB3EA95EE}" type="presOf" srcId="{D0861515-4E2F-49B1-8E9E-8877BF8B75A4}" destId="{E9E24C8C-D2FD-B841-9EA0-CA6B8CF76261}" srcOrd="0" destOrd="0" presId="urn:microsoft.com/office/officeart/2005/8/layout/default"/>
    <dgm:cxn modelId="{9664CBD5-D67B-4861-A987-8118DE5ED246}" srcId="{D0861515-4E2F-49B1-8E9E-8877BF8B75A4}" destId="{FA0323C1-A110-44AD-A906-5E213BCAE49A}" srcOrd="3" destOrd="0" parTransId="{B3B93BF5-A164-4C46-B0B4-20EF4F7F41A2}" sibTransId="{6C4F9870-B18F-4FF4-9EB3-7B83CDEA7A6F}"/>
    <dgm:cxn modelId="{07AED5DD-ECA7-0A4F-8037-E2B33A1B6FFA}" type="presOf" srcId="{7488971E-D0BE-8F49-9C79-E6D06DF7E334}" destId="{FB53AB11-81FC-C345-9EB6-EC774F089E01}" srcOrd="0" destOrd="0" presId="urn:microsoft.com/office/officeart/2005/8/layout/default"/>
    <dgm:cxn modelId="{8EDE59DF-1AC4-D144-9EF5-389CF39024D4}" type="presOf" srcId="{1AAB1904-3AA9-4155-A778-C45D94EEBB4F}" destId="{E835F7DB-BEAD-904C-BF1D-0EEFDABDB623}" srcOrd="0" destOrd="1" presId="urn:microsoft.com/office/officeart/2005/8/layout/default"/>
    <dgm:cxn modelId="{049BBFE8-7CD7-124E-84E7-601002EB2B63}" type="presOf" srcId="{ADC41E8C-050B-4E83-AA5B-69CD763406E9}" destId="{E835F7DB-BEAD-904C-BF1D-0EEFDABDB623}" srcOrd="0" destOrd="2" presId="urn:microsoft.com/office/officeart/2005/8/layout/default"/>
    <dgm:cxn modelId="{A87701F5-83EC-CF40-A20F-3BE0E0001E65}" type="presOf" srcId="{B8B2DA34-911B-4128-A4E6-4F3C4291E6E1}" destId="{450FE53B-28B2-5246-B21F-4050435C20BA}" srcOrd="0" destOrd="0" presId="urn:microsoft.com/office/officeart/2005/8/layout/default"/>
    <dgm:cxn modelId="{33E41459-47F3-DB46-BF5B-61AF2A885112}" type="presParOf" srcId="{E9E24C8C-D2FD-B841-9EA0-CA6B8CF76261}" destId="{450FE53B-28B2-5246-B21F-4050435C20BA}" srcOrd="0" destOrd="0" presId="urn:microsoft.com/office/officeart/2005/8/layout/default"/>
    <dgm:cxn modelId="{DD276855-6B11-0D45-9D8A-354DF8A3CECF}" type="presParOf" srcId="{E9E24C8C-D2FD-B841-9EA0-CA6B8CF76261}" destId="{48EF2F5E-BD10-3A42-A272-DA956A930F75}" srcOrd="1" destOrd="0" presId="urn:microsoft.com/office/officeart/2005/8/layout/default"/>
    <dgm:cxn modelId="{5575B80B-11B2-694C-8C8E-E7CCE00E33C1}" type="presParOf" srcId="{E9E24C8C-D2FD-B841-9EA0-CA6B8CF76261}" destId="{33DFCBEB-E7E7-F945-AECD-7B08E730FA55}" srcOrd="2" destOrd="0" presId="urn:microsoft.com/office/officeart/2005/8/layout/default"/>
    <dgm:cxn modelId="{85FE742B-CFEA-C644-ABCC-C6884CB7A712}" type="presParOf" srcId="{E9E24C8C-D2FD-B841-9EA0-CA6B8CF76261}" destId="{8934E1EE-AB1F-C142-8CBF-A7EB7CBFDC7C}" srcOrd="3" destOrd="0" presId="urn:microsoft.com/office/officeart/2005/8/layout/default"/>
    <dgm:cxn modelId="{BD4FD88B-F8DA-9A4B-BD4C-72C2AE4F1078}" type="presParOf" srcId="{E9E24C8C-D2FD-B841-9EA0-CA6B8CF76261}" destId="{CD13AB49-30FE-1442-ADE9-D55567DDE2B7}" srcOrd="4" destOrd="0" presId="urn:microsoft.com/office/officeart/2005/8/layout/default"/>
    <dgm:cxn modelId="{5DE2DD6C-06E2-A047-B50A-F504D81D7E10}" type="presParOf" srcId="{E9E24C8C-D2FD-B841-9EA0-CA6B8CF76261}" destId="{ADEEDC5D-8E07-FE4B-8A5F-FBFD851D8B63}" srcOrd="5" destOrd="0" presId="urn:microsoft.com/office/officeart/2005/8/layout/default"/>
    <dgm:cxn modelId="{C429FEEC-25C1-7144-AF28-FF3AF60927A0}" type="presParOf" srcId="{E9E24C8C-D2FD-B841-9EA0-CA6B8CF76261}" destId="{E835F7DB-BEAD-904C-BF1D-0EEFDABDB623}" srcOrd="6" destOrd="0" presId="urn:microsoft.com/office/officeart/2005/8/layout/default"/>
    <dgm:cxn modelId="{97F71C79-5328-4C4B-B3FD-5AD106AC3DE7}" type="presParOf" srcId="{E9E24C8C-D2FD-B841-9EA0-CA6B8CF76261}" destId="{B604ADDB-9519-FD42-A002-68B4B649D95F}" srcOrd="7" destOrd="0" presId="urn:microsoft.com/office/officeart/2005/8/layout/default"/>
    <dgm:cxn modelId="{AEF50A2C-F0F5-E347-BCD5-E7095F742803}" type="presParOf" srcId="{E9E24C8C-D2FD-B841-9EA0-CA6B8CF76261}" destId="{93F537D8-DDDA-A24F-A42C-41A9A45A8B35}" srcOrd="8" destOrd="0" presId="urn:microsoft.com/office/officeart/2005/8/layout/default"/>
    <dgm:cxn modelId="{3E0BAE10-A6E3-B64E-B825-5B2DBAC8207E}" type="presParOf" srcId="{E9E24C8C-D2FD-B841-9EA0-CA6B8CF76261}" destId="{CD772ABB-37FA-6447-9570-12F407626A3A}" srcOrd="9" destOrd="0" presId="urn:microsoft.com/office/officeart/2005/8/layout/default"/>
    <dgm:cxn modelId="{265D2B05-B3C5-A147-838D-21D123260AE0}" type="presParOf" srcId="{E9E24C8C-D2FD-B841-9EA0-CA6B8CF76261}" destId="{FB53AB11-81FC-C345-9EB6-EC774F089E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31B449-F301-4C1E-855A-E727751B357D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F655E7-5F36-475A-8AB4-D8A4CD380C76}">
      <dgm:prSet/>
      <dgm:spPr/>
      <dgm:t>
        <a:bodyPr/>
        <a:lstStyle/>
        <a:p>
          <a:r>
            <a:rPr lang="en-IN" b="1" dirty="0"/>
            <a:t>User documentation manual which gives details about the snake game implementation using search-based and reinforcement learning agent.</a:t>
          </a:r>
          <a:endParaRPr lang="en-US" dirty="0"/>
        </a:p>
      </dgm:t>
    </dgm:pt>
    <dgm:pt modelId="{20C87021-309F-43E1-9E8F-4FBB26CDA841}" type="parTrans" cxnId="{016F26B6-2A09-40E0-9935-CED1952DC517}">
      <dgm:prSet/>
      <dgm:spPr/>
      <dgm:t>
        <a:bodyPr/>
        <a:lstStyle/>
        <a:p>
          <a:endParaRPr lang="en-US"/>
        </a:p>
      </dgm:t>
    </dgm:pt>
    <dgm:pt modelId="{70083688-B7BB-49E3-904F-588D50CD0799}" type="sibTrans" cxnId="{016F26B6-2A09-40E0-9935-CED1952DC517}">
      <dgm:prSet/>
      <dgm:spPr/>
      <dgm:t>
        <a:bodyPr/>
        <a:lstStyle/>
        <a:p>
          <a:endParaRPr lang="en-US"/>
        </a:p>
      </dgm:t>
    </dgm:pt>
    <dgm:pt modelId="{FE573452-F181-4F77-8D29-7955A06CDDEB}">
      <dgm:prSet/>
      <dgm:spPr/>
      <dgm:t>
        <a:bodyPr/>
        <a:lstStyle/>
        <a:p>
          <a:r>
            <a:rPr lang="en-IN" b="1"/>
            <a:t>Algorithms developed for Learning agent using python programming language(.py files)</a:t>
          </a:r>
          <a:endParaRPr lang="en-US"/>
        </a:p>
      </dgm:t>
    </dgm:pt>
    <dgm:pt modelId="{3526B9C6-88E1-4282-8790-4A83997F5B1C}" type="parTrans" cxnId="{A5212CED-CF24-4A09-A0A4-6841C1C750BD}">
      <dgm:prSet/>
      <dgm:spPr/>
      <dgm:t>
        <a:bodyPr/>
        <a:lstStyle/>
        <a:p>
          <a:endParaRPr lang="en-US"/>
        </a:p>
      </dgm:t>
    </dgm:pt>
    <dgm:pt modelId="{CE9BF596-FAA4-43EC-927C-AD4D5E3FD7E2}" type="sibTrans" cxnId="{A5212CED-CF24-4A09-A0A4-6841C1C750BD}">
      <dgm:prSet/>
      <dgm:spPr/>
      <dgm:t>
        <a:bodyPr/>
        <a:lstStyle/>
        <a:p>
          <a:endParaRPr lang="en-US"/>
        </a:p>
      </dgm:t>
    </dgm:pt>
    <dgm:pt modelId="{D39CCA8B-4E13-432A-8B18-147DFFF1FFDF}">
      <dgm:prSet/>
      <dgm:spPr/>
      <dgm:t>
        <a:bodyPr/>
        <a:lstStyle/>
        <a:p>
          <a:r>
            <a:rPr lang="en-IN" b="1"/>
            <a:t>GitHub repository link for project code and related files.</a:t>
          </a:r>
          <a:endParaRPr lang="en-US"/>
        </a:p>
      </dgm:t>
    </dgm:pt>
    <dgm:pt modelId="{D35C8D38-6213-47B8-AEE9-6B4393E823C6}" type="parTrans" cxnId="{1C31A80F-66EB-4406-847B-334B81411BCB}">
      <dgm:prSet/>
      <dgm:spPr/>
      <dgm:t>
        <a:bodyPr/>
        <a:lstStyle/>
        <a:p>
          <a:endParaRPr lang="en-US"/>
        </a:p>
      </dgm:t>
    </dgm:pt>
    <dgm:pt modelId="{8F185637-61D9-47C6-BDD5-329C1FBCB113}" type="sibTrans" cxnId="{1C31A80F-66EB-4406-847B-334B81411BCB}">
      <dgm:prSet/>
      <dgm:spPr/>
      <dgm:t>
        <a:bodyPr/>
        <a:lstStyle/>
        <a:p>
          <a:endParaRPr lang="en-US"/>
        </a:p>
      </dgm:t>
    </dgm:pt>
    <dgm:pt modelId="{4A4666AF-7B91-4B39-9D4C-20BEA038435A}">
      <dgm:prSet/>
      <dgm:spPr/>
      <dgm:t>
        <a:bodyPr/>
        <a:lstStyle/>
        <a:p>
          <a:r>
            <a:rPr lang="en-IN" b="1"/>
            <a:t>YouTube video demonstrating project implementation and slides.</a:t>
          </a:r>
          <a:endParaRPr lang="en-US"/>
        </a:p>
      </dgm:t>
    </dgm:pt>
    <dgm:pt modelId="{8D3E42D0-EF0C-45DF-B156-59EAEC50708F}" type="parTrans" cxnId="{24A1BB48-CAA2-4063-88A0-0C0041211C1B}">
      <dgm:prSet/>
      <dgm:spPr/>
      <dgm:t>
        <a:bodyPr/>
        <a:lstStyle/>
        <a:p>
          <a:endParaRPr lang="en-US"/>
        </a:p>
      </dgm:t>
    </dgm:pt>
    <dgm:pt modelId="{8176EFFA-0AF0-40E9-B443-480DDA5E6912}" type="sibTrans" cxnId="{24A1BB48-CAA2-4063-88A0-0C0041211C1B}">
      <dgm:prSet/>
      <dgm:spPr/>
      <dgm:t>
        <a:bodyPr/>
        <a:lstStyle/>
        <a:p>
          <a:endParaRPr lang="en-US"/>
        </a:p>
      </dgm:t>
    </dgm:pt>
    <dgm:pt modelId="{43E1A8D8-8B45-DB46-9DDC-370EDC72F0BF}" type="pres">
      <dgm:prSet presAssocID="{0F31B449-F301-4C1E-855A-E727751B357D}" presName="linear" presStyleCnt="0">
        <dgm:presLayoutVars>
          <dgm:animLvl val="lvl"/>
          <dgm:resizeHandles val="exact"/>
        </dgm:presLayoutVars>
      </dgm:prSet>
      <dgm:spPr/>
    </dgm:pt>
    <dgm:pt modelId="{24B11287-5690-AB47-9111-FAA558927B86}" type="pres">
      <dgm:prSet presAssocID="{EBF655E7-5F36-475A-8AB4-D8A4CD380C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4F1633-8119-B842-AB62-5C25D76871C9}" type="pres">
      <dgm:prSet presAssocID="{70083688-B7BB-49E3-904F-588D50CD0799}" presName="spacer" presStyleCnt="0"/>
      <dgm:spPr/>
    </dgm:pt>
    <dgm:pt modelId="{86FD7255-851C-CE49-BD4E-23412FFC77DC}" type="pres">
      <dgm:prSet presAssocID="{FE573452-F181-4F77-8D29-7955A06CDD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8C5C96-9392-BF41-86E9-9A4D85ADB32C}" type="pres">
      <dgm:prSet presAssocID="{CE9BF596-FAA4-43EC-927C-AD4D5E3FD7E2}" presName="spacer" presStyleCnt="0"/>
      <dgm:spPr/>
    </dgm:pt>
    <dgm:pt modelId="{D72C763F-31FE-CD4E-A26B-2A8B88FAF0C7}" type="pres">
      <dgm:prSet presAssocID="{D39CCA8B-4E13-432A-8B18-147DFFF1FF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066022-45E7-5B41-B0AF-049955D25739}" type="pres">
      <dgm:prSet presAssocID="{8F185637-61D9-47C6-BDD5-329C1FBCB113}" presName="spacer" presStyleCnt="0"/>
      <dgm:spPr/>
    </dgm:pt>
    <dgm:pt modelId="{FF29988B-AB7A-4447-A536-9EDA6E141FD6}" type="pres">
      <dgm:prSet presAssocID="{4A4666AF-7B91-4B39-9D4C-20BEA03843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31A80F-66EB-4406-847B-334B81411BCB}" srcId="{0F31B449-F301-4C1E-855A-E727751B357D}" destId="{D39CCA8B-4E13-432A-8B18-147DFFF1FFDF}" srcOrd="2" destOrd="0" parTransId="{D35C8D38-6213-47B8-AEE9-6B4393E823C6}" sibTransId="{8F185637-61D9-47C6-BDD5-329C1FBCB113}"/>
    <dgm:cxn modelId="{87C7D517-DCA6-744B-BB16-9C211607E324}" type="presOf" srcId="{FE573452-F181-4F77-8D29-7955A06CDDEB}" destId="{86FD7255-851C-CE49-BD4E-23412FFC77DC}" srcOrd="0" destOrd="0" presId="urn:microsoft.com/office/officeart/2005/8/layout/vList2"/>
    <dgm:cxn modelId="{24A1BB48-CAA2-4063-88A0-0C0041211C1B}" srcId="{0F31B449-F301-4C1E-855A-E727751B357D}" destId="{4A4666AF-7B91-4B39-9D4C-20BEA038435A}" srcOrd="3" destOrd="0" parTransId="{8D3E42D0-EF0C-45DF-B156-59EAEC50708F}" sibTransId="{8176EFFA-0AF0-40E9-B443-480DDA5E6912}"/>
    <dgm:cxn modelId="{ADBC414F-1FE2-A244-908E-32846FAF2455}" type="presOf" srcId="{0F31B449-F301-4C1E-855A-E727751B357D}" destId="{43E1A8D8-8B45-DB46-9DDC-370EDC72F0BF}" srcOrd="0" destOrd="0" presId="urn:microsoft.com/office/officeart/2005/8/layout/vList2"/>
    <dgm:cxn modelId="{57800157-2D45-7240-9AB6-2BE146D2BF6F}" type="presOf" srcId="{4A4666AF-7B91-4B39-9D4C-20BEA038435A}" destId="{FF29988B-AB7A-4447-A536-9EDA6E141FD6}" srcOrd="0" destOrd="0" presId="urn:microsoft.com/office/officeart/2005/8/layout/vList2"/>
    <dgm:cxn modelId="{133B0180-330D-A744-AC35-79C01D841272}" type="presOf" srcId="{EBF655E7-5F36-475A-8AB4-D8A4CD380C76}" destId="{24B11287-5690-AB47-9111-FAA558927B86}" srcOrd="0" destOrd="0" presId="urn:microsoft.com/office/officeart/2005/8/layout/vList2"/>
    <dgm:cxn modelId="{AB6C13A9-A7C7-5B4B-B52B-C99B6A0C490A}" type="presOf" srcId="{D39CCA8B-4E13-432A-8B18-147DFFF1FFDF}" destId="{D72C763F-31FE-CD4E-A26B-2A8B88FAF0C7}" srcOrd="0" destOrd="0" presId="urn:microsoft.com/office/officeart/2005/8/layout/vList2"/>
    <dgm:cxn modelId="{016F26B6-2A09-40E0-9935-CED1952DC517}" srcId="{0F31B449-F301-4C1E-855A-E727751B357D}" destId="{EBF655E7-5F36-475A-8AB4-D8A4CD380C76}" srcOrd="0" destOrd="0" parTransId="{20C87021-309F-43E1-9E8F-4FBB26CDA841}" sibTransId="{70083688-B7BB-49E3-904F-588D50CD0799}"/>
    <dgm:cxn modelId="{A5212CED-CF24-4A09-A0A4-6841C1C750BD}" srcId="{0F31B449-F301-4C1E-855A-E727751B357D}" destId="{FE573452-F181-4F77-8D29-7955A06CDDEB}" srcOrd="1" destOrd="0" parTransId="{3526B9C6-88E1-4282-8790-4A83997F5B1C}" sibTransId="{CE9BF596-FAA4-43EC-927C-AD4D5E3FD7E2}"/>
    <dgm:cxn modelId="{8A63D4E7-F802-5C4B-ADBD-F664129814E1}" type="presParOf" srcId="{43E1A8D8-8B45-DB46-9DDC-370EDC72F0BF}" destId="{24B11287-5690-AB47-9111-FAA558927B86}" srcOrd="0" destOrd="0" presId="urn:microsoft.com/office/officeart/2005/8/layout/vList2"/>
    <dgm:cxn modelId="{D503C589-07B9-9F4D-B0E6-167BA370C1E3}" type="presParOf" srcId="{43E1A8D8-8B45-DB46-9DDC-370EDC72F0BF}" destId="{494F1633-8119-B842-AB62-5C25D76871C9}" srcOrd="1" destOrd="0" presId="urn:microsoft.com/office/officeart/2005/8/layout/vList2"/>
    <dgm:cxn modelId="{D6F12D27-DCD2-4641-AC4D-15674C068A97}" type="presParOf" srcId="{43E1A8D8-8B45-DB46-9DDC-370EDC72F0BF}" destId="{86FD7255-851C-CE49-BD4E-23412FFC77DC}" srcOrd="2" destOrd="0" presId="urn:microsoft.com/office/officeart/2005/8/layout/vList2"/>
    <dgm:cxn modelId="{C4C871B6-3EEA-D64E-B03F-CFBD37F0A38B}" type="presParOf" srcId="{43E1A8D8-8B45-DB46-9DDC-370EDC72F0BF}" destId="{EF8C5C96-9392-BF41-86E9-9A4D85ADB32C}" srcOrd="3" destOrd="0" presId="urn:microsoft.com/office/officeart/2005/8/layout/vList2"/>
    <dgm:cxn modelId="{C0DFC904-F957-D444-8DB9-4B2990CC4765}" type="presParOf" srcId="{43E1A8D8-8B45-DB46-9DDC-370EDC72F0BF}" destId="{D72C763F-31FE-CD4E-A26B-2A8B88FAF0C7}" srcOrd="4" destOrd="0" presId="urn:microsoft.com/office/officeart/2005/8/layout/vList2"/>
    <dgm:cxn modelId="{5931F411-F626-E74A-813E-732E4A3525DE}" type="presParOf" srcId="{43E1A8D8-8B45-DB46-9DDC-370EDC72F0BF}" destId="{E3066022-45E7-5B41-B0AF-049955D25739}" srcOrd="5" destOrd="0" presId="urn:microsoft.com/office/officeart/2005/8/layout/vList2"/>
    <dgm:cxn modelId="{94F281DE-CEB6-6D49-BB73-ED524B36AD47}" type="presParOf" srcId="{43E1A8D8-8B45-DB46-9DDC-370EDC72F0BF}" destId="{FF29988B-AB7A-4447-A536-9EDA6E141F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84C7C8-9E98-44AE-AFA4-428A2949C84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A3550E-7351-4C04-B417-886AEA31CEE7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B8185F88-739A-459B-B125-D15D1CCD1234}" type="parTrans" cxnId="{86D48BC7-1508-438A-A349-8DDB816F8EED}">
      <dgm:prSet/>
      <dgm:spPr/>
      <dgm:t>
        <a:bodyPr/>
        <a:lstStyle/>
        <a:p>
          <a:endParaRPr lang="en-US"/>
        </a:p>
      </dgm:t>
    </dgm:pt>
    <dgm:pt modelId="{BBAB8628-E9E9-4FF6-82B3-9828F2885D8E}" type="sibTrans" cxnId="{86D48BC7-1508-438A-A349-8DDB816F8EED}">
      <dgm:prSet/>
      <dgm:spPr/>
      <dgm:t>
        <a:bodyPr/>
        <a:lstStyle/>
        <a:p>
          <a:endParaRPr lang="en-US"/>
        </a:p>
      </dgm:t>
    </dgm:pt>
    <dgm:pt modelId="{21E11F77-08CE-1B42-9186-B3D35AFACDB2}" type="pres">
      <dgm:prSet presAssocID="{CA84C7C8-9E98-44AE-AFA4-428A2949C84B}" presName="Name0" presStyleCnt="0">
        <dgm:presLayoutVars>
          <dgm:dir/>
          <dgm:animLvl val="lvl"/>
          <dgm:resizeHandles val="exact"/>
        </dgm:presLayoutVars>
      </dgm:prSet>
      <dgm:spPr/>
    </dgm:pt>
    <dgm:pt modelId="{1360824E-65A7-0143-AC04-F9F07CC89EBD}" type="pres">
      <dgm:prSet presAssocID="{06A3550E-7351-4C04-B417-886AEA31CEE7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86D48BC7-1508-438A-A349-8DDB816F8EED}" srcId="{CA84C7C8-9E98-44AE-AFA4-428A2949C84B}" destId="{06A3550E-7351-4C04-B417-886AEA31CEE7}" srcOrd="0" destOrd="0" parTransId="{B8185F88-739A-459B-B125-D15D1CCD1234}" sibTransId="{BBAB8628-E9E9-4FF6-82B3-9828F2885D8E}"/>
    <dgm:cxn modelId="{F90D5BDD-F27B-9942-BAA3-BC2A745E4A90}" type="presOf" srcId="{CA84C7C8-9E98-44AE-AFA4-428A2949C84B}" destId="{21E11F77-08CE-1B42-9186-B3D35AFACDB2}" srcOrd="0" destOrd="0" presId="urn:microsoft.com/office/officeart/2005/8/layout/chevron1"/>
    <dgm:cxn modelId="{6B7033ED-EFDB-BB4A-934F-84F104283889}" type="presOf" srcId="{06A3550E-7351-4C04-B417-886AEA31CEE7}" destId="{1360824E-65A7-0143-AC04-F9F07CC89EBD}" srcOrd="0" destOrd="0" presId="urn:microsoft.com/office/officeart/2005/8/layout/chevron1"/>
    <dgm:cxn modelId="{7CB2C643-B572-0D49-A417-7A69E866F9D3}" type="presParOf" srcId="{21E11F77-08CE-1B42-9186-B3D35AFACDB2}" destId="{1360824E-65A7-0143-AC04-F9F07CC89EB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E53B-28B2-5246-B21F-4050435C20BA}">
      <dsp:nvSpPr>
        <dsp:cNvPr id="0" name=""/>
        <dsp:cNvSpPr/>
      </dsp:nvSpPr>
      <dsp:spPr>
        <a:xfrm>
          <a:off x="0" y="17234"/>
          <a:ext cx="2597745" cy="155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Design search-based Learning agents and Reinforcement-based Learning agents to solve the game</a:t>
          </a:r>
          <a:endParaRPr lang="en-US" sz="1300" kern="1200"/>
        </a:p>
      </dsp:txBody>
      <dsp:txXfrm>
        <a:off x="0" y="17234"/>
        <a:ext cx="2597745" cy="1558647"/>
      </dsp:txXfrm>
    </dsp:sp>
    <dsp:sp modelId="{33DFCBEB-E7E7-F945-AECD-7B08E730FA55}">
      <dsp:nvSpPr>
        <dsp:cNvPr id="0" name=""/>
        <dsp:cNvSpPr/>
      </dsp:nvSpPr>
      <dsp:spPr>
        <a:xfrm>
          <a:off x="2857519" y="17234"/>
          <a:ext cx="2597745" cy="1558647"/>
        </a:xfrm>
        <a:prstGeom prst="rect">
          <a:avLst/>
        </a:prstGeom>
        <a:solidFill>
          <a:schemeClr val="accent5">
            <a:hueOff val="-379989"/>
            <a:satOff val="613"/>
            <a:lumOff val="-1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Design 4 Learning agents (3 – search based and 1- Reinforcement agents)</a:t>
          </a:r>
          <a:endParaRPr lang="en-US" sz="1300" kern="1200"/>
        </a:p>
      </dsp:txBody>
      <dsp:txXfrm>
        <a:off x="2857519" y="17234"/>
        <a:ext cx="2597745" cy="1558647"/>
      </dsp:txXfrm>
    </dsp:sp>
    <dsp:sp modelId="{CD13AB49-30FE-1442-ADE9-D55567DDE2B7}">
      <dsp:nvSpPr>
        <dsp:cNvPr id="0" name=""/>
        <dsp:cNvSpPr/>
      </dsp:nvSpPr>
      <dsp:spPr>
        <a:xfrm>
          <a:off x="5715039" y="17234"/>
          <a:ext cx="2597745" cy="1558647"/>
        </a:xfrm>
        <a:prstGeom prst="rect">
          <a:avLst/>
        </a:prstGeom>
        <a:solidFill>
          <a:schemeClr val="accent5">
            <a:hueOff val="-759977"/>
            <a:satOff val="1226"/>
            <a:lumOff val="-2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Play snake game with all these learning agents</a:t>
          </a:r>
          <a:endParaRPr lang="en-US" sz="1300" kern="1200"/>
        </a:p>
      </dsp:txBody>
      <dsp:txXfrm>
        <a:off x="5715039" y="17234"/>
        <a:ext cx="2597745" cy="1558647"/>
      </dsp:txXfrm>
    </dsp:sp>
    <dsp:sp modelId="{E835F7DB-BEAD-904C-BF1D-0EEFDABDB623}">
      <dsp:nvSpPr>
        <dsp:cNvPr id="0" name=""/>
        <dsp:cNvSpPr/>
      </dsp:nvSpPr>
      <dsp:spPr>
        <a:xfrm>
          <a:off x="0" y="1835655"/>
          <a:ext cx="2597745" cy="1558647"/>
        </a:xfrm>
        <a:prstGeom prst="rect">
          <a:avLst/>
        </a:prstGeom>
        <a:solidFill>
          <a:schemeClr val="accent5">
            <a:hueOff val="-1139966"/>
            <a:satOff val="1839"/>
            <a:lumOff val="-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Snake game logic depends 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baseline="0" dirty="0"/>
            <a:t>1)Snake grows when it eats food.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baseline="0" dirty="0"/>
            <a:t>2)Snake dies when it hits the wall or if it bites itself.</a:t>
          </a:r>
          <a:endParaRPr lang="en-US" sz="1000" kern="1200" dirty="0"/>
        </a:p>
      </dsp:txBody>
      <dsp:txXfrm>
        <a:off x="0" y="1835655"/>
        <a:ext cx="2597745" cy="1558647"/>
      </dsp:txXfrm>
    </dsp:sp>
    <dsp:sp modelId="{93F537D8-DDDA-A24F-A42C-41A9A45A8B35}">
      <dsp:nvSpPr>
        <dsp:cNvPr id="0" name=""/>
        <dsp:cNvSpPr/>
      </dsp:nvSpPr>
      <dsp:spPr>
        <a:xfrm>
          <a:off x="2857519" y="1835655"/>
          <a:ext cx="2597745" cy="1558647"/>
        </a:xfrm>
        <a:prstGeom prst="rect">
          <a:avLst/>
        </a:prstGeom>
        <a:solidFill>
          <a:schemeClr val="accent5">
            <a:hueOff val="-1519954"/>
            <a:satOff val="2452"/>
            <a:lumOff val="-5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Comparing the difference between search-based Reinforcement Learning agents</a:t>
          </a:r>
          <a:endParaRPr lang="en-US" sz="1300" kern="1200" dirty="0"/>
        </a:p>
      </dsp:txBody>
      <dsp:txXfrm>
        <a:off x="2857519" y="1835655"/>
        <a:ext cx="2597745" cy="1558647"/>
      </dsp:txXfrm>
    </dsp:sp>
    <dsp:sp modelId="{FB53AB11-81FC-C345-9EB6-EC774F089E01}">
      <dsp:nvSpPr>
        <dsp:cNvPr id="0" name=""/>
        <dsp:cNvSpPr/>
      </dsp:nvSpPr>
      <dsp:spPr>
        <a:xfrm>
          <a:off x="5715039" y="1835655"/>
          <a:ext cx="2597745" cy="1558647"/>
        </a:xfrm>
        <a:prstGeom prst="rect">
          <a:avLst/>
        </a:prstGeom>
        <a:solidFill>
          <a:schemeClr val="accent5">
            <a:hueOff val="-1899943"/>
            <a:satOff val="3065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Comparing the difference between search-based Reinforcement Learning agents</a:t>
          </a:r>
          <a:endParaRPr lang="en-US" sz="1300" kern="1200"/>
        </a:p>
      </dsp:txBody>
      <dsp:txXfrm>
        <a:off x="5715039" y="1835655"/>
        <a:ext cx="2597745" cy="155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11287-5690-AB47-9111-FAA558927B86}">
      <dsp:nvSpPr>
        <dsp:cNvPr id="0" name=""/>
        <dsp:cNvSpPr/>
      </dsp:nvSpPr>
      <dsp:spPr>
        <a:xfrm>
          <a:off x="0" y="110696"/>
          <a:ext cx="7340048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User documentation manual which gives details about the snake game implementation using search-based and reinforcement learning agent.</a:t>
          </a:r>
          <a:endParaRPr lang="en-US" sz="1200" kern="1200" dirty="0"/>
        </a:p>
      </dsp:txBody>
      <dsp:txXfrm>
        <a:off x="34954" y="145650"/>
        <a:ext cx="7270140" cy="646132"/>
      </dsp:txXfrm>
    </dsp:sp>
    <dsp:sp modelId="{86FD7255-851C-CE49-BD4E-23412FFC77DC}">
      <dsp:nvSpPr>
        <dsp:cNvPr id="0" name=""/>
        <dsp:cNvSpPr/>
      </dsp:nvSpPr>
      <dsp:spPr>
        <a:xfrm>
          <a:off x="0" y="861296"/>
          <a:ext cx="7340048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Algorithms developed for Learning agent using python programming language(.py files)</a:t>
          </a:r>
          <a:endParaRPr lang="en-US" sz="1200" kern="1200"/>
        </a:p>
      </dsp:txBody>
      <dsp:txXfrm>
        <a:off x="34954" y="896250"/>
        <a:ext cx="7270140" cy="646132"/>
      </dsp:txXfrm>
    </dsp:sp>
    <dsp:sp modelId="{D72C763F-31FE-CD4E-A26B-2A8B88FAF0C7}">
      <dsp:nvSpPr>
        <dsp:cNvPr id="0" name=""/>
        <dsp:cNvSpPr/>
      </dsp:nvSpPr>
      <dsp:spPr>
        <a:xfrm>
          <a:off x="0" y="1611896"/>
          <a:ext cx="7340048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GitHub repository link for project code and related files.</a:t>
          </a:r>
          <a:endParaRPr lang="en-US" sz="1200" kern="1200"/>
        </a:p>
      </dsp:txBody>
      <dsp:txXfrm>
        <a:off x="34954" y="1646850"/>
        <a:ext cx="7270140" cy="646132"/>
      </dsp:txXfrm>
    </dsp:sp>
    <dsp:sp modelId="{FF29988B-AB7A-4447-A536-9EDA6E141FD6}">
      <dsp:nvSpPr>
        <dsp:cNvPr id="0" name=""/>
        <dsp:cNvSpPr/>
      </dsp:nvSpPr>
      <dsp:spPr>
        <a:xfrm>
          <a:off x="0" y="2362496"/>
          <a:ext cx="7340048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YouTube video demonstrating project implementation and slides.</a:t>
          </a:r>
          <a:endParaRPr lang="en-US" sz="1200" kern="1200"/>
        </a:p>
      </dsp:txBody>
      <dsp:txXfrm>
        <a:off x="34954" y="2397450"/>
        <a:ext cx="7270140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824E-65A7-0143-AC04-F9F07CC89EBD}">
      <dsp:nvSpPr>
        <dsp:cNvPr id="0" name=""/>
        <dsp:cNvSpPr/>
      </dsp:nvSpPr>
      <dsp:spPr>
        <a:xfrm>
          <a:off x="0" y="43211"/>
          <a:ext cx="8312785" cy="33251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1662557" y="43211"/>
        <a:ext cx="4987672" cy="3325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3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53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8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9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anvas.newhaven.edu/courses/1287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40">
            <a:extLst>
              <a:ext uri="{FF2B5EF4-FFF2-40B4-BE49-F238E27FC236}">
                <a16:creationId xmlns:a16="http://schemas.microsoft.com/office/drawing/2014/main" id="{9E85769A-34B7-4E26-8919-D5FA94CA1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1F0AC-9A76-4580-A7CF-88ADD1C2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4291" y="1368043"/>
            <a:ext cx="6947705" cy="5699883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4000" b="0" dirty="0">
                <a:latin typeface="Chalkduster" panose="03050602040202020205" pitchFamily="66" charset="77"/>
                <a:hlinkClick r:id="rId2"/>
              </a:rPr>
              <a:t>Intro Artificial Intelligence</a:t>
            </a:r>
            <a:br>
              <a:rPr lang="en-US" b="0" dirty="0"/>
            </a:br>
            <a:br>
              <a:rPr lang="en-US" sz="2200" b="0" dirty="0"/>
            </a:br>
            <a:r>
              <a:rPr lang="en-US" sz="2200" b="0" dirty="0">
                <a:latin typeface="Chalkduster" panose="03050602040202020205" pitchFamily="66" charset="77"/>
              </a:rPr>
              <a:t>TERM PROJECT PRESENTATION BY </a:t>
            </a:r>
            <a:br>
              <a:rPr lang="en-US" sz="2200" b="0" dirty="0">
                <a:latin typeface="Chalkduster" panose="03050602040202020205" pitchFamily="66" charset="77"/>
              </a:rPr>
            </a:br>
            <a:br>
              <a:rPr lang="en-US" sz="2200" b="0" dirty="0">
                <a:latin typeface="Chalkduster" panose="03050602040202020205" pitchFamily="66" charset="77"/>
              </a:rPr>
            </a:br>
            <a:br>
              <a:rPr lang="en-US" sz="2200" b="0" dirty="0">
                <a:latin typeface="Chalkduster" panose="03050602040202020205" pitchFamily="66" charset="77"/>
              </a:rPr>
            </a:br>
            <a:r>
              <a:rPr lang="en-US" sz="2200" b="0" dirty="0">
                <a:latin typeface="Chalkduster" panose="03050602040202020205" pitchFamily="66" charset="77"/>
              </a:rPr>
              <a:t>         NAGASREE RAYALA(</a:t>
            </a:r>
            <a:r>
              <a:rPr lang="en-US" sz="2200" b="0" dirty="0">
                <a:latin typeface="Abadi" panose="020B0604020104020204" pitchFamily="34" charset="0"/>
              </a:rPr>
              <a:t>00719044</a:t>
            </a:r>
            <a:r>
              <a:rPr lang="en-US" sz="2200" b="0" dirty="0">
                <a:latin typeface="Chalkduster" panose="03050602040202020205" pitchFamily="66" charset="77"/>
              </a:rPr>
              <a:t>)</a:t>
            </a:r>
            <a:br>
              <a:rPr lang="en-US" sz="2200" b="0" dirty="0">
                <a:latin typeface="Chalkduster" panose="03050602040202020205" pitchFamily="66" charset="77"/>
              </a:rPr>
            </a:br>
            <a:br>
              <a:rPr lang="en-US" sz="2200" b="0" dirty="0">
                <a:latin typeface="Chalkduster" panose="03050602040202020205" pitchFamily="66" charset="77"/>
              </a:rPr>
            </a:br>
            <a:r>
              <a:rPr lang="en-US" sz="2200" b="0" dirty="0">
                <a:latin typeface="Chalkduster" panose="03050602040202020205" pitchFamily="66" charset="77"/>
              </a:rPr>
              <a:t>         LALITHA PENMETSA(</a:t>
            </a:r>
            <a:r>
              <a:rPr lang="en-US" sz="2200" b="0" dirty="0">
                <a:latin typeface="Abadi" panose="020B0604020104020204" pitchFamily="34" charset="0"/>
              </a:rPr>
              <a:t>00719012</a:t>
            </a:r>
            <a:r>
              <a:rPr lang="en-US" sz="2200" b="0" dirty="0">
                <a:latin typeface="Chalkduster" panose="03050602040202020205" pitchFamily="66" charset="77"/>
              </a:rPr>
              <a:t>)</a:t>
            </a:r>
            <a:r>
              <a:rPr lang="en-US" sz="2200" dirty="0"/>
              <a:t>			</a:t>
            </a:r>
            <a:br>
              <a:rPr lang="en-US" sz="4200" dirty="0"/>
            </a:br>
            <a:r>
              <a:rPr lang="en-US" sz="4200" dirty="0"/>
              <a:t>						</a:t>
            </a:r>
            <a:br>
              <a:rPr lang="en-US" sz="4200" dirty="0"/>
            </a:br>
            <a:endParaRPr lang="en-US" sz="4000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043" name="Freeform: Shape 142">
            <a:extLst>
              <a:ext uri="{FF2B5EF4-FFF2-40B4-BE49-F238E27FC236}">
                <a16:creationId xmlns:a16="http://schemas.microsoft.com/office/drawing/2014/main" id="{36808283-A1DB-43B4-A966-F9598351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884" y="1"/>
            <a:ext cx="4160139" cy="2705499"/>
          </a:xfrm>
          <a:custGeom>
            <a:avLst/>
            <a:gdLst>
              <a:gd name="connsiteX0" fmla="*/ 287297 w 4160139"/>
              <a:gd name="connsiteY0" fmla="*/ 0 h 2705499"/>
              <a:gd name="connsiteX1" fmla="*/ 3995256 w 4160139"/>
              <a:gd name="connsiteY1" fmla="*/ 0 h 2705499"/>
              <a:gd name="connsiteX2" fmla="*/ 4034877 w 4160139"/>
              <a:gd name="connsiteY2" fmla="*/ 103389 h 2705499"/>
              <a:gd name="connsiteX3" fmla="*/ 4160139 w 4160139"/>
              <a:gd name="connsiteY3" fmla="*/ 910537 h 2705499"/>
              <a:gd name="connsiteX4" fmla="*/ 3944007 w 4160139"/>
              <a:gd name="connsiteY4" fmla="*/ 1507609 h 2705499"/>
              <a:gd name="connsiteX5" fmla="*/ 3304097 w 4160139"/>
              <a:gd name="connsiteY5" fmla="*/ 2063570 h 2705499"/>
              <a:gd name="connsiteX6" fmla="*/ 3163402 w 4160139"/>
              <a:gd name="connsiteY6" fmla="*/ 2169920 h 2705499"/>
              <a:gd name="connsiteX7" fmla="*/ 2007312 w 4160139"/>
              <a:gd name="connsiteY7" fmla="*/ 2705499 h 2705499"/>
              <a:gd name="connsiteX8" fmla="*/ 484397 w 4160139"/>
              <a:gd name="connsiteY8" fmla="*/ 1834932 h 2705499"/>
              <a:gd name="connsiteX9" fmla="*/ 322099 w 4160139"/>
              <a:gd name="connsiteY9" fmla="*/ 1612216 h 2705499"/>
              <a:gd name="connsiteX10" fmla="*/ 0 w 4160139"/>
              <a:gd name="connsiteY10" fmla="*/ 910537 h 2705499"/>
              <a:gd name="connsiteX11" fmla="*/ 194617 w 4160139"/>
              <a:gd name="connsiteY11" fmla="*/ 154855 h 270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0139" h="2705499">
                <a:moveTo>
                  <a:pt x="287297" y="0"/>
                </a:moveTo>
                <a:lnTo>
                  <a:pt x="3995256" y="0"/>
                </a:lnTo>
                <a:lnTo>
                  <a:pt x="4034877" y="103389"/>
                </a:lnTo>
                <a:cubicBezTo>
                  <a:pt x="4117064" y="350002"/>
                  <a:pt x="4160139" y="623018"/>
                  <a:pt x="4160139" y="910537"/>
                </a:cubicBezTo>
                <a:cubicBezTo>
                  <a:pt x="4160139" y="1139959"/>
                  <a:pt x="4093451" y="1324089"/>
                  <a:pt x="3944007" y="1507609"/>
                </a:cubicBezTo>
                <a:cubicBezTo>
                  <a:pt x="3787690" y="1699579"/>
                  <a:pt x="3552811" y="1876392"/>
                  <a:pt x="3304097" y="2063570"/>
                </a:cubicBezTo>
                <a:cubicBezTo>
                  <a:pt x="3258210" y="2098062"/>
                  <a:pt x="3210805" y="2133774"/>
                  <a:pt x="3163402" y="2169920"/>
                </a:cubicBezTo>
                <a:cubicBezTo>
                  <a:pt x="2739085" y="2493411"/>
                  <a:pt x="2429395" y="2705499"/>
                  <a:pt x="2007312" y="2705499"/>
                </a:cubicBezTo>
                <a:cubicBezTo>
                  <a:pt x="1364186" y="2705499"/>
                  <a:pt x="908715" y="2445156"/>
                  <a:pt x="484397" y="1834932"/>
                </a:cubicBezTo>
                <a:cubicBezTo>
                  <a:pt x="428870" y="1755060"/>
                  <a:pt x="374591" y="1682420"/>
                  <a:pt x="322099" y="1612216"/>
                </a:cubicBezTo>
                <a:cubicBezTo>
                  <a:pt x="104539" y="1321127"/>
                  <a:pt x="0" y="1169747"/>
                  <a:pt x="0" y="910537"/>
                </a:cubicBezTo>
                <a:cubicBezTo>
                  <a:pt x="0" y="653156"/>
                  <a:pt x="65526" y="398909"/>
                  <a:pt x="194617" y="15485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4" name="Freeform: Shape 144">
            <a:extLst>
              <a:ext uri="{FF2B5EF4-FFF2-40B4-BE49-F238E27FC236}">
                <a16:creationId xmlns:a16="http://schemas.microsoft.com/office/drawing/2014/main" id="{6B881382-2905-40A6-B674-0F8E1249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3627" y="1"/>
            <a:ext cx="3932649" cy="2526221"/>
          </a:xfrm>
          <a:custGeom>
            <a:avLst/>
            <a:gdLst>
              <a:gd name="connsiteX0" fmla="*/ 327220 w 3932649"/>
              <a:gd name="connsiteY0" fmla="*/ 0 h 2526221"/>
              <a:gd name="connsiteX1" fmla="*/ 3746109 w 3932649"/>
              <a:gd name="connsiteY1" fmla="*/ 0 h 2526221"/>
              <a:gd name="connsiteX2" fmla="*/ 3749094 w 3932649"/>
              <a:gd name="connsiteY2" fmla="*/ 5803 h 2526221"/>
              <a:gd name="connsiteX3" fmla="*/ 3932649 w 3932649"/>
              <a:gd name="connsiteY3" fmla="*/ 899994 h 2526221"/>
              <a:gd name="connsiteX4" fmla="*/ 3728337 w 3932649"/>
              <a:gd name="connsiteY4" fmla="*/ 1440938 h 2526221"/>
              <a:gd name="connsiteX5" fmla="*/ 3123419 w 3932649"/>
              <a:gd name="connsiteY5" fmla="*/ 1944636 h 2526221"/>
              <a:gd name="connsiteX6" fmla="*/ 2990418 w 3932649"/>
              <a:gd name="connsiteY6" fmla="*/ 2040989 h 2526221"/>
              <a:gd name="connsiteX7" fmla="*/ 1897546 w 3932649"/>
              <a:gd name="connsiteY7" fmla="*/ 2526221 h 2526221"/>
              <a:gd name="connsiteX8" fmla="*/ 457909 w 3932649"/>
              <a:gd name="connsiteY8" fmla="*/ 1737492 h 2526221"/>
              <a:gd name="connsiteX9" fmla="*/ 304485 w 3932649"/>
              <a:gd name="connsiteY9" fmla="*/ 1535712 h 2526221"/>
              <a:gd name="connsiteX10" fmla="*/ 0 w 3932649"/>
              <a:gd name="connsiteY10" fmla="*/ 899994 h 2526221"/>
              <a:gd name="connsiteX11" fmla="*/ 183974 w 3932649"/>
              <a:gd name="connsiteY11" fmla="*/ 215351 h 2526221"/>
              <a:gd name="connsiteX12" fmla="*/ 283080 w 3932649"/>
              <a:gd name="connsiteY12" fmla="*/ 56648 h 252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32649" h="2526221">
                <a:moveTo>
                  <a:pt x="327220" y="0"/>
                </a:moveTo>
                <a:lnTo>
                  <a:pt x="3746109" y="0"/>
                </a:lnTo>
                <a:lnTo>
                  <a:pt x="3749094" y="5803"/>
                </a:lnTo>
                <a:cubicBezTo>
                  <a:pt x="3869026" y="269299"/>
                  <a:pt x="3932649" y="574382"/>
                  <a:pt x="3932649" y="899994"/>
                </a:cubicBezTo>
                <a:cubicBezTo>
                  <a:pt x="3932649" y="1107850"/>
                  <a:pt x="3869608" y="1274671"/>
                  <a:pt x="3728337" y="1440938"/>
                </a:cubicBezTo>
                <a:cubicBezTo>
                  <a:pt x="3580568" y="1614862"/>
                  <a:pt x="3358533" y="1775054"/>
                  <a:pt x="3123419" y="1944636"/>
                </a:cubicBezTo>
                <a:cubicBezTo>
                  <a:pt x="3080041" y="1975886"/>
                  <a:pt x="3035229" y="2008241"/>
                  <a:pt x="2990418" y="2040989"/>
                </a:cubicBezTo>
                <a:cubicBezTo>
                  <a:pt x="2589303" y="2334070"/>
                  <a:pt x="2296549" y="2526221"/>
                  <a:pt x="1897546" y="2526221"/>
                </a:cubicBezTo>
                <a:cubicBezTo>
                  <a:pt x="1289588" y="2526221"/>
                  <a:pt x="859023" y="2290352"/>
                  <a:pt x="457909" y="1737492"/>
                </a:cubicBezTo>
                <a:cubicBezTo>
                  <a:pt x="405418" y="1665129"/>
                  <a:pt x="354108" y="1599316"/>
                  <a:pt x="304485" y="1535712"/>
                </a:cubicBezTo>
                <a:cubicBezTo>
                  <a:pt x="98822" y="1271987"/>
                  <a:pt x="0" y="1134838"/>
                  <a:pt x="0" y="899994"/>
                </a:cubicBezTo>
                <a:cubicBezTo>
                  <a:pt x="0" y="666809"/>
                  <a:pt x="61943" y="436462"/>
                  <a:pt x="183974" y="215351"/>
                </a:cubicBezTo>
                <a:cubicBezTo>
                  <a:pt x="213828" y="161276"/>
                  <a:pt x="246888" y="108345"/>
                  <a:pt x="283080" y="5664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5631074-8AE6-4D14-80C0-3068E1D44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3018886"/>
            <a:ext cx="5253985" cy="3839114"/>
          </a:xfrm>
          <a:custGeom>
            <a:avLst/>
            <a:gdLst>
              <a:gd name="connsiteX0" fmla="*/ 2652764 w 5253985"/>
              <a:gd name="connsiteY0" fmla="*/ 0 h 3839114"/>
              <a:gd name="connsiteX1" fmla="*/ 3746786 w 5253985"/>
              <a:gd name="connsiteY1" fmla="*/ 229373 h 3839114"/>
              <a:gd name="connsiteX2" fmla="*/ 4544690 w 5253985"/>
              <a:gd name="connsiteY2" fmla="*/ 848244 h 3839114"/>
              <a:gd name="connsiteX3" fmla="*/ 5253985 w 5253985"/>
              <a:gd name="connsiteY3" fmla="*/ 3040325 h 3839114"/>
              <a:gd name="connsiteX4" fmla="*/ 5014333 w 5253985"/>
              <a:gd name="connsiteY4" fmla="*/ 3835527 h 3839114"/>
              <a:gd name="connsiteX5" fmla="*/ 5011695 w 5253985"/>
              <a:gd name="connsiteY5" fmla="*/ 3839114 h 3839114"/>
              <a:gd name="connsiteX6" fmla="*/ 0 w 5253985"/>
              <a:gd name="connsiteY6" fmla="*/ 3839114 h 3839114"/>
              <a:gd name="connsiteX7" fmla="*/ 0 w 5253985"/>
              <a:gd name="connsiteY7" fmla="*/ 1152678 h 3839114"/>
              <a:gd name="connsiteX8" fmla="*/ 3216 w 5253985"/>
              <a:gd name="connsiteY8" fmla="*/ 1149041 h 3839114"/>
              <a:gd name="connsiteX9" fmla="*/ 241558 w 5253985"/>
              <a:gd name="connsiteY9" fmla="*/ 924832 h 3839114"/>
              <a:gd name="connsiteX10" fmla="*/ 1375905 w 5253985"/>
              <a:gd name="connsiteY10" fmla="*/ 246814 h 3839114"/>
              <a:gd name="connsiteX11" fmla="*/ 2652764 w 5253985"/>
              <a:gd name="connsiteY11" fmla="*/ 0 h 38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53985" h="3839114">
                <a:moveTo>
                  <a:pt x="2652764" y="0"/>
                </a:moveTo>
                <a:cubicBezTo>
                  <a:pt x="3052630" y="0"/>
                  <a:pt x="3420654" y="77244"/>
                  <a:pt x="3746786" y="229373"/>
                </a:cubicBezTo>
                <a:cubicBezTo>
                  <a:pt x="4052428" y="372058"/>
                  <a:pt x="4320877" y="580316"/>
                  <a:pt x="4544690" y="848244"/>
                </a:cubicBezTo>
                <a:cubicBezTo>
                  <a:pt x="5002112" y="1396033"/>
                  <a:pt x="5253985" y="2174508"/>
                  <a:pt x="5253985" y="3040325"/>
                </a:cubicBezTo>
                <a:cubicBezTo>
                  <a:pt x="5253985" y="3342582"/>
                  <a:pt x="5179347" y="3592625"/>
                  <a:pt x="5014333" y="3835527"/>
                </a:cubicBezTo>
                <a:lnTo>
                  <a:pt x="5011695" y="3839114"/>
                </a:lnTo>
                <a:lnTo>
                  <a:pt x="0" y="3839114"/>
                </a:lnTo>
                <a:lnTo>
                  <a:pt x="0" y="1152678"/>
                </a:lnTo>
                <a:lnTo>
                  <a:pt x="3216" y="1149041"/>
                </a:lnTo>
                <a:cubicBezTo>
                  <a:pt x="78091" y="1071911"/>
                  <a:pt x="157577" y="997126"/>
                  <a:pt x="241558" y="924832"/>
                </a:cubicBezTo>
                <a:cubicBezTo>
                  <a:pt x="571735" y="640510"/>
                  <a:pt x="963900" y="406025"/>
                  <a:pt x="1375905" y="246814"/>
                </a:cubicBezTo>
                <a:cubicBezTo>
                  <a:pt x="1799001" y="83016"/>
                  <a:pt x="2228753" y="0"/>
                  <a:pt x="265276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5" name="Freeform: Shape 148">
            <a:extLst>
              <a:ext uri="{FF2B5EF4-FFF2-40B4-BE49-F238E27FC236}">
                <a16:creationId xmlns:a16="http://schemas.microsoft.com/office/drawing/2014/main" id="{58E7DDC4-E7EF-41AA-BF97-1D1A6527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896807"/>
            <a:ext cx="5496741" cy="3961193"/>
          </a:xfrm>
          <a:custGeom>
            <a:avLst/>
            <a:gdLst>
              <a:gd name="connsiteX0" fmla="*/ 2687984 w 5496741"/>
              <a:gd name="connsiteY0" fmla="*/ 0 h 3961193"/>
              <a:gd name="connsiteX1" fmla="*/ 3869291 w 5496741"/>
              <a:gd name="connsiteY1" fmla="*/ 241782 h 3961193"/>
              <a:gd name="connsiteX2" fmla="*/ 4730855 w 5496741"/>
              <a:gd name="connsiteY2" fmla="*/ 894134 h 3961193"/>
              <a:gd name="connsiteX3" fmla="*/ 5496741 w 5496741"/>
              <a:gd name="connsiteY3" fmla="*/ 3204808 h 3961193"/>
              <a:gd name="connsiteX4" fmla="*/ 5308405 w 5496741"/>
              <a:gd name="connsiteY4" fmla="*/ 3932698 h 3961193"/>
              <a:gd name="connsiteX5" fmla="*/ 5290213 w 5496741"/>
              <a:gd name="connsiteY5" fmla="*/ 3961193 h 3961193"/>
              <a:gd name="connsiteX6" fmla="*/ 0 w 5496741"/>
              <a:gd name="connsiteY6" fmla="*/ 3961193 h 3961193"/>
              <a:gd name="connsiteX7" fmla="*/ 0 w 5496741"/>
              <a:gd name="connsiteY7" fmla="*/ 1052376 h 3961193"/>
              <a:gd name="connsiteX8" fmla="*/ 84403 w 5496741"/>
              <a:gd name="connsiteY8" fmla="*/ 974866 h 3961193"/>
              <a:gd name="connsiteX9" fmla="*/ 1309253 w 5496741"/>
              <a:gd name="connsiteY9" fmla="*/ 260167 h 3961193"/>
              <a:gd name="connsiteX10" fmla="*/ 2687984 w 5496741"/>
              <a:gd name="connsiteY10" fmla="*/ 0 h 39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6741" h="3961193">
                <a:moveTo>
                  <a:pt x="2687984" y="0"/>
                </a:moveTo>
                <a:cubicBezTo>
                  <a:pt x="3119754" y="0"/>
                  <a:pt x="3517139" y="81423"/>
                  <a:pt x="3869291" y="241782"/>
                </a:cubicBezTo>
                <a:cubicBezTo>
                  <a:pt x="4199319" y="392186"/>
                  <a:pt x="4489185" y="611711"/>
                  <a:pt x="4730855" y="894134"/>
                </a:cubicBezTo>
                <a:cubicBezTo>
                  <a:pt x="5224771" y="1471559"/>
                  <a:pt x="5496741" y="2292150"/>
                  <a:pt x="5496741" y="3204808"/>
                </a:cubicBezTo>
                <a:cubicBezTo>
                  <a:pt x="5496741" y="3477901"/>
                  <a:pt x="5437529" y="3710558"/>
                  <a:pt x="5308405" y="3932698"/>
                </a:cubicBezTo>
                <a:lnTo>
                  <a:pt x="5290213" y="3961193"/>
                </a:lnTo>
                <a:lnTo>
                  <a:pt x="0" y="3961193"/>
                </a:lnTo>
                <a:lnTo>
                  <a:pt x="0" y="1052376"/>
                </a:lnTo>
                <a:lnTo>
                  <a:pt x="84403" y="974866"/>
                </a:lnTo>
                <a:cubicBezTo>
                  <a:pt x="440924" y="675162"/>
                  <a:pt x="864377" y="427991"/>
                  <a:pt x="1309253" y="260167"/>
                </a:cubicBezTo>
                <a:cubicBezTo>
                  <a:pt x="1766105" y="87507"/>
                  <a:pt x="2230145" y="0"/>
                  <a:pt x="2687984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6" name="Freeform: Shape 150">
            <a:extLst>
              <a:ext uri="{FF2B5EF4-FFF2-40B4-BE49-F238E27FC236}">
                <a16:creationId xmlns:a16="http://schemas.microsoft.com/office/drawing/2014/main" id="{D9CC255C-0586-4E56-B44A-BB42BFD8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764456"/>
            <a:ext cx="5719379" cy="4093544"/>
          </a:xfrm>
          <a:custGeom>
            <a:avLst/>
            <a:gdLst>
              <a:gd name="connsiteX0" fmla="*/ 2598837 w 5719379"/>
              <a:gd name="connsiteY0" fmla="*/ 0 h 4093544"/>
              <a:gd name="connsiteX1" fmla="*/ 3911275 w 5719379"/>
              <a:gd name="connsiteY1" fmla="*/ 254318 h 4093544"/>
              <a:gd name="connsiteX2" fmla="*/ 4868477 w 5719379"/>
              <a:gd name="connsiteY2" fmla="*/ 940493 h 4093544"/>
              <a:gd name="connsiteX3" fmla="*/ 5719379 w 5719379"/>
              <a:gd name="connsiteY3" fmla="*/ 3370969 h 4093544"/>
              <a:gd name="connsiteX4" fmla="*/ 5575448 w 5719379"/>
              <a:gd name="connsiteY4" fmla="*/ 4018702 h 4093544"/>
              <a:gd name="connsiteX5" fmla="*/ 5533988 w 5719379"/>
              <a:gd name="connsiteY5" fmla="*/ 4093544 h 4093544"/>
              <a:gd name="connsiteX6" fmla="*/ 0 w 5719379"/>
              <a:gd name="connsiteY6" fmla="*/ 4093544 h 4093544"/>
              <a:gd name="connsiteX7" fmla="*/ 0 w 5719379"/>
              <a:gd name="connsiteY7" fmla="*/ 811758 h 4093544"/>
              <a:gd name="connsiteX8" fmla="*/ 16471 w 5719379"/>
              <a:gd name="connsiteY8" fmla="*/ 799779 h 4093544"/>
              <a:gd name="connsiteX9" fmla="*/ 1067060 w 5719379"/>
              <a:gd name="connsiteY9" fmla="*/ 273655 h 4093544"/>
              <a:gd name="connsiteX10" fmla="*/ 2598837 w 5719379"/>
              <a:gd name="connsiteY10" fmla="*/ 0 h 4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9379" h="4093544">
                <a:moveTo>
                  <a:pt x="2598837" y="0"/>
                </a:moveTo>
                <a:cubicBezTo>
                  <a:pt x="3078535" y="0"/>
                  <a:pt x="3520032" y="85645"/>
                  <a:pt x="3911275" y="254318"/>
                </a:cubicBezTo>
                <a:cubicBezTo>
                  <a:pt x="4277938" y="412520"/>
                  <a:pt x="4599980" y="643426"/>
                  <a:pt x="4868477" y="940493"/>
                </a:cubicBezTo>
                <a:cubicBezTo>
                  <a:pt x="5417220" y="1547855"/>
                  <a:pt x="5719379" y="2410992"/>
                  <a:pt x="5719379" y="3370969"/>
                </a:cubicBezTo>
                <a:cubicBezTo>
                  <a:pt x="5719379" y="3610346"/>
                  <a:pt x="5673695" y="3820187"/>
                  <a:pt x="5575448" y="4018702"/>
                </a:cubicBezTo>
                <a:lnTo>
                  <a:pt x="5533988" y="4093544"/>
                </a:lnTo>
                <a:lnTo>
                  <a:pt x="0" y="4093544"/>
                </a:lnTo>
                <a:lnTo>
                  <a:pt x="0" y="811758"/>
                </a:lnTo>
                <a:lnTo>
                  <a:pt x="16471" y="799779"/>
                </a:lnTo>
                <a:cubicBezTo>
                  <a:pt x="339059" y="585391"/>
                  <a:pt x="696365" y="406049"/>
                  <a:pt x="1067060" y="273655"/>
                </a:cubicBezTo>
                <a:cubicBezTo>
                  <a:pt x="1574625" y="92045"/>
                  <a:pt x="2090175" y="0"/>
                  <a:pt x="259883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2" name="Picture 8" descr="Snake game - Home | Facebook">
            <a:extLst>
              <a:ext uri="{FF2B5EF4-FFF2-40B4-BE49-F238E27FC236}">
                <a16:creationId xmlns:a16="http://schemas.microsoft.com/office/drawing/2014/main" id="{B0E374EA-9FC3-6E4C-B21D-8D8CBBBB6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7" r="-1" b="-1"/>
          <a:stretch/>
        </p:blipFill>
        <p:spPr bwMode="auto">
          <a:xfrm>
            <a:off x="151" y="3200016"/>
            <a:ext cx="4967392" cy="3657982"/>
          </a:xfrm>
          <a:custGeom>
            <a:avLst/>
            <a:gdLst/>
            <a:ahLst/>
            <a:cxnLst/>
            <a:rect l="l" t="t" r="r" b="b"/>
            <a:pathLst>
              <a:path w="4967392" h="3657982">
                <a:moveTo>
                  <a:pt x="2611465" y="0"/>
                </a:moveTo>
                <a:cubicBezTo>
                  <a:pt x="2973626" y="0"/>
                  <a:pt x="3306944" y="71395"/>
                  <a:pt x="3602322" y="212004"/>
                </a:cubicBezTo>
                <a:cubicBezTo>
                  <a:pt x="3879142" y="343883"/>
                  <a:pt x="4122277" y="536370"/>
                  <a:pt x="4324984" y="784010"/>
                </a:cubicBezTo>
                <a:cubicBezTo>
                  <a:pt x="4739271" y="1290317"/>
                  <a:pt x="4967392" y="2009841"/>
                  <a:pt x="4967392" y="2810095"/>
                </a:cubicBezTo>
                <a:cubicBezTo>
                  <a:pt x="4967392" y="3129372"/>
                  <a:pt x="4879100" y="3385618"/>
                  <a:pt x="4681235" y="3641013"/>
                </a:cubicBezTo>
                <a:lnTo>
                  <a:pt x="4666298" y="3657982"/>
                </a:lnTo>
                <a:lnTo>
                  <a:pt x="0" y="3657982"/>
                </a:lnTo>
                <a:lnTo>
                  <a:pt x="0" y="1311761"/>
                </a:lnTo>
                <a:lnTo>
                  <a:pt x="20961" y="1282259"/>
                </a:lnTo>
                <a:cubicBezTo>
                  <a:pt x="139676" y="1131288"/>
                  <a:pt x="275515" y="988438"/>
                  <a:pt x="427636" y="854799"/>
                </a:cubicBezTo>
                <a:cubicBezTo>
                  <a:pt x="726679" y="592007"/>
                  <a:pt x="1081863" y="375279"/>
                  <a:pt x="1455015" y="228124"/>
                </a:cubicBezTo>
                <a:cubicBezTo>
                  <a:pt x="1838214" y="76730"/>
                  <a:pt x="2227440" y="0"/>
                  <a:pt x="26114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紐黑文大學- 維基百科，自由的百科全書">
            <a:extLst>
              <a:ext uri="{FF2B5EF4-FFF2-40B4-BE49-F238E27FC236}">
                <a16:creationId xmlns:a16="http://schemas.microsoft.com/office/drawing/2014/main" id="{703FB958-251B-1941-AA1C-00B45735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44" y="-58955"/>
            <a:ext cx="25400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639A-739B-0219-326B-1874DA52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duster" panose="03050602040202020205" pitchFamily="66" charset="77"/>
              </a:rPr>
              <a:t>Q-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FF2A-28F6-0BC4-FF70-AF86EE00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Length: 63/64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steps: 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taken : 50 sec</a:t>
            </a:r>
          </a:p>
        </p:txBody>
      </p:sp>
    </p:spTree>
    <p:extLst>
      <p:ext uri="{BB962C8B-B14F-4D97-AF65-F5344CB8AC3E}">
        <p14:creationId xmlns:p14="http://schemas.microsoft.com/office/powerpoint/2010/main" val="50351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D2FC-67E8-AD1B-632B-CC265BD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duster" panose="03050602040202020205" pitchFamily="66" charset="77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FAC2-63A5-0CB2-3C24-608F70CE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seen Q learning has the maximum length of a snake and it took less time than compared to other agents.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FE2F4C-4F7D-20BD-AFCA-E83ABCBE1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27482"/>
              </p:ext>
            </p:extLst>
          </p:nvPr>
        </p:nvGraphicFramePr>
        <p:xfrm>
          <a:off x="1501189" y="3406508"/>
          <a:ext cx="82397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86">
                  <a:extLst>
                    <a:ext uri="{9D8B030D-6E8A-4147-A177-3AD203B41FA5}">
                      <a16:colId xmlns:a16="http://schemas.microsoft.com/office/drawing/2014/main" val="1063730919"/>
                    </a:ext>
                  </a:extLst>
                </a:gridCol>
                <a:gridCol w="2746586">
                  <a:extLst>
                    <a:ext uri="{9D8B030D-6E8A-4147-A177-3AD203B41FA5}">
                      <a16:colId xmlns:a16="http://schemas.microsoft.com/office/drawing/2014/main" val="612479362"/>
                    </a:ext>
                  </a:extLst>
                </a:gridCol>
                <a:gridCol w="2746586">
                  <a:extLst>
                    <a:ext uri="{9D8B030D-6E8A-4147-A177-3AD203B41FA5}">
                      <a16:colId xmlns:a16="http://schemas.microsoft.com/office/drawing/2014/main" val="3937755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09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2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QLearning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6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7EC8-113E-BE8C-2029-3655D759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duster" panose="03050602040202020205" pitchFamily="66" charset="77"/>
              </a:rPr>
              <a:t>Feature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D7C9-3336-75E3-BB4A-D91668C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Agents like “SARSA AGENTS” and “Advantage actor-critic agents”.</a:t>
            </a:r>
          </a:p>
          <a:p>
            <a:r>
              <a:rPr lang="en-US" dirty="0"/>
              <a:t>Neural networks can also be effectively used to solve this game.</a:t>
            </a:r>
          </a:p>
        </p:txBody>
      </p:sp>
    </p:spTree>
    <p:extLst>
      <p:ext uri="{BB962C8B-B14F-4D97-AF65-F5344CB8AC3E}">
        <p14:creationId xmlns:p14="http://schemas.microsoft.com/office/powerpoint/2010/main" val="248647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275E48DB-F9E2-92E7-361B-53FE4CC8B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473330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5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4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4" name="Freeform: Shape 86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: Shape 88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Freeform: Shape 90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8" descr="Snake game - Home | Facebook">
            <a:extLst>
              <a:ext uri="{FF2B5EF4-FFF2-40B4-BE49-F238E27FC236}">
                <a16:creationId xmlns:a16="http://schemas.microsoft.com/office/drawing/2014/main" id="{87194FE3-BA46-B346-BC4D-805A11099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7"/>
          <a:stretch/>
        </p:blipFill>
        <p:spPr bwMode="auto">
          <a:xfrm>
            <a:off x="1033670" y="1288109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99D0-9404-4649-B7B3-96F2ED5C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24" y="1772529"/>
            <a:ext cx="5534514" cy="4191709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Chalkduster" panose="03050602040202020205" pitchFamily="66" charset="77"/>
              </a:rPr>
              <a:t>Comparison of Search-based and Reinforcement Learning Agents in Solving the Game of Snake.</a:t>
            </a:r>
            <a:endParaRPr lang="en-US" sz="2400" b="0" i="0" dirty="0">
              <a:effectLst/>
              <a:latin typeface="Chalkduster" panose="03050602040202020205" pitchFamily="66" charset="77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7A3F6-190F-8541-9C3A-9E8AB1E494BA}"/>
              </a:ext>
            </a:extLst>
          </p:cNvPr>
          <p:cNvSpPr txBox="1"/>
          <p:nvPr/>
        </p:nvSpPr>
        <p:spPr>
          <a:xfrm>
            <a:off x="6306239" y="893763"/>
            <a:ext cx="44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Chalkduster" panose="03050602040202020205" pitchFamily="66" charset="77"/>
              </a:rPr>
              <a:t>TOPIC : </a:t>
            </a:r>
          </a:p>
        </p:txBody>
      </p:sp>
    </p:spTree>
    <p:extLst>
      <p:ext uri="{BB962C8B-B14F-4D97-AF65-F5344CB8AC3E}">
        <p14:creationId xmlns:p14="http://schemas.microsoft.com/office/powerpoint/2010/main" val="31909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" name="Freeform: Shape 96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Freeform: Shape 98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7" name="Freeform: Shape 100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737A-DE0F-4A41-A5F0-57DF3D7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aphicFrame>
        <p:nvGraphicFramePr>
          <p:cNvPr id="77" name="Content Placeholder 2">
            <a:extLst>
              <a:ext uri="{FF2B5EF4-FFF2-40B4-BE49-F238E27FC236}">
                <a16:creationId xmlns:a16="http://schemas.microsoft.com/office/drawing/2014/main" id="{D787DC67-2ED6-B4E1-1F07-6D08ACDCE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68415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9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737A-DE0F-4A41-A5F0-57DF3D7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halkduster" panose="03050602040202020205" pitchFamily="66" charset="77"/>
              </a:rPr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07C7B-227F-444E-A708-D178743D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Abadi" panose="020B0604020104020204" pitchFamily="34" charset="0"/>
              </a:rPr>
              <a:t>These are the Learning Agents we are choosing: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• Search-based Learning agents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1)Breadth First Search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2)Depth First Search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3)A*Search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4)Hamilton Search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• Reinforcement-based Learning agents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1)Q-Learning Agents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2)SARSA Agents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3)Advantage Actor-Critic Agents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• Technology Stack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dirty="0">
                <a:latin typeface="Abadi" panose="020B0604020104020204" pitchFamily="34" charset="0"/>
              </a:rPr>
              <a:t>Python3</a:t>
            </a:r>
          </a:p>
          <a:p>
            <a:pPr>
              <a:lnSpc>
                <a:spcPct val="130000"/>
              </a:lnSpc>
            </a:pPr>
            <a:endParaRPr lang="en-US" sz="1400" dirty="0"/>
          </a:p>
        </p:txBody>
      </p:sp>
      <p:pic>
        <p:nvPicPr>
          <p:cNvPr id="121" name="Graphic 120" descr="Target Audience">
            <a:extLst>
              <a:ext uri="{FF2B5EF4-FFF2-40B4-BE49-F238E27FC236}">
                <a16:creationId xmlns:a16="http://schemas.microsoft.com/office/drawing/2014/main" id="{AA4CA0A6-C9E6-768E-949A-A1D26F39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0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Qr code&#10;&#10;Description automatically generated">
            <a:extLst>
              <a:ext uri="{FF2B5EF4-FFF2-40B4-BE49-F238E27FC236}">
                <a16:creationId xmlns:a16="http://schemas.microsoft.com/office/drawing/2014/main" id="{21A74D6F-DAA4-4441-4442-400D5709E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8" y="1286934"/>
            <a:ext cx="10561264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0422-9EE1-5175-B80B-EDB4881843D1}"/>
              </a:ext>
            </a:extLst>
          </p:cNvPr>
          <p:cNvSpPr txBox="1"/>
          <p:nvPr/>
        </p:nvSpPr>
        <p:spPr>
          <a:xfrm>
            <a:off x="1634196" y="458801"/>
            <a:ext cx="247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GAME</a:t>
            </a:r>
            <a:r>
              <a:rPr lang="en-US" dirty="0"/>
              <a:t> </a:t>
            </a:r>
            <a:r>
              <a:rPr lang="en-US" dirty="0">
                <a:latin typeface="Chalkduster" panose="03050602040202020205" pitchFamily="66" charset="77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2055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1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737A-DE0F-4A41-A5F0-57DF3D7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en-US" i="0" dirty="0">
                <a:effectLst/>
                <a:latin typeface="Chalkduster" panose="03050602040202020205" pitchFamily="66" charset="77"/>
              </a:rPr>
              <a:t>Deliverables</a:t>
            </a:r>
            <a:endParaRPr lang="en-US" dirty="0">
              <a:latin typeface="Chalkduster" panose="03050602040202020205" pitchFamily="66" charset="77"/>
            </a:endParaRPr>
          </a:p>
        </p:txBody>
      </p: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1EA7DAF5-868E-5360-356E-9E7F0EAFA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50514"/>
              </p:ext>
            </p:extLst>
          </p:nvPr>
        </p:nvGraphicFramePr>
        <p:xfrm>
          <a:off x="2245932" y="2775004"/>
          <a:ext cx="7340048" cy="318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BD2C-C96F-B24F-38DF-874AD398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duster" panose="03050602040202020205" pitchFamily="66" charset="77"/>
              </a:rPr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379F-43DA-9952-014A-AC0A2D5E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length: 56/64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steps: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taken : 2 mins</a:t>
            </a:r>
          </a:p>
        </p:txBody>
      </p:sp>
    </p:spTree>
    <p:extLst>
      <p:ext uri="{BB962C8B-B14F-4D97-AF65-F5344CB8AC3E}">
        <p14:creationId xmlns:p14="http://schemas.microsoft.com/office/powerpoint/2010/main" val="16865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4BD2-9BA3-AB0E-DAB6-79E075D9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duster" panose="03050602040202020205" pitchFamily="66" charset="77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E4F4-F590-940B-7771-9372B771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length: 52/64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steps: 1050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taken: 2:30 mins</a:t>
            </a:r>
          </a:p>
        </p:txBody>
      </p:sp>
    </p:spTree>
    <p:extLst>
      <p:ext uri="{BB962C8B-B14F-4D97-AF65-F5344CB8AC3E}">
        <p14:creationId xmlns:p14="http://schemas.microsoft.com/office/powerpoint/2010/main" val="224858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825-DA7D-FE19-8F62-9D414C7B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duster" panose="03050602040202020205" pitchFamily="66" charset="77"/>
              </a:rPr>
              <a:t>Hamilton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BAA5-5069-7B11-ABAC-0D00E439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length: 63.93/64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steps: 717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taken: 1 min</a:t>
            </a:r>
          </a:p>
        </p:txBody>
      </p:sp>
    </p:spTree>
    <p:extLst>
      <p:ext uri="{BB962C8B-B14F-4D97-AF65-F5344CB8AC3E}">
        <p14:creationId xmlns:p14="http://schemas.microsoft.com/office/powerpoint/2010/main" val="31644272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755</TotalTime>
  <Words>383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Abadi</vt:lpstr>
      <vt:lpstr>Arial</vt:lpstr>
      <vt:lpstr>Chalkduster</vt:lpstr>
      <vt:lpstr>Corbel</vt:lpstr>
      <vt:lpstr>SketchLinesVTI</vt:lpstr>
      <vt:lpstr>Intro Artificial Intelligence  TERM PROJECT PRESENTATION BY             NAGASREE RAYALA(00719044)           LALITHA PENMETSA(00719012)           </vt:lpstr>
      <vt:lpstr>PowerPoint Presentation</vt:lpstr>
      <vt:lpstr>Objectives</vt:lpstr>
      <vt:lpstr>Approach</vt:lpstr>
      <vt:lpstr>PowerPoint Presentation</vt:lpstr>
      <vt:lpstr>Deliverables</vt:lpstr>
      <vt:lpstr>BFS</vt:lpstr>
      <vt:lpstr>DFS</vt:lpstr>
      <vt:lpstr>Hamilton </vt:lpstr>
      <vt:lpstr>Q- Learning</vt:lpstr>
      <vt:lpstr>Performance metrics</vt:lpstr>
      <vt:lpstr>Feature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MUVVA MUKESH         Garike vivek</dc:title>
  <dc:creator>mukesh muvva</dc:creator>
  <cp:lastModifiedBy>Penmetsa, Lalitha</cp:lastModifiedBy>
  <cp:revision>12</cp:revision>
  <dcterms:created xsi:type="dcterms:W3CDTF">2021-04-07T03:36:02Z</dcterms:created>
  <dcterms:modified xsi:type="dcterms:W3CDTF">2022-05-04T19:20:57Z</dcterms:modified>
</cp:coreProperties>
</file>